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7999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117999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117999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117999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117999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117999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117999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117999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09600" y="5875078"/>
            <a:ext cx="10972799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230187"/>
            <a:ext cx="10515599" cy="159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lnSpc>
                <a:spcPct val="90000"/>
              </a:lnSpc>
              <a:spcBef>
                <a:spcPts val="0"/>
              </a:spcBef>
              <a:defRPr/>
            </a:lvl2pPr>
            <a:lvl3pPr rtl="0">
              <a:lnSpc>
                <a:spcPct val="90000"/>
              </a:lnSpc>
              <a:spcBef>
                <a:spcPts val="0"/>
              </a:spcBef>
              <a:defRPr/>
            </a:lvl3pPr>
            <a:lvl4pPr rtl="0">
              <a:lnSpc>
                <a:spcPct val="90000"/>
              </a:lnSpc>
              <a:spcBef>
                <a:spcPts val="0"/>
              </a:spcBef>
              <a:defRPr/>
            </a:lvl4pPr>
            <a:lvl5pPr rtl="0">
              <a:lnSpc>
                <a:spcPct val="90000"/>
              </a:lnSpc>
              <a:spcBef>
                <a:spcPts val="0"/>
              </a:spcBef>
              <a:defRPr/>
            </a:lvl5pPr>
            <a:lvl6pPr rtl="0">
              <a:lnSpc>
                <a:spcPct val="90000"/>
              </a:lnSpc>
              <a:spcBef>
                <a:spcPts val="0"/>
              </a:spcBef>
              <a:defRPr/>
            </a:lvl6pPr>
            <a:lvl7pPr rtl="0">
              <a:lnSpc>
                <a:spcPct val="90000"/>
              </a:lnSpc>
              <a:spcBef>
                <a:spcPts val="0"/>
              </a:spcBef>
              <a:defRPr/>
            </a:lvl7pPr>
            <a:lvl8pPr rtl="0">
              <a:lnSpc>
                <a:spcPct val="90000"/>
              </a:lnSpc>
              <a:spcBef>
                <a:spcPts val="0"/>
              </a:spcBef>
              <a:defRPr/>
            </a:lvl8pPr>
            <a:lvl9pPr rtl="0">
              <a:lnSpc>
                <a:spcPct val="9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10515599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1pPr>
            <a:lvl2pPr indent="-88900" marL="7239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2pPr>
            <a:lvl3pPr indent="-142238" marL="1234438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3pPr>
            <a:lvl4pPr indent="-177800" marL="17272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4pPr>
            <a:lvl5pPr indent="-177800" marL="21844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5pPr>
            <a:lvl6pPr indent="-177800" marL="26416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6pPr>
            <a:lvl7pPr indent="-177800" marL="30988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7pPr>
            <a:lvl8pPr indent="-177800" marL="35560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8pPr>
            <a:lvl9pPr indent="-177800" marL="4013200" rtl="0">
              <a:lnSpc>
                <a:spcPct val="90000"/>
              </a:lnSpc>
              <a:spcBef>
                <a:spcPts val="1000"/>
              </a:spcBef>
              <a:buFont typeface="Helvetica Neue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404292"/>
            <a:ext cx="27431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850" y="0"/>
            <a:ext cx="10515599" cy="456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850" y="4589462"/>
            <a:ext cx="10515599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45720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91440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137160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182880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404292"/>
            <a:ext cx="2743199" cy="2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Roboto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mpcamp.berkeley.edu/big-data-mini-course/movie-recommendation-with-mllib.html" TargetMode="External"/><Relationship Id="rId4" Type="http://schemas.openxmlformats.org/officeDocument/2006/relationships/hyperlink" Target="https://spark.apache.org/docs/latest/mllib-guide.html" TargetMode="External"/><Relationship Id="rId5" Type="http://schemas.openxmlformats.org/officeDocument/2006/relationships/hyperlink" Target="https://spark.apache.org/docs/latest/configuration.html#spark-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i.mongolab.com/api/1/databases/databasename/collections/collectionsname?apiKey=****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6000" u="none" cap="none" strike="noStrike">
                <a:latin typeface="Calibri"/>
                <a:ea typeface="Calibri"/>
                <a:cs typeface="Calibri"/>
                <a:sym typeface="Calibri"/>
              </a:rPr>
              <a:t>Spark MLlib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Create Spark Context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conf = </a:t>
            </a:r>
            <a:r>
              <a:rPr b="1" lang="en-US" sz="1800">
                <a:solidFill>
                  <a:srgbClr val="000080"/>
                </a:solidFill>
              </a:rPr>
              <a:t>new </a:t>
            </a:r>
            <a:r>
              <a:rPr lang="en-US" sz="1800"/>
              <a:t>SparkConf()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.setAppName(</a:t>
            </a:r>
            <a:r>
              <a:rPr b="1" lang="en-US" sz="1800">
                <a:solidFill>
                  <a:srgbClr val="008000"/>
                </a:solidFill>
              </a:rPr>
              <a:t>"MovieLensALS"</a:t>
            </a:r>
            <a:r>
              <a:rPr lang="en-US" sz="18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.set(</a:t>
            </a:r>
            <a:r>
              <a:rPr b="1" lang="en-US" sz="1800">
                <a:solidFill>
                  <a:srgbClr val="008000"/>
                </a:solidFill>
              </a:rPr>
              <a:t>"spark.executor.memory"</a:t>
            </a:r>
            <a:r>
              <a:rPr lang="en-US" sz="1800"/>
              <a:t>, </a:t>
            </a:r>
            <a:r>
              <a:rPr b="1" lang="en-US" sz="1800">
                <a:solidFill>
                  <a:srgbClr val="008000"/>
                </a:solidFill>
              </a:rPr>
              <a:t>"2g"</a:t>
            </a:r>
            <a:r>
              <a:rPr lang="en-US" sz="1800"/>
              <a:t>).setMaster(</a:t>
            </a:r>
            <a:r>
              <a:rPr b="1" lang="en-US" sz="1800">
                <a:solidFill>
                  <a:srgbClr val="008000"/>
                </a:solidFill>
              </a:rPr>
              <a:t>"local[*]"</a:t>
            </a:r>
            <a:r>
              <a:rPr lang="en-US" sz="18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sc = </a:t>
            </a:r>
            <a:r>
              <a:rPr b="1" lang="en-US" sz="1800">
                <a:solidFill>
                  <a:srgbClr val="000080"/>
                </a:solidFill>
              </a:rPr>
              <a:t>new </a:t>
            </a:r>
            <a:r>
              <a:rPr lang="en-US" sz="1800"/>
              <a:t>SparkContext(conf)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Load Files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def </a:t>
            </a:r>
            <a:r>
              <a:rPr lang="en-US" sz="1800"/>
              <a:t>loadRatings(path: </a:t>
            </a:r>
            <a:r>
              <a:rPr lang="en-US" sz="1800">
                <a:solidFill>
                  <a:srgbClr val="20999D"/>
                </a:solidFill>
              </a:rPr>
              <a:t>String</a:t>
            </a:r>
            <a:r>
              <a:rPr lang="en-US" sz="1800"/>
              <a:t>): </a:t>
            </a:r>
            <a:r>
              <a:rPr lang="en-US" sz="1800">
                <a:solidFill>
                  <a:srgbClr val="20999D"/>
                </a:solidFill>
              </a:rPr>
              <a:t>Seq</a:t>
            </a:r>
            <a:r>
              <a:rPr lang="en-US" sz="1800"/>
              <a:t>[Rating] = 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	</a:t>
            </a: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lines = Source.</a:t>
            </a:r>
            <a:r>
              <a:rPr i="1" lang="en-US" sz="1800"/>
              <a:t>fromFile</a:t>
            </a:r>
            <a:r>
              <a:rPr lang="en-US" sz="1800"/>
              <a:t>(path).getLines()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	</a:t>
            </a: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ratings = lines.map { line =&gt;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	</a:t>
            </a: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fields = line.split(</a:t>
            </a:r>
            <a:r>
              <a:rPr b="1" lang="en-US" sz="1800">
                <a:solidFill>
                  <a:srgbClr val="008000"/>
                </a:solidFill>
              </a:rPr>
              <a:t>"::"</a:t>
            </a:r>
            <a:r>
              <a:rPr lang="en-US" sz="1800"/>
              <a:t>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	</a:t>
            </a:r>
            <a:r>
              <a:rPr i="1" lang="en-US" sz="1800"/>
              <a:t>Rating</a:t>
            </a:r>
            <a:r>
              <a:rPr lang="en-US" sz="1800"/>
              <a:t>(fields(</a:t>
            </a:r>
            <a:r>
              <a:rPr lang="en-US" sz="1800">
                <a:solidFill>
                  <a:srgbClr val="0000FF"/>
                </a:solidFill>
              </a:rPr>
              <a:t>0</a:t>
            </a:r>
            <a:r>
              <a:rPr lang="en-US" sz="1800"/>
              <a:t>).toInt, fields(</a:t>
            </a:r>
            <a:r>
              <a:rPr lang="en-US" sz="1800">
                <a:solidFill>
                  <a:srgbClr val="0000FF"/>
                </a:solidFill>
              </a:rPr>
              <a:t>1</a:t>
            </a:r>
            <a:r>
              <a:rPr lang="en-US" sz="1800"/>
              <a:t>).toInt, fields(</a:t>
            </a:r>
            <a:r>
              <a:rPr lang="en-US" sz="1800">
                <a:solidFill>
                  <a:srgbClr val="0000FF"/>
                </a:solidFill>
              </a:rPr>
              <a:t>2</a:t>
            </a:r>
            <a:r>
              <a:rPr lang="en-US" sz="1800"/>
              <a:t>).toDouble)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}.filter(_.rating &gt; </a:t>
            </a:r>
            <a:r>
              <a:rPr lang="en-US" sz="1800">
                <a:solidFill>
                  <a:srgbClr val="0000FF"/>
                </a:solidFill>
              </a:rPr>
              <a:t>0.0</a:t>
            </a:r>
            <a:r>
              <a:rPr lang="en-US" sz="1800"/>
              <a:t>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</a:t>
            </a:r>
            <a:r>
              <a:rPr b="1" lang="en-US" sz="1800">
                <a:solidFill>
                  <a:srgbClr val="000080"/>
                </a:solidFill>
              </a:rPr>
              <a:t>if </a:t>
            </a:r>
            <a:r>
              <a:rPr lang="en-US" sz="1800"/>
              <a:t>(ratings.isEmpty) 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	sys.</a:t>
            </a:r>
            <a:r>
              <a:rPr i="1" lang="en-US" sz="1800"/>
              <a:t>error</a:t>
            </a:r>
            <a:r>
              <a:rPr lang="en-US" sz="1800"/>
              <a:t>(</a:t>
            </a:r>
            <a:r>
              <a:rPr b="1" lang="en-US" sz="1800">
                <a:solidFill>
                  <a:srgbClr val="008000"/>
                </a:solidFill>
              </a:rPr>
              <a:t>"No ratings provided."</a:t>
            </a:r>
            <a:r>
              <a:rPr lang="en-US" sz="1800"/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/>
              <a:t> } 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else </a:t>
            </a:r>
            <a:r>
              <a:rPr lang="en-US" sz="1800"/>
              <a:t>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	ratings.toSeq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/>
              <a:t>Data Split : </a:t>
            </a:r>
            <a:r>
              <a:rPr b="0" lang="en-US" sz="3000"/>
              <a:t>Training and Testing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09600" y="141765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solidFill>
                  <a:srgbClr val="808080"/>
                </a:solidFill>
              </a:rPr>
              <a:t>// split ratings into train (60%), validation (20%), and test (20%) based on the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solidFill>
                  <a:srgbClr val="808080"/>
                </a:solidFill>
              </a:rPr>
              <a:t>// last digit of the timestamp, add myRatings to train, and cache them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numPartitions = </a:t>
            </a:r>
            <a:r>
              <a:rPr lang="en-US" sz="1400">
                <a:solidFill>
                  <a:srgbClr val="0000FF"/>
                </a:solidFill>
              </a:rPr>
              <a:t>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training = ratings.filter(x =&gt; x._1 &lt; </a:t>
            </a:r>
            <a:r>
              <a:rPr lang="en-US" sz="1400">
                <a:solidFill>
                  <a:srgbClr val="0000FF"/>
                </a:solidFill>
              </a:rPr>
              <a:t>6</a:t>
            </a:r>
            <a:r>
              <a:rPr lang="en-US" sz="1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.values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.union(myRatingsRDD)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.repartition(numPartitions)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.cache()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validation = ratings.filter(x =&gt; x._1 &gt;= </a:t>
            </a:r>
            <a:r>
              <a:rPr lang="en-US" sz="1400">
                <a:solidFill>
                  <a:srgbClr val="0000FF"/>
                </a:solidFill>
              </a:rPr>
              <a:t>6 </a:t>
            </a:r>
            <a:r>
              <a:rPr lang="en-US" sz="1400"/>
              <a:t>&amp;&amp; x._1 &lt; </a:t>
            </a:r>
            <a:r>
              <a:rPr lang="en-US" sz="1400">
                <a:solidFill>
                  <a:srgbClr val="0000FF"/>
                </a:solidFill>
              </a:rPr>
              <a:t>8</a:t>
            </a:r>
            <a:r>
              <a:rPr lang="en-US" sz="1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.values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.repartition(numPartitions)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.cache()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test = ratings.filter(x =&gt; x._1 &gt;= </a:t>
            </a:r>
            <a:r>
              <a:rPr lang="en-US" sz="1400">
                <a:solidFill>
                  <a:srgbClr val="0000FF"/>
                </a:solidFill>
              </a:rPr>
              <a:t>8</a:t>
            </a:r>
            <a:r>
              <a:rPr lang="en-US" sz="1400"/>
              <a:t>).values.cache()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numTraining = training.count()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numValidation = validation.count()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numTest = test.count()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/>
              <a:t>println</a:t>
            </a:r>
            <a:r>
              <a:rPr lang="en-US" sz="1400"/>
              <a:t>(</a:t>
            </a:r>
            <a:r>
              <a:rPr b="1" lang="en-US" sz="1400">
                <a:solidFill>
                  <a:srgbClr val="008000"/>
                </a:solidFill>
              </a:rPr>
              <a:t>"Training: " </a:t>
            </a:r>
            <a:r>
              <a:rPr lang="en-US" sz="1400"/>
              <a:t>+ numTraining + </a:t>
            </a:r>
            <a:r>
              <a:rPr b="1" lang="en-US" sz="1400">
                <a:solidFill>
                  <a:srgbClr val="008000"/>
                </a:solidFill>
              </a:rPr>
              <a:t>", validation: " </a:t>
            </a:r>
            <a:r>
              <a:rPr lang="en-US" sz="1400"/>
              <a:t>+ numValidation + </a:t>
            </a:r>
            <a:r>
              <a:rPr b="1" lang="en-US" sz="1400">
                <a:solidFill>
                  <a:srgbClr val="008000"/>
                </a:solidFill>
              </a:rPr>
              <a:t>", test: " </a:t>
            </a:r>
            <a:r>
              <a:rPr lang="en-US" sz="1400"/>
              <a:t>+ numTest)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Building the Best Model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US" sz="1800">
                <a:solidFill>
                  <a:srgbClr val="808080"/>
                </a:solidFill>
              </a:rPr>
              <a:t>// train models and evaluate them on the validation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for </a:t>
            </a:r>
            <a:r>
              <a:rPr lang="en-US" sz="1800"/>
              <a:t>(rank &lt;- ranks; lambda &lt;- lambdas; numIter &lt;- numIters) 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</a:t>
            </a: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model = ALS.</a:t>
            </a:r>
            <a:r>
              <a:rPr i="1" lang="en-US" sz="1800"/>
              <a:t>train</a:t>
            </a:r>
            <a:r>
              <a:rPr lang="en-US" sz="1800"/>
              <a:t>(training, rank, numIter, lambda)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</a:t>
            </a:r>
            <a:r>
              <a:rPr b="1" lang="en-US" sz="1800">
                <a:solidFill>
                  <a:srgbClr val="000080"/>
                </a:solidFill>
              </a:rPr>
              <a:t>val </a:t>
            </a:r>
            <a:r>
              <a:rPr lang="en-US" sz="1800"/>
              <a:t>validationRmse = </a:t>
            </a:r>
            <a:r>
              <a:rPr i="1" lang="en-US" sz="1800"/>
              <a:t>computeRmse</a:t>
            </a:r>
            <a:r>
              <a:rPr lang="en-US" sz="1800"/>
              <a:t>(model, validation, numValidation)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</a:t>
            </a:r>
            <a:r>
              <a:rPr i="1" lang="en-US" sz="1800"/>
              <a:t>println</a:t>
            </a:r>
            <a:r>
              <a:rPr lang="en-US" sz="1800"/>
              <a:t>(</a:t>
            </a:r>
            <a:r>
              <a:rPr b="1" lang="en-US" sz="1800">
                <a:solidFill>
                  <a:srgbClr val="008000"/>
                </a:solidFill>
              </a:rPr>
              <a:t>"RMSE (validation) = " </a:t>
            </a:r>
            <a:r>
              <a:rPr lang="en-US" sz="1800"/>
              <a:t>+ validationRmse + </a:t>
            </a:r>
            <a:r>
              <a:rPr b="1" lang="en-US" sz="1800">
                <a:solidFill>
                  <a:srgbClr val="008000"/>
                </a:solidFill>
              </a:rPr>
              <a:t>" for the model trained with rank = "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8000"/>
                </a:solidFill>
              </a:rPr>
              <a:t>   </a:t>
            </a:r>
            <a:r>
              <a:rPr lang="en-US" sz="1800"/>
              <a:t>+ rank + </a:t>
            </a:r>
            <a:r>
              <a:rPr b="1" lang="en-US" sz="1800">
                <a:solidFill>
                  <a:srgbClr val="008000"/>
                </a:solidFill>
              </a:rPr>
              <a:t>", lambda = " </a:t>
            </a:r>
            <a:r>
              <a:rPr lang="en-US" sz="1800"/>
              <a:t>+ lambda + </a:t>
            </a:r>
            <a:r>
              <a:rPr b="1" lang="en-US" sz="1800">
                <a:solidFill>
                  <a:srgbClr val="008000"/>
                </a:solidFill>
              </a:rPr>
              <a:t>", and numIter = " </a:t>
            </a:r>
            <a:r>
              <a:rPr lang="en-US" sz="1800"/>
              <a:t>+ numIter + </a:t>
            </a:r>
            <a:r>
              <a:rPr b="1" lang="en-US" sz="1800">
                <a:solidFill>
                  <a:srgbClr val="008000"/>
                </a:solidFill>
              </a:rPr>
              <a:t>"."</a:t>
            </a:r>
            <a:r>
              <a:rPr lang="en-US" sz="1800"/>
              <a:t>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</a:t>
            </a:r>
            <a:r>
              <a:rPr b="1" lang="en-US" sz="1800">
                <a:solidFill>
                  <a:srgbClr val="000080"/>
                </a:solidFill>
              </a:rPr>
              <a:t>if </a:t>
            </a:r>
            <a:r>
              <a:rPr lang="en-US" sz="1800"/>
              <a:t>(validationRmse &lt; bestValidationRmse) {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/>
              <a:t>   bestModel = </a:t>
            </a:r>
            <a:r>
              <a:rPr i="1" lang="en-US" sz="1800"/>
              <a:t>Some</a:t>
            </a:r>
            <a:r>
              <a:rPr lang="en-US" sz="1800"/>
              <a:t>(model)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/>
              <a:t>   bestValidationRmse = validationRmse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/>
              <a:t>   bestRank = rank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/>
              <a:t>   bestLambda = lambda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/>
              <a:t>   bestNumIter = numIter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75" y="3772426"/>
            <a:ext cx="7740799" cy="25767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Creating Test Rate Mean Square Error(RMSE) for Testing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 evaluate the best model on the test 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4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testRmse = </a:t>
            </a:r>
            <a:r>
              <a:rPr i="1" lang="en-US" sz="1400">
                <a:latin typeface="Roboto"/>
                <a:ea typeface="Roboto"/>
                <a:cs typeface="Roboto"/>
                <a:sym typeface="Roboto"/>
              </a:rPr>
              <a:t>computeRmse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(bestModel.get, test, numTest)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"The best model was trained with rank = "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 bestRank 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 and lambda = "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 bestLambda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", and numIter = "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 bestNumIter 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", and its RMSE on the test set is "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 testRmse 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"."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 create a naive baseline and compare it with the best model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4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meanRating = training.union(validation).map(_.rating).mean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baselineRmse 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math.</a:t>
            </a:r>
            <a:r>
              <a:rPr i="1" lang="en-US" sz="1400"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(test.map(x =&gt; (meanRating - x.rating) * (meanRating - x.rating)).mean)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improvement = (baselineRmse - testRmse) / baselineRmse * </a:t>
            </a:r>
            <a:r>
              <a:rPr lang="en-US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"The best model improves the baseline by "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"%1.2f"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.format(improvement) + </a:t>
            </a:r>
            <a:r>
              <a:rPr b="1" lang="en-US" sz="14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"%."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>
                <a:solidFill>
                  <a:srgbClr val="808080"/>
                </a:solidFill>
              </a:rPr>
              <a:t>// make personalized recommendations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myRatedMovieIds = myRatings.map(_.product).toSet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candidates = sc.parallelize(movies.keys.filter(!myRatedMovieIds.contains(_)).toSeq)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val </a:t>
            </a:r>
            <a:r>
              <a:rPr lang="en-US" sz="1400"/>
              <a:t>recommendations = bestModel.get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	.predict(candidates.map((</a:t>
            </a:r>
            <a:r>
              <a:rPr lang="en-US" sz="1400">
                <a:solidFill>
                  <a:srgbClr val="0000FF"/>
                </a:solidFill>
              </a:rPr>
              <a:t>0</a:t>
            </a:r>
            <a:r>
              <a:rPr lang="en-US" sz="1400"/>
              <a:t>, _)))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.collect()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.sortBy(-_.rating)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.take(</a:t>
            </a:r>
            <a:r>
              <a:rPr lang="en-US" sz="1400">
                <a:solidFill>
                  <a:srgbClr val="0000FF"/>
                </a:solidFill>
              </a:rPr>
              <a:t>10</a:t>
            </a:r>
            <a:r>
              <a:rPr lang="en-US" sz="1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</a:rPr>
              <a:t>var </a:t>
            </a:r>
            <a:r>
              <a:rPr lang="en-US" sz="1400"/>
              <a:t>i = </a:t>
            </a:r>
            <a:r>
              <a:rPr lang="en-US" sz="1400">
                <a:solidFill>
                  <a:srgbClr val="0000FF"/>
                </a:solidFill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-US" sz="1400"/>
              <a:t>println</a:t>
            </a:r>
            <a:r>
              <a:rPr lang="en-US" sz="1400"/>
              <a:t>(</a:t>
            </a:r>
            <a:r>
              <a:rPr b="1" lang="en-US" sz="1400">
                <a:solidFill>
                  <a:srgbClr val="008000"/>
                </a:solidFill>
              </a:rPr>
              <a:t>"Movies recommended for you:"</a:t>
            </a:r>
            <a:r>
              <a:rPr lang="en-US" sz="1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recommendations.foreach { r =&gt;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	</a:t>
            </a:r>
            <a:r>
              <a:rPr i="1" lang="en-US" sz="1400"/>
              <a:t>println</a:t>
            </a:r>
            <a:r>
              <a:rPr lang="en-US" sz="1400"/>
              <a:t>(</a:t>
            </a:r>
            <a:r>
              <a:rPr b="1" lang="en-US" sz="1400">
                <a:solidFill>
                  <a:srgbClr val="008000"/>
                </a:solidFill>
              </a:rPr>
              <a:t>"%2d"</a:t>
            </a:r>
            <a:r>
              <a:rPr lang="en-US" sz="1400"/>
              <a:t>.format(i) + </a:t>
            </a:r>
            <a:r>
              <a:rPr b="1" lang="en-US" sz="1400">
                <a:solidFill>
                  <a:srgbClr val="008000"/>
                </a:solidFill>
              </a:rPr>
              <a:t>": " </a:t>
            </a:r>
            <a:r>
              <a:rPr lang="en-US" sz="1400"/>
              <a:t>+ movies(r.product))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	i += </a:t>
            </a:r>
            <a:r>
              <a:rPr lang="en-US" sz="1400">
                <a:solidFill>
                  <a:srgbClr val="0000FF"/>
                </a:solidFill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25" y="2175475"/>
            <a:ext cx="10727350" cy="33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4400" u="none" cap="none" strike="noStrike"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/>
              <a:t>Movie Recommendation Reference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0563C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http://ampcamp.berkeley.edu/big-data-mini-course/movie-recommendation-with-mllib.html</a:t>
            </a:r>
          </a:p>
          <a:p>
            <a:pPr indent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MLlib Guide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0563C1"/>
              </a:buClr>
              <a:buSzPct val="100000"/>
              <a:buFont typeface="Arial"/>
              <a:buChar char="•"/>
            </a:pPr>
            <a:r>
              <a:rPr b="0" baseline="0" i="0" lang="en-US" sz="1800" u="sng" cap="none" strike="noStrike">
                <a:solidFill>
                  <a:schemeClr val="hlink"/>
                </a:solidFill>
                <a:hlinkClick r:id="rId4"/>
              </a:rPr>
              <a:t>https://spark.apache.org/docs/latest/mllib-guide.html</a:t>
            </a:r>
          </a:p>
          <a:p>
            <a:pPr indent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Spark Configuration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https://spark.apache.org/docs/latest/configuration.html#spark-properties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Natural Language Processing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8200" y="2780081"/>
            <a:ext cx="10515599" cy="36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ArrayBuffer(daniel, mccoy, subject, motifbc, organization, line, article, ray, stell, write, install, backward, compatibility, motif, will, motif, client, work, server, work, run, motif, server, motifbc, define, daniel, mccoy, space, nasa, mail, code, tel, space, center, fax, houston, texas, future)</a:t>
            </a:r>
          </a:p>
        </p:txBody>
      </p:sp>
      <p:sp>
        <p:nvSpPr>
          <p:cNvPr id="46" name="Shape 46"/>
          <p:cNvSpPr/>
          <p:nvPr/>
        </p:nvSpPr>
        <p:spPr>
          <a:xfrm>
            <a:off x="838200" y="2765900"/>
            <a:ext cx="10344300" cy="249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838200" y="1542532"/>
            <a:ext cx="8045700" cy="107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Lemmatization and Stop Words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8200" y="230187"/>
            <a:ext cx="10515599" cy="159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TF-IDF results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8200" y="1825625"/>
            <a:ext cx="105155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18568" l="0" r="6244" t="1807"/>
          <a:stretch/>
        </p:blipFill>
        <p:spPr>
          <a:xfrm>
            <a:off x="945762" y="1729950"/>
            <a:ext cx="10300475" cy="49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1083600" y="1312325"/>
            <a:ext cx="627299" cy="513300"/>
          </a:xfrm>
          <a:prstGeom prst="wedgeRectCallout">
            <a:avLst>
              <a:gd fmla="val 22732" name="adj1"/>
              <a:gd fmla="val 6654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Label</a:t>
            </a:r>
          </a:p>
        </p:txBody>
      </p:sp>
      <p:sp>
        <p:nvSpPr>
          <p:cNvPr id="56" name="Shape 56"/>
          <p:cNvSpPr/>
          <p:nvPr/>
        </p:nvSpPr>
        <p:spPr>
          <a:xfrm>
            <a:off x="3146550" y="1216650"/>
            <a:ext cx="1173600" cy="608999"/>
          </a:xfrm>
          <a:prstGeom prst="wedgeRectCallout">
            <a:avLst>
              <a:gd fmla="val -154103" name="adj1"/>
              <a:gd fmla="val 63941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Number of features</a:t>
            </a:r>
          </a:p>
        </p:txBody>
      </p:sp>
      <p:sp>
        <p:nvSpPr>
          <p:cNvPr id="57" name="Shape 57"/>
          <p:cNvSpPr/>
          <p:nvPr/>
        </p:nvSpPr>
        <p:spPr>
          <a:xfrm>
            <a:off x="6079225" y="1264500"/>
            <a:ext cx="1933799" cy="608999"/>
          </a:xfrm>
          <a:prstGeom prst="wedgeRectCallout">
            <a:avLst>
              <a:gd fmla="val -82684" name="adj1"/>
              <a:gd fmla="val 100862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Hash code for each word in string</a:t>
            </a:r>
          </a:p>
        </p:txBody>
      </p:sp>
      <p:sp>
        <p:nvSpPr>
          <p:cNvPr id="58" name="Shape 58"/>
          <p:cNvSpPr/>
          <p:nvPr/>
        </p:nvSpPr>
        <p:spPr>
          <a:xfrm>
            <a:off x="6474025" y="2671600"/>
            <a:ext cx="1933799" cy="608999"/>
          </a:xfrm>
          <a:prstGeom prst="wedgeRectCallout">
            <a:avLst>
              <a:gd fmla="val -82684" name="adj1"/>
              <a:gd fmla="val 100862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TF_IDF Score for corresponding word in previous array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8200" y="230187"/>
            <a:ext cx="10515599" cy="159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Label and Prediction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8200" y="1825575"/>
            <a:ext cx="105155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Value of prediction label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(4.0,4.0) </a:t>
            </a:r>
            <a:r>
              <a:rPr lang="en-US">
                <a:solidFill>
                  <a:srgbClr val="6AA84F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(5.0,4.0) </a:t>
            </a:r>
            <a:r>
              <a:rPr lang="en-US">
                <a:solidFill>
                  <a:srgbClr val="FF0000"/>
                </a:solidFill>
              </a:rPr>
              <a:t>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(4.0,4.0) </a:t>
            </a:r>
            <a:r>
              <a:rPr lang="en-US">
                <a:solidFill>
                  <a:srgbClr val="6AA84F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(4.0,4.0) </a:t>
            </a:r>
            <a:r>
              <a:rPr lang="en-US">
                <a:solidFill>
                  <a:srgbClr val="6AA84F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(4.0,4.0) </a:t>
            </a:r>
            <a:r>
              <a:rPr lang="en-US">
                <a:solidFill>
                  <a:srgbClr val="6AA84F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(3.0,4.0) </a:t>
            </a:r>
            <a:r>
              <a:rPr lang="en-US">
                <a:solidFill>
                  <a:srgbClr val="FF0000"/>
                </a:solidFill>
              </a:rPr>
              <a:t>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6273425" y="2060537"/>
            <a:ext cx="5774400" cy="20921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predictionAndLabel = X_test.map(x =&gt; (model.predict(x.features), x.label) 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273425" y="4387700"/>
            <a:ext cx="5346599" cy="171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= </a:t>
            </a:r>
            <a:r>
              <a:rPr lang="en-US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1.0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 predictionAndLabel.filter(x =&gt; x._1 == x._2).count() / X_test.count()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230187"/>
            <a:ext cx="10515599" cy="159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MongoDB in Mongo Labs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96025" y="1469175"/>
            <a:ext cx="108578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jsonHeaders = 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"""{"jsonrpc": "2.0", "method": "someMethod", "params": {"dataIds":["12348" , "456"]}, "data2": "777"}"""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val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result =</a:t>
            </a:r>
            <a:r>
              <a:rPr lang="en-US" sz="1800"/>
              <a:t>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Http(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https://api.mongolab.com/api/1/databases/databasename/collections/collectionsname?apiKey=****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.postData(jsonHeaders)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.header(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"content-type"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"application/json"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.header(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"X-Application"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"myCode"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.header(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"X-Authentication"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US" sz="18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"myCode2"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.option(HttpOptions.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readTimeout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 .asString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909025" y="285748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800"/>
              <a:t>Movie Recommendations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Input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6" y="1628298"/>
            <a:ext cx="8826499" cy="35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97175" y="5497525"/>
            <a:ext cx="113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User Id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771799" y="5616476"/>
            <a:ext cx="113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Movie Id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553337" y="5649925"/>
            <a:ext cx="113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Rating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334901" y="5649925"/>
            <a:ext cx="113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Time stamp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314900" y="5649925"/>
            <a:ext cx="113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Movie Title</a:t>
            </a:r>
          </a:p>
        </p:txBody>
      </p:sp>
      <p:cxnSp>
        <p:nvCxnSpPr>
          <p:cNvPr id="89" name="Shape 89"/>
          <p:cNvCxnSpPr>
            <a:stCxn id="84" idx="0"/>
          </p:cNvCxnSpPr>
          <p:nvPr/>
        </p:nvCxnSpPr>
        <p:spPr>
          <a:xfrm flipH="1" rot="10800000">
            <a:off x="666425" y="4442425"/>
            <a:ext cx="1790700" cy="10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2341049" y="4448576"/>
            <a:ext cx="621000" cy="1167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6" idx="0"/>
          </p:cNvCxnSpPr>
          <p:nvPr/>
        </p:nvCxnSpPr>
        <p:spPr>
          <a:xfrm rot="10800000">
            <a:off x="3401087" y="4470325"/>
            <a:ext cx="721500" cy="11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7" idx="0"/>
          </p:cNvCxnSpPr>
          <p:nvPr/>
        </p:nvCxnSpPr>
        <p:spPr>
          <a:xfrm rot="10800000">
            <a:off x="4314751" y="4431925"/>
            <a:ext cx="1589400" cy="12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8" idx="0"/>
          </p:cNvCxnSpPr>
          <p:nvPr/>
        </p:nvCxnSpPr>
        <p:spPr>
          <a:xfrm rot="10800000">
            <a:off x="6052650" y="4497925"/>
            <a:ext cx="1831500" cy="115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Training Set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600" y="1600200"/>
            <a:ext cx="6021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i="1" lang="en-US" sz="2400">
                <a:solidFill>
                  <a:srgbClr val="666666"/>
                </a:solidFill>
              </a:rPr>
              <a:t>MovieLens dataset </a:t>
            </a:r>
            <a:r>
              <a:rPr lang="en-US" sz="2400">
                <a:solidFill>
                  <a:srgbClr val="666666"/>
                </a:solidFill>
              </a:rPr>
              <a:t>: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</a:rPr>
              <a:t>“</a:t>
            </a:r>
            <a:r>
              <a:rPr lang="en-US" sz="2400">
                <a:solidFill>
                  <a:srgbClr val="444444"/>
                </a:solidFill>
              </a:rPr>
              <a:t>ratings.dat</a:t>
            </a:r>
            <a:r>
              <a:rPr lang="en-US" sz="2400">
                <a:solidFill>
                  <a:srgbClr val="333333"/>
                </a:solidFill>
              </a:rPr>
              <a:t>” and “</a:t>
            </a:r>
            <a:r>
              <a:rPr lang="en-US" sz="2400">
                <a:solidFill>
                  <a:srgbClr val="444444"/>
                </a:solidFill>
              </a:rPr>
              <a:t>movies.dat</a:t>
            </a:r>
            <a:r>
              <a:rPr lang="en-US" sz="2400">
                <a:solidFill>
                  <a:srgbClr val="333333"/>
                </a:solidFill>
              </a:rPr>
              <a:t>”. 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</a:rPr>
              <a:t>Formats :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</a:rPr>
              <a:t>“</a:t>
            </a:r>
            <a:r>
              <a:rPr lang="en-US" sz="2400">
                <a:solidFill>
                  <a:srgbClr val="444444"/>
                </a:solidFill>
              </a:rPr>
              <a:t>ratings.dat</a:t>
            </a:r>
            <a:r>
              <a:rPr lang="en-US" sz="2400">
                <a:solidFill>
                  <a:srgbClr val="333333"/>
                </a:solidFill>
              </a:rPr>
              <a:t>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</a:rPr>
              <a:t>UserID::MovieID::Rating::Timestamp</a:t>
            </a:r>
            <a:br>
              <a:rPr lang="en-US" sz="2400">
                <a:solidFill>
                  <a:srgbClr val="333333"/>
                </a:solidFill>
              </a:rPr>
            </a:b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</a:rPr>
              <a:t>“</a:t>
            </a:r>
            <a:r>
              <a:rPr lang="en-US" sz="2400">
                <a:solidFill>
                  <a:srgbClr val="444444"/>
                </a:solidFill>
              </a:rPr>
              <a:t>movies.dat</a:t>
            </a:r>
            <a:r>
              <a:rPr lang="en-US" sz="2400">
                <a:solidFill>
                  <a:srgbClr val="333333"/>
                </a:solidFill>
              </a:rPr>
              <a:t>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</a:rPr>
              <a:t>MovieID::Title::Genres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16471" t="0"/>
          <a:stretch/>
        </p:blipFill>
        <p:spPr>
          <a:xfrm>
            <a:off x="6164386" y="1309000"/>
            <a:ext cx="5057300" cy="2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076" y="4097325"/>
            <a:ext cx="3949924" cy="2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Low-Rank Matrix Factorization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12041"/>
          <a:stretch/>
        </p:blipFill>
        <p:spPr>
          <a:xfrm>
            <a:off x="689710" y="1363874"/>
            <a:ext cx="10812588" cy="5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