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7CEF5-3B6A-4B65-AA33-1BE2713DB6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991CBE-9954-4920-AD58-395F74912958}">
      <dgm:prSet/>
      <dgm:spPr/>
      <dgm:t>
        <a:bodyPr/>
        <a:lstStyle/>
        <a:p>
          <a:r>
            <a:rPr lang="en-US" baseline="0"/>
            <a:t>Data visualization is used for representing data.</a:t>
          </a:r>
          <a:endParaRPr lang="en-US"/>
        </a:p>
      </dgm:t>
    </dgm:pt>
    <dgm:pt modelId="{C6F0AEE6-8122-4BFF-8F7B-1CB32DD45F25}" type="parTrans" cxnId="{E221CFE3-3751-4196-8B2B-73D26907499D}">
      <dgm:prSet/>
      <dgm:spPr/>
      <dgm:t>
        <a:bodyPr/>
        <a:lstStyle/>
        <a:p>
          <a:endParaRPr lang="en-US"/>
        </a:p>
      </dgm:t>
    </dgm:pt>
    <dgm:pt modelId="{F1E3A9E7-ECDB-4C2E-B59A-200FE9B53415}" type="sibTrans" cxnId="{E221CFE3-3751-4196-8B2B-73D26907499D}">
      <dgm:prSet/>
      <dgm:spPr/>
      <dgm:t>
        <a:bodyPr/>
        <a:lstStyle/>
        <a:p>
          <a:endParaRPr lang="en-US"/>
        </a:p>
      </dgm:t>
    </dgm:pt>
    <dgm:pt modelId="{20592997-E14A-4C98-9968-3126BA3A7455}">
      <dgm:prSet/>
      <dgm:spPr/>
      <dgm:t>
        <a:bodyPr/>
        <a:lstStyle/>
        <a:p>
          <a:r>
            <a:rPr lang="en-US" baseline="0"/>
            <a:t>The data is described in graphs, charts, and maps in the visualization tool.  </a:t>
          </a:r>
          <a:endParaRPr lang="en-US"/>
        </a:p>
      </dgm:t>
    </dgm:pt>
    <dgm:pt modelId="{1C03D3F9-D138-4ECB-80C3-26A48B80D1C4}" type="parTrans" cxnId="{CBF7D6FA-A871-4428-9B3E-60C1E016C36B}">
      <dgm:prSet/>
      <dgm:spPr/>
      <dgm:t>
        <a:bodyPr/>
        <a:lstStyle/>
        <a:p>
          <a:endParaRPr lang="en-US"/>
        </a:p>
      </dgm:t>
    </dgm:pt>
    <dgm:pt modelId="{32FAFABB-1214-447A-A51F-FA2199232D4C}" type="sibTrans" cxnId="{CBF7D6FA-A871-4428-9B3E-60C1E016C36B}">
      <dgm:prSet/>
      <dgm:spPr/>
      <dgm:t>
        <a:bodyPr/>
        <a:lstStyle/>
        <a:p>
          <a:endParaRPr lang="en-US"/>
        </a:p>
      </dgm:t>
    </dgm:pt>
    <dgm:pt modelId="{ED4936B8-A9EC-4307-855B-B34BACBF9865}">
      <dgm:prSet/>
      <dgm:spPr/>
      <dgm:t>
        <a:bodyPr/>
        <a:lstStyle/>
        <a:p>
          <a:r>
            <a:rPr lang="en-US" baseline="0"/>
            <a:t>These visualization tools help in understanding trends and patterns of the data processed. </a:t>
          </a:r>
          <a:endParaRPr lang="en-US"/>
        </a:p>
      </dgm:t>
    </dgm:pt>
    <dgm:pt modelId="{2A376647-1212-4332-A950-EB1A59C7B09E}" type="parTrans" cxnId="{F4E04FAF-DE0A-472C-BAAE-442E55B5DBBF}">
      <dgm:prSet/>
      <dgm:spPr/>
      <dgm:t>
        <a:bodyPr/>
        <a:lstStyle/>
        <a:p>
          <a:endParaRPr lang="en-US"/>
        </a:p>
      </dgm:t>
    </dgm:pt>
    <dgm:pt modelId="{5B6DE444-3510-46DF-96BA-ACF45A2676D0}" type="sibTrans" cxnId="{F4E04FAF-DE0A-472C-BAAE-442E55B5DBBF}">
      <dgm:prSet/>
      <dgm:spPr/>
      <dgm:t>
        <a:bodyPr/>
        <a:lstStyle/>
        <a:p>
          <a:endParaRPr lang="en-US"/>
        </a:p>
      </dgm:t>
    </dgm:pt>
    <dgm:pt modelId="{5961278B-D5A2-455A-BD32-5215F9A8AE00}" type="pres">
      <dgm:prSet presAssocID="{56B7CEF5-3B6A-4B65-AA33-1BE2713DB6E3}" presName="root" presStyleCnt="0">
        <dgm:presLayoutVars>
          <dgm:dir/>
          <dgm:resizeHandles val="exact"/>
        </dgm:presLayoutVars>
      </dgm:prSet>
      <dgm:spPr/>
    </dgm:pt>
    <dgm:pt modelId="{8F828E85-9399-4019-A370-9BB9EA37AED9}" type="pres">
      <dgm:prSet presAssocID="{E4991CBE-9954-4920-AD58-395F74912958}" presName="compNode" presStyleCnt="0"/>
      <dgm:spPr/>
    </dgm:pt>
    <dgm:pt modelId="{BE8A250A-1583-49E7-B3EA-226C524F8B11}" type="pres">
      <dgm:prSet presAssocID="{E4991CBE-9954-4920-AD58-395F749129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CE19F1-74F6-4E96-8FAF-3A5B9D944B9D}" type="pres">
      <dgm:prSet presAssocID="{E4991CBE-9954-4920-AD58-395F74912958}" presName="spaceRect" presStyleCnt="0"/>
      <dgm:spPr/>
    </dgm:pt>
    <dgm:pt modelId="{7D93D97E-5C5A-4BB4-8748-0DA9019F04D0}" type="pres">
      <dgm:prSet presAssocID="{E4991CBE-9954-4920-AD58-395F74912958}" presName="textRect" presStyleLbl="revTx" presStyleIdx="0" presStyleCnt="3">
        <dgm:presLayoutVars>
          <dgm:chMax val="1"/>
          <dgm:chPref val="1"/>
        </dgm:presLayoutVars>
      </dgm:prSet>
      <dgm:spPr/>
    </dgm:pt>
    <dgm:pt modelId="{2504818D-B478-42A1-9A95-31ABF5158FBF}" type="pres">
      <dgm:prSet presAssocID="{F1E3A9E7-ECDB-4C2E-B59A-200FE9B53415}" presName="sibTrans" presStyleCnt="0"/>
      <dgm:spPr/>
    </dgm:pt>
    <dgm:pt modelId="{DE6B97A0-5384-46C7-8A99-7CCD5BBE7174}" type="pres">
      <dgm:prSet presAssocID="{20592997-E14A-4C98-9968-3126BA3A7455}" presName="compNode" presStyleCnt="0"/>
      <dgm:spPr/>
    </dgm:pt>
    <dgm:pt modelId="{DADCD35C-D622-4B5B-8E30-683C7DE5CA06}" type="pres">
      <dgm:prSet presAssocID="{20592997-E14A-4C98-9968-3126BA3A74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FBBCD8-FB3D-42A0-9F8F-8148B871F3E5}" type="pres">
      <dgm:prSet presAssocID="{20592997-E14A-4C98-9968-3126BA3A7455}" presName="spaceRect" presStyleCnt="0"/>
      <dgm:spPr/>
    </dgm:pt>
    <dgm:pt modelId="{FCD93E0A-C8D7-48EA-AA0B-9925ECBB23A5}" type="pres">
      <dgm:prSet presAssocID="{20592997-E14A-4C98-9968-3126BA3A7455}" presName="textRect" presStyleLbl="revTx" presStyleIdx="1" presStyleCnt="3">
        <dgm:presLayoutVars>
          <dgm:chMax val="1"/>
          <dgm:chPref val="1"/>
        </dgm:presLayoutVars>
      </dgm:prSet>
      <dgm:spPr/>
    </dgm:pt>
    <dgm:pt modelId="{ED8D967A-2225-4244-8402-9212BAB8B520}" type="pres">
      <dgm:prSet presAssocID="{32FAFABB-1214-447A-A51F-FA2199232D4C}" presName="sibTrans" presStyleCnt="0"/>
      <dgm:spPr/>
    </dgm:pt>
    <dgm:pt modelId="{80498DA6-DBCD-47AB-A485-FF3FAD08CA15}" type="pres">
      <dgm:prSet presAssocID="{ED4936B8-A9EC-4307-855B-B34BACBF9865}" presName="compNode" presStyleCnt="0"/>
      <dgm:spPr/>
    </dgm:pt>
    <dgm:pt modelId="{8CE19007-AA51-4305-B011-2D1D353B7360}" type="pres">
      <dgm:prSet presAssocID="{ED4936B8-A9EC-4307-855B-B34BACBF9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AA01A4-E7D5-490E-9101-A7A700C91700}" type="pres">
      <dgm:prSet presAssocID="{ED4936B8-A9EC-4307-855B-B34BACBF9865}" presName="spaceRect" presStyleCnt="0"/>
      <dgm:spPr/>
    </dgm:pt>
    <dgm:pt modelId="{771FDCCC-62D9-4B82-89A0-4DE49AB87DA9}" type="pres">
      <dgm:prSet presAssocID="{ED4936B8-A9EC-4307-855B-B34BACBF9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129B38-5837-407E-AD71-DF048C9829B7}" type="presOf" srcId="{ED4936B8-A9EC-4307-855B-B34BACBF9865}" destId="{771FDCCC-62D9-4B82-89A0-4DE49AB87DA9}" srcOrd="0" destOrd="0" presId="urn:microsoft.com/office/officeart/2018/2/layout/IconLabelList"/>
    <dgm:cxn modelId="{9A42C891-C90C-447F-90B1-C2066A5F4C4D}" type="presOf" srcId="{20592997-E14A-4C98-9968-3126BA3A7455}" destId="{FCD93E0A-C8D7-48EA-AA0B-9925ECBB23A5}" srcOrd="0" destOrd="0" presId="urn:microsoft.com/office/officeart/2018/2/layout/IconLabelList"/>
    <dgm:cxn modelId="{F4E04FAF-DE0A-472C-BAAE-442E55B5DBBF}" srcId="{56B7CEF5-3B6A-4B65-AA33-1BE2713DB6E3}" destId="{ED4936B8-A9EC-4307-855B-B34BACBF9865}" srcOrd="2" destOrd="0" parTransId="{2A376647-1212-4332-A950-EB1A59C7B09E}" sibTransId="{5B6DE444-3510-46DF-96BA-ACF45A2676D0}"/>
    <dgm:cxn modelId="{E221CFE3-3751-4196-8B2B-73D26907499D}" srcId="{56B7CEF5-3B6A-4B65-AA33-1BE2713DB6E3}" destId="{E4991CBE-9954-4920-AD58-395F74912958}" srcOrd="0" destOrd="0" parTransId="{C6F0AEE6-8122-4BFF-8F7B-1CB32DD45F25}" sibTransId="{F1E3A9E7-ECDB-4C2E-B59A-200FE9B53415}"/>
    <dgm:cxn modelId="{0FAE0EF1-1D9C-4C13-B406-F9F395B89DDF}" type="presOf" srcId="{E4991CBE-9954-4920-AD58-395F74912958}" destId="{7D93D97E-5C5A-4BB4-8748-0DA9019F04D0}" srcOrd="0" destOrd="0" presId="urn:microsoft.com/office/officeart/2018/2/layout/IconLabelList"/>
    <dgm:cxn modelId="{CBF7D6FA-A871-4428-9B3E-60C1E016C36B}" srcId="{56B7CEF5-3B6A-4B65-AA33-1BE2713DB6E3}" destId="{20592997-E14A-4C98-9968-3126BA3A7455}" srcOrd="1" destOrd="0" parTransId="{1C03D3F9-D138-4ECB-80C3-26A48B80D1C4}" sibTransId="{32FAFABB-1214-447A-A51F-FA2199232D4C}"/>
    <dgm:cxn modelId="{FE73B8FC-4843-48E4-9232-B3DB99E605A3}" type="presOf" srcId="{56B7CEF5-3B6A-4B65-AA33-1BE2713DB6E3}" destId="{5961278B-D5A2-455A-BD32-5215F9A8AE00}" srcOrd="0" destOrd="0" presId="urn:microsoft.com/office/officeart/2018/2/layout/IconLabelList"/>
    <dgm:cxn modelId="{128A5289-BF32-4CDD-8075-4FE905B7EE49}" type="presParOf" srcId="{5961278B-D5A2-455A-BD32-5215F9A8AE00}" destId="{8F828E85-9399-4019-A370-9BB9EA37AED9}" srcOrd="0" destOrd="0" presId="urn:microsoft.com/office/officeart/2018/2/layout/IconLabelList"/>
    <dgm:cxn modelId="{BDCF79ED-6B27-43E2-98EC-EC20354254B1}" type="presParOf" srcId="{8F828E85-9399-4019-A370-9BB9EA37AED9}" destId="{BE8A250A-1583-49E7-B3EA-226C524F8B11}" srcOrd="0" destOrd="0" presId="urn:microsoft.com/office/officeart/2018/2/layout/IconLabelList"/>
    <dgm:cxn modelId="{55CBFA79-ACE9-44B3-A3B0-98BA458F32F8}" type="presParOf" srcId="{8F828E85-9399-4019-A370-9BB9EA37AED9}" destId="{46CE19F1-74F6-4E96-8FAF-3A5B9D944B9D}" srcOrd="1" destOrd="0" presId="urn:microsoft.com/office/officeart/2018/2/layout/IconLabelList"/>
    <dgm:cxn modelId="{C1406F21-B997-4675-B000-7FECCC5BDBC3}" type="presParOf" srcId="{8F828E85-9399-4019-A370-9BB9EA37AED9}" destId="{7D93D97E-5C5A-4BB4-8748-0DA9019F04D0}" srcOrd="2" destOrd="0" presId="urn:microsoft.com/office/officeart/2018/2/layout/IconLabelList"/>
    <dgm:cxn modelId="{8D3C9369-5098-47DE-9AF2-C532F6D4BF8F}" type="presParOf" srcId="{5961278B-D5A2-455A-BD32-5215F9A8AE00}" destId="{2504818D-B478-42A1-9A95-31ABF5158FBF}" srcOrd="1" destOrd="0" presId="urn:microsoft.com/office/officeart/2018/2/layout/IconLabelList"/>
    <dgm:cxn modelId="{1C5AB256-0731-4BA9-89F8-A167D9314533}" type="presParOf" srcId="{5961278B-D5A2-455A-BD32-5215F9A8AE00}" destId="{DE6B97A0-5384-46C7-8A99-7CCD5BBE7174}" srcOrd="2" destOrd="0" presId="urn:microsoft.com/office/officeart/2018/2/layout/IconLabelList"/>
    <dgm:cxn modelId="{928800D4-4603-49B7-B790-46BD286437D9}" type="presParOf" srcId="{DE6B97A0-5384-46C7-8A99-7CCD5BBE7174}" destId="{DADCD35C-D622-4B5B-8E30-683C7DE5CA06}" srcOrd="0" destOrd="0" presId="urn:microsoft.com/office/officeart/2018/2/layout/IconLabelList"/>
    <dgm:cxn modelId="{687076A8-7B5C-4313-A03D-99818C69010D}" type="presParOf" srcId="{DE6B97A0-5384-46C7-8A99-7CCD5BBE7174}" destId="{FEFBBCD8-FB3D-42A0-9F8F-8148B871F3E5}" srcOrd="1" destOrd="0" presId="urn:microsoft.com/office/officeart/2018/2/layout/IconLabelList"/>
    <dgm:cxn modelId="{023D2931-D893-4002-8932-63792E30A7FE}" type="presParOf" srcId="{DE6B97A0-5384-46C7-8A99-7CCD5BBE7174}" destId="{FCD93E0A-C8D7-48EA-AA0B-9925ECBB23A5}" srcOrd="2" destOrd="0" presId="urn:microsoft.com/office/officeart/2018/2/layout/IconLabelList"/>
    <dgm:cxn modelId="{E70DA384-F3B1-4852-B847-EB3830369AB3}" type="presParOf" srcId="{5961278B-D5A2-455A-BD32-5215F9A8AE00}" destId="{ED8D967A-2225-4244-8402-9212BAB8B520}" srcOrd="3" destOrd="0" presId="urn:microsoft.com/office/officeart/2018/2/layout/IconLabelList"/>
    <dgm:cxn modelId="{5FD13707-D0CC-4B5F-AFBB-773854D572AD}" type="presParOf" srcId="{5961278B-D5A2-455A-BD32-5215F9A8AE00}" destId="{80498DA6-DBCD-47AB-A485-FF3FAD08CA15}" srcOrd="4" destOrd="0" presId="urn:microsoft.com/office/officeart/2018/2/layout/IconLabelList"/>
    <dgm:cxn modelId="{9986AC4E-D2B8-4676-9232-4314641701A6}" type="presParOf" srcId="{80498DA6-DBCD-47AB-A485-FF3FAD08CA15}" destId="{8CE19007-AA51-4305-B011-2D1D353B7360}" srcOrd="0" destOrd="0" presId="urn:microsoft.com/office/officeart/2018/2/layout/IconLabelList"/>
    <dgm:cxn modelId="{9B79BF7E-4CF9-4C6D-8F4F-E6264E3713CA}" type="presParOf" srcId="{80498DA6-DBCD-47AB-A485-FF3FAD08CA15}" destId="{5CAA01A4-E7D5-490E-9101-A7A700C91700}" srcOrd="1" destOrd="0" presId="urn:microsoft.com/office/officeart/2018/2/layout/IconLabelList"/>
    <dgm:cxn modelId="{3FF5E5EC-81B6-41E3-9589-A00C9D8269AA}" type="presParOf" srcId="{80498DA6-DBCD-47AB-A485-FF3FAD08CA15}" destId="{771FDCCC-62D9-4B82-89A0-4DE49AB87D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F3268-DFF5-4B4F-B9D6-9B3F3E39D2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0B3FC6-D4ED-46C2-B82A-381E69C80156}">
      <dgm:prSet/>
      <dgm:spPr/>
      <dgm:t>
        <a:bodyPr/>
        <a:lstStyle/>
        <a:p>
          <a:r>
            <a:rPr lang="en-US" baseline="0" dirty="0"/>
            <a:t>By Tableau visualization tool here, the trends of the recruitments are realized, and three hypotheses are established. </a:t>
          </a:r>
          <a:endParaRPr lang="en-US" dirty="0"/>
        </a:p>
      </dgm:t>
    </dgm:pt>
    <dgm:pt modelId="{3A018ED8-C983-42D2-AC3E-725B47DD4032}" type="parTrans" cxnId="{FF2B504B-F098-479E-87F6-27FF0BDE0CA6}">
      <dgm:prSet/>
      <dgm:spPr/>
      <dgm:t>
        <a:bodyPr/>
        <a:lstStyle/>
        <a:p>
          <a:endParaRPr lang="en-US"/>
        </a:p>
      </dgm:t>
    </dgm:pt>
    <dgm:pt modelId="{B73888E2-6875-47E6-8E7F-A400C555DA7A}" type="sibTrans" cxnId="{FF2B504B-F098-479E-87F6-27FF0BDE0CA6}">
      <dgm:prSet/>
      <dgm:spPr/>
      <dgm:t>
        <a:bodyPr/>
        <a:lstStyle/>
        <a:p>
          <a:endParaRPr lang="en-US"/>
        </a:p>
      </dgm:t>
    </dgm:pt>
    <dgm:pt modelId="{BA910038-25F5-4DB1-9A57-D6D3C34F4FB3}">
      <dgm:prSet/>
      <dgm:spPr/>
      <dgm:t>
        <a:bodyPr/>
        <a:lstStyle/>
        <a:p>
          <a:r>
            <a:rPr lang="en-US" baseline="0" dirty="0"/>
            <a:t>Data visualization is a widely used tool for the analysis of different kinds of data. </a:t>
          </a:r>
          <a:endParaRPr lang="en-US" dirty="0"/>
        </a:p>
      </dgm:t>
    </dgm:pt>
    <dgm:pt modelId="{F2940479-5962-45DE-9CC1-7AC8477DD895}" type="parTrans" cxnId="{87AC7669-144E-4995-9A40-EAF0AF819A2D}">
      <dgm:prSet/>
      <dgm:spPr/>
      <dgm:t>
        <a:bodyPr/>
        <a:lstStyle/>
        <a:p>
          <a:endParaRPr lang="en-US"/>
        </a:p>
      </dgm:t>
    </dgm:pt>
    <dgm:pt modelId="{EEB5C5FC-DDE7-4BE2-A722-42D5A069A293}" type="sibTrans" cxnId="{87AC7669-144E-4995-9A40-EAF0AF819A2D}">
      <dgm:prSet/>
      <dgm:spPr/>
      <dgm:t>
        <a:bodyPr/>
        <a:lstStyle/>
        <a:p>
          <a:endParaRPr lang="en-US"/>
        </a:p>
      </dgm:t>
    </dgm:pt>
    <dgm:pt modelId="{EC80C051-AF35-4424-9CDE-E1A77259F3D6}">
      <dgm:prSet/>
      <dgm:spPr/>
      <dgm:t>
        <a:bodyPr/>
        <a:lstStyle/>
        <a:p>
          <a:r>
            <a:rPr lang="en-US" baseline="0"/>
            <a:t>The exploratory data analysis approach is used for this analysis proces</a:t>
          </a:r>
          <a:r>
            <a:rPr lang="en-IN" baseline="0"/>
            <a:t> </a:t>
          </a:r>
          <a:endParaRPr lang="en-US"/>
        </a:p>
      </dgm:t>
    </dgm:pt>
    <dgm:pt modelId="{5ED815B7-A899-4D81-B08D-EA5B14195DED}" type="parTrans" cxnId="{0148ECE0-3F17-45B4-A6CA-9471879CFB0C}">
      <dgm:prSet/>
      <dgm:spPr/>
      <dgm:t>
        <a:bodyPr/>
        <a:lstStyle/>
        <a:p>
          <a:endParaRPr lang="en-US"/>
        </a:p>
      </dgm:t>
    </dgm:pt>
    <dgm:pt modelId="{5B683447-7DB9-4F97-BF91-A1161BA0C37A}" type="sibTrans" cxnId="{0148ECE0-3F17-45B4-A6CA-9471879CFB0C}">
      <dgm:prSet/>
      <dgm:spPr/>
      <dgm:t>
        <a:bodyPr/>
        <a:lstStyle/>
        <a:p>
          <a:endParaRPr lang="en-US"/>
        </a:p>
      </dgm:t>
    </dgm:pt>
    <dgm:pt modelId="{1EA847A5-5398-47B4-A310-BAE112BB7408}" type="pres">
      <dgm:prSet presAssocID="{0ECF3268-DFF5-4B4F-B9D6-9B3F3E39D255}" presName="root" presStyleCnt="0">
        <dgm:presLayoutVars>
          <dgm:dir/>
          <dgm:resizeHandles val="exact"/>
        </dgm:presLayoutVars>
      </dgm:prSet>
      <dgm:spPr/>
    </dgm:pt>
    <dgm:pt modelId="{FB8753D6-73C4-4C81-BDFB-3970A63B10C2}" type="pres">
      <dgm:prSet presAssocID="{B20B3FC6-D4ED-46C2-B82A-381E69C80156}" presName="compNode" presStyleCnt="0"/>
      <dgm:spPr/>
    </dgm:pt>
    <dgm:pt modelId="{F6F60C5D-D4E7-486F-98F8-BC31BB62FD5C}" type="pres">
      <dgm:prSet presAssocID="{B20B3FC6-D4ED-46C2-B82A-381E69C801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46EC1DD-1D45-42B5-85F2-3B0E21DEB54A}" type="pres">
      <dgm:prSet presAssocID="{B20B3FC6-D4ED-46C2-B82A-381E69C80156}" presName="spaceRect" presStyleCnt="0"/>
      <dgm:spPr/>
    </dgm:pt>
    <dgm:pt modelId="{BFEF51F2-598C-4CE8-9E9B-48C02A8B3F3B}" type="pres">
      <dgm:prSet presAssocID="{B20B3FC6-D4ED-46C2-B82A-381E69C80156}" presName="textRect" presStyleLbl="revTx" presStyleIdx="0" presStyleCnt="3">
        <dgm:presLayoutVars>
          <dgm:chMax val="1"/>
          <dgm:chPref val="1"/>
        </dgm:presLayoutVars>
      </dgm:prSet>
      <dgm:spPr/>
    </dgm:pt>
    <dgm:pt modelId="{7A826E74-2149-4FAC-8391-C9C921FC67BC}" type="pres">
      <dgm:prSet presAssocID="{B73888E2-6875-47E6-8E7F-A400C555DA7A}" presName="sibTrans" presStyleCnt="0"/>
      <dgm:spPr/>
    </dgm:pt>
    <dgm:pt modelId="{EC0F468F-11AA-41A8-A618-225C69101EC7}" type="pres">
      <dgm:prSet presAssocID="{BA910038-25F5-4DB1-9A57-D6D3C34F4FB3}" presName="compNode" presStyleCnt="0"/>
      <dgm:spPr/>
    </dgm:pt>
    <dgm:pt modelId="{1F0EBBAD-004F-413B-8DC5-896DD5BF97A4}" type="pres">
      <dgm:prSet presAssocID="{BA910038-25F5-4DB1-9A57-D6D3C34F4F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A0FFE6-FEE2-48A7-AAD4-F0FEB4386D61}" type="pres">
      <dgm:prSet presAssocID="{BA910038-25F5-4DB1-9A57-D6D3C34F4FB3}" presName="spaceRect" presStyleCnt="0"/>
      <dgm:spPr/>
    </dgm:pt>
    <dgm:pt modelId="{8500CA61-AA99-490A-BF7F-CA6EDD45C90B}" type="pres">
      <dgm:prSet presAssocID="{BA910038-25F5-4DB1-9A57-D6D3C34F4FB3}" presName="textRect" presStyleLbl="revTx" presStyleIdx="1" presStyleCnt="3">
        <dgm:presLayoutVars>
          <dgm:chMax val="1"/>
          <dgm:chPref val="1"/>
        </dgm:presLayoutVars>
      </dgm:prSet>
      <dgm:spPr/>
    </dgm:pt>
    <dgm:pt modelId="{88F39D27-A96C-4CAC-84AE-9A6AEA99A78E}" type="pres">
      <dgm:prSet presAssocID="{EEB5C5FC-DDE7-4BE2-A722-42D5A069A293}" presName="sibTrans" presStyleCnt="0"/>
      <dgm:spPr/>
    </dgm:pt>
    <dgm:pt modelId="{B570580A-3FA6-4D24-8563-12D3A06C019D}" type="pres">
      <dgm:prSet presAssocID="{EC80C051-AF35-4424-9CDE-E1A77259F3D6}" presName="compNode" presStyleCnt="0"/>
      <dgm:spPr/>
    </dgm:pt>
    <dgm:pt modelId="{45D163FA-73BB-4AAD-B351-0CDB4711FB0A}" type="pres">
      <dgm:prSet presAssocID="{EC80C051-AF35-4424-9CDE-E1A77259F3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09019B3-204F-4C60-A063-EE645AE990D4}" type="pres">
      <dgm:prSet presAssocID="{EC80C051-AF35-4424-9CDE-E1A77259F3D6}" presName="spaceRect" presStyleCnt="0"/>
      <dgm:spPr/>
    </dgm:pt>
    <dgm:pt modelId="{1B6311F8-41B7-4729-8674-0E3976D3A7F4}" type="pres">
      <dgm:prSet presAssocID="{EC80C051-AF35-4424-9CDE-E1A77259F3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670363-4D62-468E-A8D5-B1630A6AB4FB}" type="presOf" srcId="{B20B3FC6-D4ED-46C2-B82A-381E69C80156}" destId="{BFEF51F2-598C-4CE8-9E9B-48C02A8B3F3B}" srcOrd="0" destOrd="0" presId="urn:microsoft.com/office/officeart/2018/2/layout/IconLabelList"/>
    <dgm:cxn modelId="{87AC7669-144E-4995-9A40-EAF0AF819A2D}" srcId="{0ECF3268-DFF5-4B4F-B9D6-9B3F3E39D255}" destId="{BA910038-25F5-4DB1-9A57-D6D3C34F4FB3}" srcOrd="1" destOrd="0" parTransId="{F2940479-5962-45DE-9CC1-7AC8477DD895}" sibTransId="{EEB5C5FC-DDE7-4BE2-A722-42D5A069A293}"/>
    <dgm:cxn modelId="{FF2B504B-F098-479E-87F6-27FF0BDE0CA6}" srcId="{0ECF3268-DFF5-4B4F-B9D6-9B3F3E39D255}" destId="{B20B3FC6-D4ED-46C2-B82A-381E69C80156}" srcOrd="0" destOrd="0" parTransId="{3A018ED8-C983-42D2-AC3E-725B47DD4032}" sibTransId="{B73888E2-6875-47E6-8E7F-A400C555DA7A}"/>
    <dgm:cxn modelId="{089F6E6D-E335-45CB-9BA8-3CDA600A4AA2}" type="presOf" srcId="{EC80C051-AF35-4424-9CDE-E1A77259F3D6}" destId="{1B6311F8-41B7-4729-8674-0E3976D3A7F4}" srcOrd="0" destOrd="0" presId="urn:microsoft.com/office/officeart/2018/2/layout/IconLabelList"/>
    <dgm:cxn modelId="{84E2567D-E78B-46A6-AC39-30F733A6A533}" type="presOf" srcId="{0ECF3268-DFF5-4B4F-B9D6-9B3F3E39D255}" destId="{1EA847A5-5398-47B4-A310-BAE112BB7408}" srcOrd="0" destOrd="0" presId="urn:microsoft.com/office/officeart/2018/2/layout/IconLabelList"/>
    <dgm:cxn modelId="{CFC56CB7-CFB6-4C97-83C6-6F71DEDE2159}" type="presOf" srcId="{BA910038-25F5-4DB1-9A57-D6D3C34F4FB3}" destId="{8500CA61-AA99-490A-BF7F-CA6EDD45C90B}" srcOrd="0" destOrd="0" presId="urn:microsoft.com/office/officeart/2018/2/layout/IconLabelList"/>
    <dgm:cxn modelId="{0148ECE0-3F17-45B4-A6CA-9471879CFB0C}" srcId="{0ECF3268-DFF5-4B4F-B9D6-9B3F3E39D255}" destId="{EC80C051-AF35-4424-9CDE-E1A77259F3D6}" srcOrd="2" destOrd="0" parTransId="{5ED815B7-A899-4D81-B08D-EA5B14195DED}" sibTransId="{5B683447-7DB9-4F97-BF91-A1161BA0C37A}"/>
    <dgm:cxn modelId="{CEDFEBA1-17C3-4617-A72F-6402EA51D493}" type="presParOf" srcId="{1EA847A5-5398-47B4-A310-BAE112BB7408}" destId="{FB8753D6-73C4-4C81-BDFB-3970A63B10C2}" srcOrd="0" destOrd="0" presId="urn:microsoft.com/office/officeart/2018/2/layout/IconLabelList"/>
    <dgm:cxn modelId="{3CD1A42A-29AF-4730-972D-15E091226C81}" type="presParOf" srcId="{FB8753D6-73C4-4C81-BDFB-3970A63B10C2}" destId="{F6F60C5D-D4E7-486F-98F8-BC31BB62FD5C}" srcOrd="0" destOrd="0" presId="urn:microsoft.com/office/officeart/2018/2/layout/IconLabelList"/>
    <dgm:cxn modelId="{CC4633AA-E00F-4ACA-BE85-78EBF65BCBD3}" type="presParOf" srcId="{FB8753D6-73C4-4C81-BDFB-3970A63B10C2}" destId="{446EC1DD-1D45-42B5-85F2-3B0E21DEB54A}" srcOrd="1" destOrd="0" presId="urn:microsoft.com/office/officeart/2018/2/layout/IconLabelList"/>
    <dgm:cxn modelId="{D622432F-05DB-4AAB-882D-DB02DA76EEA7}" type="presParOf" srcId="{FB8753D6-73C4-4C81-BDFB-3970A63B10C2}" destId="{BFEF51F2-598C-4CE8-9E9B-48C02A8B3F3B}" srcOrd="2" destOrd="0" presId="urn:microsoft.com/office/officeart/2018/2/layout/IconLabelList"/>
    <dgm:cxn modelId="{5C33D54F-6FEA-4DCA-A079-BDE9508B2BA9}" type="presParOf" srcId="{1EA847A5-5398-47B4-A310-BAE112BB7408}" destId="{7A826E74-2149-4FAC-8391-C9C921FC67BC}" srcOrd="1" destOrd="0" presId="urn:microsoft.com/office/officeart/2018/2/layout/IconLabelList"/>
    <dgm:cxn modelId="{A1054674-AEB5-48B0-AA99-EEF026D424F9}" type="presParOf" srcId="{1EA847A5-5398-47B4-A310-BAE112BB7408}" destId="{EC0F468F-11AA-41A8-A618-225C69101EC7}" srcOrd="2" destOrd="0" presId="urn:microsoft.com/office/officeart/2018/2/layout/IconLabelList"/>
    <dgm:cxn modelId="{05B9387E-FF98-4B0E-B347-B31453DEEEAC}" type="presParOf" srcId="{EC0F468F-11AA-41A8-A618-225C69101EC7}" destId="{1F0EBBAD-004F-413B-8DC5-896DD5BF97A4}" srcOrd="0" destOrd="0" presId="urn:microsoft.com/office/officeart/2018/2/layout/IconLabelList"/>
    <dgm:cxn modelId="{DC0FFEFF-849A-48EB-9342-0EEEADD5A705}" type="presParOf" srcId="{EC0F468F-11AA-41A8-A618-225C69101EC7}" destId="{78A0FFE6-FEE2-48A7-AAD4-F0FEB4386D61}" srcOrd="1" destOrd="0" presId="urn:microsoft.com/office/officeart/2018/2/layout/IconLabelList"/>
    <dgm:cxn modelId="{BDC31B45-62F1-4A55-8163-540BEE54BAEE}" type="presParOf" srcId="{EC0F468F-11AA-41A8-A618-225C69101EC7}" destId="{8500CA61-AA99-490A-BF7F-CA6EDD45C90B}" srcOrd="2" destOrd="0" presId="urn:microsoft.com/office/officeart/2018/2/layout/IconLabelList"/>
    <dgm:cxn modelId="{E0773A2C-EB8F-49CA-B911-928FFD86FB9D}" type="presParOf" srcId="{1EA847A5-5398-47B4-A310-BAE112BB7408}" destId="{88F39D27-A96C-4CAC-84AE-9A6AEA99A78E}" srcOrd="3" destOrd="0" presId="urn:microsoft.com/office/officeart/2018/2/layout/IconLabelList"/>
    <dgm:cxn modelId="{FB67DD32-78D8-4A08-90B7-3D47AC47D44F}" type="presParOf" srcId="{1EA847A5-5398-47B4-A310-BAE112BB7408}" destId="{B570580A-3FA6-4D24-8563-12D3A06C019D}" srcOrd="4" destOrd="0" presId="urn:microsoft.com/office/officeart/2018/2/layout/IconLabelList"/>
    <dgm:cxn modelId="{0BB3F1CA-0C3F-4FC6-83E5-9F88A6B5AD89}" type="presParOf" srcId="{B570580A-3FA6-4D24-8563-12D3A06C019D}" destId="{45D163FA-73BB-4AAD-B351-0CDB4711FB0A}" srcOrd="0" destOrd="0" presId="urn:microsoft.com/office/officeart/2018/2/layout/IconLabelList"/>
    <dgm:cxn modelId="{4C7A5E00-BB8A-43FE-A00A-578D64A7128A}" type="presParOf" srcId="{B570580A-3FA6-4D24-8563-12D3A06C019D}" destId="{409019B3-204F-4C60-A063-EE645AE990D4}" srcOrd="1" destOrd="0" presId="urn:microsoft.com/office/officeart/2018/2/layout/IconLabelList"/>
    <dgm:cxn modelId="{53CC5FB3-1601-42EC-82B0-BFAB4AF6D046}" type="presParOf" srcId="{B570580A-3FA6-4D24-8563-12D3A06C019D}" destId="{1B6311F8-41B7-4729-8674-0E3976D3A7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A250A-1583-49E7-B3EA-226C524F8B11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D97E-5C5A-4BB4-8748-0DA9019F04D0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Data visualization is used for representing data.</a:t>
          </a:r>
          <a:endParaRPr lang="en-US" sz="1700" kern="1200"/>
        </a:p>
      </dsp:txBody>
      <dsp:txXfrm>
        <a:off x="373679" y="1977946"/>
        <a:ext cx="2870400" cy="720000"/>
      </dsp:txXfrm>
    </dsp:sp>
    <dsp:sp modelId="{DADCD35C-D622-4B5B-8E30-683C7DE5CA06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93E0A-C8D7-48EA-AA0B-9925ECBB23A5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The data is described in graphs, charts, and maps in the visualization tool.  </a:t>
          </a:r>
          <a:endParaRPr lang="en-US" sz="1700" kern="1200"/>
        </a:p>
      </dsp:txBody>
      <dsp:txXfrm>
        <a:off x="3746400" y="1977946"/>
        <a:ext cx="2870400" cy="720000"/>
      </dsp:txXfrm>
    </dsp:sp>
    <dsp:sp modelId="{8CE19007-AA51-4305-B011-2D1D353B7360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FDCCC-62D9-4B82-89A0-4DE49AB87DA9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These visualization tools help in understanding trends and patterns of the data processed. </a:t>
          </a:r>
          <a:endParaRPr lang="en-US" sz="1700" kern="1200"/>
        </a:p>
      </dsp:txBody>
      <dsp:txXfrm>
        <a:off x="7119120" y="1977946"/>
        <a:ext cx="28704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60C5D-D4E7-486F-98F8-BC31BB62FD5C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51F2-598C-4CE8-9E9B-48C02A8B3F3B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By Tableau visualization tool here, the trends of the recruitments are realized, and three hypotheses are established. </a:t>
          </a:r>
          <a:endParaRPr lang="en-US" sz="1400" kern="1200" dirty="0"/>
        </a:p>
      </dsp:txBody>
      <dsp:txXfrm>
        <a:off x="373679" y="1977946"/>
        <a:ext cx="2870400" cy="720000"/>
      </dsp:txXfrm>
    </dsp:sp>
    <dsp:sp modelId="{1F0EBBAD-004F-413B-8DC5-896DD5BF97A4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0CA61-AA99-490A-BF7F-CA6EDD45C90B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Data visualization is a widely used tool for the analysis of different kinds of data. </a:t>
          </a:r>
          <a:endParaRPr lang="en-US" sz="1400" kern="1200" dirty="0"/>
        </a:p>
      </dsp:txBody>
      <dsp:txXfrm>
        <a:off x="3746400" y="1977946"/>
        <a:ext cx="2870400" cy="720000"/>
      </dsp:txXfrm>
    </dsp:sp>
    <dsp:sp modelId="{45D163FA-73BB-4AAD-B351-0CDB4711FB0A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311F8-41B7-4729-8674-0E3976D3A7F4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The exploratory data analysis approach is used for this analysis proces</a:t>
          </a:r>
          <a:r>
            <a:rPr lang="en-IN" sz="1400" kern="1200" baseline="0"/>
            <a:t> </a:t>
          </a:r>
          <a:endParaRPr lang="en-US" sz="1400" kern="1200"/>
        </a:p>
      </dsp:txBody>
      <dsp:txXfrm>
        <a:off x="7119120" y="1977946"/>
        <a:ext cx="28704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95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4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81DD06-9128-D847-ADAD-9DD4E00CFCC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2631FC-3A54-4F4C-A0EC-7C382F092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5B1BF-8C2B-B047-88B0-9F9B1C80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762" y="1227279"/>
            <a:ext cx="6642900" cy="3886790"/>
          </a:xfrm>
        </p:spPr>
        <p:txBody>
          <a:bodyPr>
            <a:normAutofit/>
          </a:bodyPr>
          <a:lstStyle/>
          <a:p>
            <a:r>
              <a:rPr lang="en-US" sz="2000" cap="none" dirty="0">
                <a:latin typeface="Abadi" panose="020B0604020202020204" pitchFamily="34" charset="0"/>
              </a:rPr>
              <a:t>Info 5709 Data Visualization Final Project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cap="none" dirty="0"/>
              <a:t>Campus Recruitment Dataset</a:t>
            </a:r>
            <a:br>
              <a:rPr lang="en-US" cap="none" dirty="0"/>
            </a:br>
            <a:r>
              <a:rPr lang="en-US" sz="1600" cap="none" dirty="0"/>
              <a:t>7</a:t>
            </a:r>
            <a:r>
              <a:rPr lang="en-US" sz="1600" cap="none" baseline="30000" dirty="0"/>
              <a:t>th</a:t>
            </a:r>
            <a:r>
              <a:rPr lang="en-US" sz="1600" cap="none" dirty="0"/>
              <a:t> August</a:t>
            </a:r>
            <a:br>
              <a:rPr lang="en-US" sz="1200" cap="none" dirty="0"/>
            </a:br>
            <a:r>
              <a:rPr lang="en-US" sz="1600" cap="none" dirty="0">
                <a:solidFill>
                  <a:schemeClr val="tx1"/>
                </a:solidFill>
                <a:latin typeface="Abadi" panose="020B0604020104020204" pitchFamily="34" charset="0"/>
              </a:rPr>
              <a:t>Vaishnavi Garikipati</a:t>
            </a:r>
            <a:br>
              <a:rPr lang="en-US" sz="1600" cap="none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1600" cap="none" dirty="0">
                <a:solidFill>
                  <a:schemeClr val="tx1"/>
                </a:solidFill>
                <a:latin typeface="Abadi" panose="020B0604020104020204" pitchFamily="34" charset="0"/>
              </a:rPr>
              <a:t>11409444</a:t>
            </a:r>
            <a:br>
              <a:rPr lang="en-US" sz="4800" cap="none" dirty="0">
                <a:solidFill>
                  <a:schemeClr val="tx1"/>
                </a:solidFill>
                <a:latin typeface="Abadi" panose="020B0604020104020204" pitchFamily="34" charset="0"/>
              </a:rPr>
            </a:br>
            <a:endParaRPr lang="en-US" cap="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680101F-6717-419C-854B-9438C626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893" y="1714829"/>
            <a:ext cx="3214920" cy="3214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CB7D-2059-6141-B111-C1D7DF83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/>
              <a:t> Research questions and Reasons for Analysis 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AF792-6649-47F2-9F68-1D10307B5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6662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3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70986-3F48-5346-99DB-CF15EE44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</a:rPr>
              <a:t> Data Set and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7028-78FB-184A-9151-034CBD60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600" cap="none" dirty="0">
                <a:latin typeface="Abadi" panose="020B0604020104020204" pitchFamily="34" charset="0"/>
              </a:rPr>
              <a:t>Processing big data is not understandable; thus, the visualization tool quickly helps understand the direction of the data</a:t>
            </a:r>
          </a:p>
          <a:p>
            <a:r>
              <a:rPr lang="en-US" sz="1600" cap="none" dirty="0">
                <a:latin typeface="Abadi" panose="020B0604020104020204" pitchFamily="34" charset="0"/>
              </a:rPr>
              <a:t>The data collection is done from Kaggle.com </a:t>
            </a:r>
          </a:p>
          <a:p>
            <a:r>
              <a:rPr lang="en-US" sz="1600" b="0" i="0" cap="none" dirty="0">
                <a:solidFill>
                  <a:srgbClr val="231B14"/>
                </a:solidFill>
                <a:effectLst/>
                <a:latin typeface="Abadi" panose="020B0604020104020204" pitchFamily="34" charset="0"/>
              </a:rPr>
              <a:t>Recruiting on campus also offers easy access to the youngest generation of talent. Coming generation is digital-native generation and is likely to have a significant impact on organizations. Campus recruitment is the best way to tap into this new generation of talent.</a:t>
            </a:r>
          </a:p>
          <a:p>
            <a:r>
              <a:rPr lang="en-US" sz="1600" cap="none" dirty="0">
                <a:latin typeface="Abadi" panose="020B0604020104020204" pitchFamily="34" charset="0"/>
              </a:rPr>
              <a:t>Here are some aspects of finding out from this dataset</a:t>
            </a:r>
          </a:p>
          <a:p>
            <a:pPr marL="0" indent="0">
              <a:buNone/>
            </a:pPr>
            <a:endParaRPr lang="en-US" sz="16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6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3D8DF20-0AD1-474E-A793-07F3F75A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79" y="787097"/>
            <a:ext cx="7712793" cy="51482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C8D0-B2F9-214B-A41E-888E3A66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35" y="1805656"/>
            <a:ext cx="3740509" cy="3881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Which factor influenced a candidate in getting placed?</a:t>
            </a:r>
          </a:p>
          <a:p>
            <a:pPr marL="0" marR="0" indent="0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visualization, it can be said that the most influencing factors for placements would be 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students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board during secondary and higher secondary education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Commerce &amp; management field in degree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finance in MBA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400" cap="none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experience needed/ freshers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DCD37-8FE1-8349-844E-29CFDDD3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6" y="609599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sz="2400" b="1" cap="none" dirty="0"/>
              <a:t>Visualization And Ideas </a:t>
            </a:r>
          </a:p>
        </p:txBody>
      </p:sp>
    </p:spTree>
    <p:extLst>
      <p:ext uri="{BB962C8B-B14F-4D97-AF65-F5344CB8AC3E}">
        <p14:creationId xmlns:p14="http://schemas.microsoft.com/office/powerpoint/2010/main" val="12591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C8D0-B2F9-214B-A41E-888E3A66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35" y="1982861"/>
            <a:ext cx="3740509" cy="224966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Does percentage matter for one to get placed?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Percentage clearly has high influence on students getting recruited. From the bar chart it can be observed that </a:t>
            </a:r>
            <a:r>
              <a:rPr lang="en-US" sz="1400" b="1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placed students have higher percentage</a:t>
            </a: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 compared to those who did not get placed.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Abadi" panose="020B0604020104020204" pitchFamily="34" charset="0"/>
              </a:rPr>
              <a:t>STATS: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DCD37-8FE1-8349-844E-29CFDDD3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6" y="609599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sz="2400" b="1" cap="none" dirty="0"/>
              <a:t>Visualization And Ideas </a:t>
            </a:r>
          </a:p>
        </p:txBody>
      </p:sp>
      <p:pic>
        <p:nvPicPr>
          <p:cNvPr id="4" name="Picture 3" descr="A picture containing fence&#10;&#10;Description automatically generated">
            <a:extLst>
              <a:ext uri="{FF2B5EF4-FFF2-40B4-BE49-F238E27FC236}">
                <a16:creationId xmlns:a16="http://schemas.microsoft.com/office/drawing/2014/main" id="{0C203F52-449C-450D-8A30-FE256E5B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14" y="968443"/>
            <a:ext cx="8033551" cy="53557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A4033E-440A-47F4-B8DF-AAC618F1F32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r="69178" b="81708"/>
          <a:stretch/>
        </p:blipFill>
        <p:spPr bwMode="auto">
          <a:xfrm>
            <a:off x="276435" y="4090955"/>
            <a:ext cx="3645172" cy="1756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387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C8D0-B2F9-214B-A41E-888E3A66A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2" y="2337228"/>
            <a:ext cx="3740509" cy="300630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Which degree specialization is much demanded by corporate?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cap="none" dirty="0"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From the line graph below it can comprehended that corporate bodies are much interested in recruiting students </a:t>
            </a:r>
            <a:r>
              <a:rPr lang="en-US" sz="1400" b="1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graduated with commerce and marketing and specialized in marketing and finance</a:t>
            </a:r>
            <a:r>
              <a:rPr lang="en-US" sz="1400" cap="none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. Highest number of students recruited from that combination is 68 and least is 2 from other fields of graduation.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DCD37-8FE1-8349-844E-29CFDDD3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6" y="609599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sz="2400" b="1" cap="none" dirty="0"/>
              <a:t>Visualization And Ideas </a:t>
            </a:r>
          </a:p>
        </p:txBody>
      </p:sp>
      <p:pic>
        <p:nvPicPr>
          <p:cNvPr id="6" name="Picture 5" descr="A picture containing map, text, boat, person&#10;&#10;Description automatically generated">
            <a:extLst>
              <a:ext uri="{FF2B5EF4-FFF2-40B4-BE49-F238E27FC236}">
                <a16:creationId xmlns:a16="http://schemas.microsoft.com/office/drawing/2014/main" id="{00025058-A90D-46B7-9EF7-1A6E4164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661" y="763365"/>
            <a:ext cx="7996904" cy="53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95644A-65F7-40F3-A61F-C40BD8B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E72CE2-CC76-4B51-B5F7-9017974E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80963"/>
            <a:ext cx="10364452" cy="411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Placements are quiet an important aspect for students whether post-graduates or graduates. 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Recruits concentrate on different aspects while hiring students and by this project I have analyzed some important factors that interest recruiters by studying parameters that effect the placement rate. Visualizations are presented to strength my argument. 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under consideration is dedicated only to a specific college in India and hence we cannot comprehend the results as applicable for any region but only to that college/campus. 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analysis I came to conclusion that male students with MBA in marketing and finance with average percentage about 70% and central board during higher and secondary education have secured more campus placements.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Relatively girls from same sector of education have secured placements next to boys. Experience did not help much as freshers are recruited more than experienced students. 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 and technology students did not do well compared to management and other fields of specialization. </a:t>
            </a:r>
          </a:p>
          <a:p>
            <a:pPr marL="0" indent="0">
              <a:buNone/>
            </a:pPr>
            <a:r>
              <a:rPr lang="en-US" sz="1400" cap="none" dirty="0">
                <a:solidFill>
                  <a:srgbClr val="222222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students need not worry whether they have prior experience or not as long as they maintain good percentage.</a:t>
            </a:r>
            <a:endParaRPr lang="en-US" sz="1400" cap="none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0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AE79-EF71-BF49-A31F-CC5B4EC9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/>
              <a:t>Learning Outcomes 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599BE-8765-4384-90DB-86FD1C990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69854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0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3293A0B-2469-4F39-BD2C-E9908403C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897" y="1735001"/>
            <a:ext cx="3636416" cy="363641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EDAC0-1E4C-0A44-B0AC-1B6C68CA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067" y="3060775"/>
            <a:ext cx="3707844" cy="853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10049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Abadi</vt:lpstr>
      <vt:lpstr>Arial</vt:lpstr>
      <vt:lpstr>Tw Cen MT</vt:lpstr>
      <vt:lpstr>Droplet</vt:lpstr>
      <vt:lpstr>Info 5709 Data Visualization Final Project Campus Recruitment Dataset 7th August Vaishnavi Garikipati 11409444 </vt:lpstr>
      <vt:lpstr> Research questions and Reasons for Analysis </vt:lpstr>
      <vt:lpstr> Data Set and preprocessing </vt:lpstr>
      <vt:lpstr>Visualization And Ideas </vt:lpstr>
      <vt:lpstr>Visualization And Ideas </vt:lpstr>
      <vt:lpstr>Visualization And Ideas </vt:lpstr>
      <vt:lpstr>Conclusion</vt:lpstr>
      <vt:lpstr>Learning Outcomes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5709 Data Visualization Final Project Campus Recruitment Dataset</dc:title>
  <dc:creator>dinesh kumar</dc:creator>
  <cp:lastModifiedBy>dinesh kumar</cp:lastModifiedBy>
  <cp:revision>5</cp:revision>
  <dcterms:created xsi:type="dcterms:W3CDTF">2020-08-08T02:14:58Z</dcterms:created>
  <dcterms:modified xsi:type="dcterms:W3CDTF">2020-08-08T02:42:12Z</dcterms:modified>
</cp:coreProperties>
</file>