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3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3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8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34E1-2272-49A3-BA8A-EC63F40D006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C33D-4411-499D-89A0-E5B08DCAA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link/fetch?package=DBI&amp;version=0.2-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cran/DBI/man/dbReadTable.html" TargetMode="External"/><Relationship Id="rId2" Type="http://schemas.openxmlformats.org/officeDocument/2006/relationships/hyperlink" Target="https://rdrr.io/cran/DBI/man/dbWrite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drr.io/r/base/row.names.html" TargetMode="External"/><Relationship Id="rId5" Type="http://schemas.openxmlformats.org/officeDocument/2006/relationships/hyperlink" Target="https://rdrr.io/r/base/logical.html" TargetMode="External"/><Relationship Id="rId4" Type="http://schemas.openxmlformats.org/officeDocument/2006/relationships/hyperlink" Target="https://rdrr.io/r/base/appen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cran/DBI/man/dbReadTable.html" TargetMode="External"/><Relationship Id="rId2" Type="http://schemas.openxmlformats.org/officeDocument/2006/relationships/hyperlink" Target="https://rdrr.io/cran/DBI/man/dbWriteTab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Methods of Usage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700" dirty="0" err="1" smtClean="0"/>
              <a:t>dbConnect</a:t>
            </a:r>
            <a:r>
              <a:rPr lang="en-US" sz="2700" dirty="0" smtClean="0"/>
              <a:t>     	  connect to a database</a:t>
            </a:r>
          </a:p>
          <a:p>
            <a:r>
              <a:rPr lang="en-US" sz="2700" dirty="0" err="1" smtClean="0"/>
              <a:t>dbDisconnect</a:t>
            </a:r>
            <a:r>
              <a:rPr lang="en-US" sz="2700" dirty="0" smtClean="0"/>
              <a:t>	  close the connection to a database</a:t>
            </a:r>
          </a:p>
          <a:p>
            <a:r>
              <a:rPr lang="en-US" sz="2700" dirty="0" err="1" smtClean="0"/>
              <a:t>dbSendQuery</a:t>
            </a:r>
            <a:r>
              <a:rPr lang="en-US" sz="2700" dirty="0" smtClean="0"/>
              <a:t>	  send a query to the database and use fetch to get results</a:t>
            </a:r>
          </a:p>
          <a:p>
            <a:r>
              <a:rPr lang="en-US" sz="2700" dirty="0" err="1" smtClean="0"/>
              <a:t>dbGetQuery</a:t>
            </a:r>
            <a:r>
              <a:rPr lang="en-US" sz="2700" dirty="0" smtClean="0"/>
              <a:t>	                send a query to the database and get the results</a:t>
            </a:r>
          </a:p>
          <a:p>
            <a:r>
              <a:rPr lang="en-US" sz="2700" dirty="0" err="1" smtClean="0"/>
              <a:t>dbClearResult</a:t>
            </a:r>
            <a:r>
              <a:rPr lang="en-US" sz="2700" dirty="0" smtClean="0"/>
              <a:t>	  returns TRUE or FALSE after clearing results</a:t>
            </a:r>
          </a:p>
          <a:p>
            <a:r>
              <a:rPr lang="en-US" sz="2700" dirty="0" err="1" smtClean="0"/>
              <a:t>dbListTables</a:t>
            </a:r>
            <a:r>
              <a:rPr lang="en-US" sz="2700" dirty="0" smtClean="0"/>
              <a:t>	                shows all the tables in a database</a:t>
            </a:r>
          </a:p>
          <a:p>
            <a:r>
              <a:rPr lang="en-US" sz="2700" dirty="0" err="1" smtClean="0"/>
              <a:t>dbListFields</a:t>
            </a:r>
            <a:r>
              <a:rPr lang="en-US" sz="2700" dirty="0" smtClean="0"/>
              <a:t>	                shows the names of columns in a database</a:t>
            </a:r>
          </a:p>
          <a:p>
            <a:r>
              <a:rPr lang="en-US" sz="2700" dirty="0" err="1" smtClean="0"/>
              <a:t>dbExistsTable</a:t>
            </a:r>
            <a:r>
              <a:rPr lang="en-US" sz="2700" dirty="0" smtClean="0"/>
              <a:t>	                returns TRUE or FALSE</a:t>
            </a:r>
          </a:p>
          <a:p>
            <a:r>
              <a:rPr lang="en-US" sz="2700" dirty="0" err="1" smtClean="0"/>
              <a:t>dbRemoveTable</a:t>
            </a:r>
            <a:r>
              <a:rPr lang="en-US" sz="2700" dirty="0" smtClean="0"/>
              <a:t>	  returns TRUE or FALSE</a:t>
            </a:r>
          </a:p>
          <a:p>
            <a:r>
              <a:rPr lang="en-US" sz="2700" dirty="0" err="1" smtClean="0"/>
              <a:t>dbWriteTable</a:t>
            </a:r>
            <a:r>
              <a:rPr lang="en-US" sz="2700" dirty="0" smtClean="0"/>
              <a:t>	                stores a data frame in a database</a:t>
            </a:r>
          </a:p>
          <a:p>
            <a:r>
              <a:rPr lang="en-US" sz="2700" dirty="0" err="1" smtClean="0"/>
              <a:t>dbReadTable</a:t>
            </a:r>
            <a:r>
              <a:rPr lang="en-US" sz="2700" dirty="0" smtClean="0"/>
              <a:t>                 reads a data from database as </a:t>
            </a:r>
            <a:r>
              <a:rPr lang="en-US" sz="2700" dirty="0" err="1" smtClean="0"/>
              <a:t>dataframe</a:t>
            </a:r>
            <a:endParaRPr lang="en-IN" sz="27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0070C0"/>
                </a:solidFill>
              </a:rPr>
              <a:t>dbListTables</a:t>
            </a:r>
            <a:r>
              <a:rPr lang="en-IN" b="1" dirty="0" smtClean="0">
                <a:solidFill>
                  <a:srgbClr val="0070C0"/>
                </a:solidFill>
              </a:rPr>
              <a:t> and </a:t>
            </a:r>
            <a:r>
              <a:rPr lang="en-IN" b="1" dirty="0" err="1" smtClean="0">
                <a:solidFill>
                  <a:srgbClr val="0070C0"/>
                </a:solidFill>
              </a:rPr>
              <a:t>dbListFields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dbListTables</a:t>
            </a:r>
            <a:r>
              <a:rPr lang="en-IN" dirty="0" smtClean="0"/>
              <a:t>(</a:t>
            </a:r>
            <a:r>
              <a:rPr lang="en-IN" dirty="0" err="1" smtClean="0"/>
              <a:t>dbCon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 smtClean="0"/>
              <a:t>dbListFields</a:t>
            </a:r>
            <a:r>
              <a:rPr lang="en-IN" dirty="0" smtClean="0"/>
              <a:t>(</a:t>
            </a:r>
            <a:r>
              <a:rPr lang="en-IN" dirty="0" err="1" smtClean="0"/>
              <a:t>dbCon</a:t>
            </a:r>
            <a:r>
              <a:rPr lang="en-IN" dirty="0" smtClean="0"/>
              <a:t>, </a:t>
            </a:r>
            <a:r>
              <a:rPr lang="en-IN" dirty="0" err="1" smtClean="0"/>
              <a:t>table_name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list the tables in database</a:t>
            </a:r>
          </a:p>
          <a:p>
            <a:pPr marL="0" indent="0">
              <a:buNone/>
            </a:pPr>
            <a:r>
              <a:rPr lang="en-US" dirty="0" err="1" smtClean="0"/>
              <a:t>dbListTables</a:t>
            </a:r>
            <a:r>
              <a:rPr lang="en-US" dirty="0" smtClean="0"/>
              <a:t>(</a:t>
            </a:r>
            <a:r>
              <a:rPr lang="en-US" dirty="0" err="1" smtClean="0"/>
              <a:t>mysqlconnection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List the Field Names of the Table "data" </a:t>
            </a:r>
            <a:r>
              <a:rPr lang="en-US" dirty="0" err="1" smtClean="0"/>
              <a:t>dbListFields</a:t>
            </a:r>
            <a:r>
              <a:rPr lang="en-US" dirty="0" smtClean="0"/>
              <a:t>(</a:t>
            </a:r>
            <a:r>
              <a:rPr lang="en-US" dirty="0" err="1" smtClean="0"/>
              <a:t>mysqlconnection</a:t>
            </a:r>
            <a:r>
              <a:rPr lang="en-US" dirty="0" smtClean="0"/>
              <a:t>, "data")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2861" y="2285723"/>
            <a:ext cx="11093569" cy="3354765"/>
          </a:xfrm>
          <a:prstGeom prst="rect">
            <a:avLst/>
          </a:prstGeom>
          <a:solidFill>
            <a:srgbClr val="EAEE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Arguments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drv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Open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an object that inherits from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DBIDriver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 a character string specifying the DBMS driver, e.g.,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RMariaDB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",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RMySql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” or possibly another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 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conn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 connection object as produced by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...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authorization arguments needed by the DBMS instance; these typically include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 etc. For details see the appropriate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DBIDriver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740" y="1272106"/>
            <a:ext cx="11024558" cy="923330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dbDisconnect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740" y="439947"/>
            <a:ext cx="11024558" cy="74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>
                <a:solidFill>
                  <a:schemeClr val="tx1"/>
                </a:solidFill>
                <a:effectLst/>
              </a:rPr>
              <a:t>dbConnect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                                                                       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dbDisconnect</a:t>
            </a:r>
            <a:endParaRPr lang="en-US" sz="3200" b="1" dirty="0" smtClean="0">
              <a:solidFill>
                <a:schemeClr val="tx1"/>
              </a:solidFill>
              <a:effectLst/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Create </a:t>
            </a:r>
            <a:r>
              <a:rPr lang="en-US" sz="2000" b="1" dirty="0">
                <a:solidFill>
                  <a:schemeClr val="tx1"/>
                </a:solidFill>
              </a:rPr>
              <a:t>A Connection To A </a:t>
            </a:r>
            <a:r>
              <a:rPr lang="en-US" sz="2000" b="1" dirty="0" smtClean="0">
                <a:solidFill>
                  <a:schemeClr val="tx1"/>
                </a:solidFill>
              </a:rPr>
              <a:t>DBMS                                                                                      To </a:t>
            </a:r>
            <a:r>
              <a:rPr lang="en-IN" sz="2000" b="1" dirty="0" smtClean="0">
                <a:solidFill>
                  <a:schemeClr val="tx1"/>
                </a:solidFill>
              </a:rPr>
              <a:t>Close </a:t>
            </a:r>
            <a:r>
              <a:rPr lang="en-IN" sz="2000" b="1" dirty="0">
                <a:solidFill>
                  <a:schemeClr val="tx1"/>
                </a:solidFill>
              </a:rPr>
              <a:t>the </a:t>
            </a:r>
            <a:r>
              <a:rPr lang="en-IN" sz="2000" b="1" dirty="0" smtClean="0">
                <a:solidFill>
                  <a:schemeClr val="tx1"/>
                </a:solidFill>
              </a:rPr>
              <a:t>Connection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2861" y="5820875"/>
            <a:ext cx="11093569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dbDisconnect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 returns a logical value indicating whether the operation succeeded or not.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7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728125"/>
            <a:ext cx="10194100" cy="56015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Connecting to MySQL is made very easy with the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RMySQL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To connect to a MySQL database simply install the package and load the library.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Connecting to MySQL: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Once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RMySQL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library is installed create a database connection object.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user='user', password='password',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database_name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host='host')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dbDisconnect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42D3C"/>
                </a:solidFill>
                <a:effectLst/>
                <a:latin typeface="Roboto Mono"/>
              </a:rPr>
              <a:t>RMySql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42D3C"/>
                </a:solidFill>
                <a:effectLst/>
                <a:latin typeface="Roboto"/>
              </a:rPr>
              <a:t> is a database interface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42D3C"/>
                </a:solidFill>
                <a:effectLst/>
                <a:latin typeface="Roboto"/>
              </a:rPr>
              <a:t>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42D3C"/>
                </a:solidFill>
                <a:effectLst/>
                <a:latin typeface="Roboto"/>
              </a:rPr>
              <a:t> driver for 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61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5" y="510459"/>
            <a:ext cx="11369615" cy="1434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39675" rIns="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dbSendQuery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dbGetQuery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dbClearResult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Execute A Statement On A Given Database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Submits and executes an arbitrary SQL statement on a specific connection. Also, clears (closes) a result 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8185" y="3329796"/>
            <a:ext cx="11369614" cy="3046988"/>
          </a:xfrm>
          <a:prstGeom prst="rect">
            <a:avLst/>
          </a:prstGeom>
          <a:solidFill>
            <a:srgbClr val="EAEE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0" tIns="0" rIns="952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Arguments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conn</a:t>
            </a:r>
          </a:p>
          <a:p>
            <a:pPr marL="4572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 connection object.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statement</a:t>
            </a:r>
          </a:p>
          <a:p>
            <a:pPr marL="4572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 character vector of length 1 with the SQL statement.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res</a:t>
            </a:r>
          </a:p>
          <a:p>
            <a:pPr marL="4572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a result set object (i.e., the value of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dbSendQuery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...</a:t>
            </a:r>
          </a:p>
          <a:p>
            <a:pPr marL="4572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database-specific parameters may be specified.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68414" y="3997975"/>
            <a:ext cx="92043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8185" y="2083300"/>
            <a:ext cx="11369615" cy="1107996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dbSendQuery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(conn, statement,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dbGetQuery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(conn, statement,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dbClearResult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1049" y="623595"/>
            <a:ext cx="10351698" cy="5539978"/>
          </a:xfrm>
          <a:prstGeom prst="rect">
            <a:avLst/>
          </a:prstGeom>
          <a:solidFill>
            <a:srgbClr val="EAEE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dbSendQuery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executes the SQL statement to the database engine.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does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extracts any records --- for that you need to use the function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AA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(make sure you invoke 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dbClearResult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finish fetching the records you need).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function 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dbGetQuery</a:t>
            </a: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all these in one operation (submits the statement, fetches all output records, and clears the result set).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dbGetQuery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data.frame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output (if any) of the query.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dbClearResult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frees all resources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 with a result set.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3A3A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dbClearResult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 logical indicating whether clearing the result set was successful or not.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7969" y="377504"/>
            <a:ext cx="10739887" cy="20313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err="1"/>
              <a:t>d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bSendQuery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dbGetQuery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dbSendQuery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'drop table if exists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some_other_table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lvl="0"/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dbGetQuery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‘select * from table')</a:t>
            </a:r>
          </a:p>
          <a:p>
            <a:pPr lvl="0"/>
            <a:endParaRPr lang="en-US" alt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7969" y="1962771"/>
            <a:ext cx="10739888" cy="45858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Retrieving data from MySQL: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To retrieve data from the database we need to save a results set object.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dbSendQuery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"select * 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dirty="0">
                <a:solidFill>
                  <a:srgbClr val="000000"/>
                </a:solidFill>
                <a:latin typeface="open sans"/>
              </a:rPr>
              <a:t>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 access the results in R we need to use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function.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fetch(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n=-1)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This saves the results of the query as a data frame object.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in the function specifies the number of records to retrieve, using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n=-1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retrieves all pending records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dbClearResult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lvl="0"/>
            <a:endParaRPr lang="en-US" altLang="en-US" dirty="0"/>
          </a:p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Clears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lang="en-US" altLang="en-US" dirty="0" smtClean="0"/>
              <a:t>fetching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 smtClean="0"/>
              <a:t>process from </a:t>
            </a:r>
            <a:r>
              <a:rPr lang="en-US" altLang="en-US" dirty="0" err="1" smtClean="0"/>
              <a:t>rs</a:t>
            </a:r>
            <a:endParaRPr kumimoji="0" lang="en-US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7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426" y="270348"/>
            <a:ext cx="11634158" cy="2092881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 err="1" smtClean="0">
                <a:latin typeface="Arial" panose="020B0604020202020204" pitchFamily="34" charset="0"/>
              </a:rPr>
              <a:t>dbReadTable</a:t>
            </a:r>
            <a:r>
              <a:rPr lang="en-US" altLang="en-US" sz="2800" b="1" dirty="0" smtClean="0">
                <a:latin typeface="Arial" panose="020B0604020202020204" pitchFamily="34" charset="0"/>
              </a:rPr>
              <a:t>, </a:t>
            </a:r>
            <a:r>
              <a:rPr lang="en-US" altLang="en-US" sz="2800" b="1" dirty="0" err="1" smtClean="0">
                <a:latin typeface="Arial" panose="020B0604020202020204" pitchFamily="34" charset="0"/>
              </a:rPr>
              <a:t>dbWriteTable</a:t>
            </a:r>
            <a:r>
              <a:rPr lang="en-US" altLang="en-US" sz="2800" b="1" dirty="0" smtClean="0">
                <a:latin typeface="Arial" panose="020B0604020202020204" pitchFamily="34" charset="0"/>
              </a:rPr>
              <a:t>, </a:t>
            </a:r>
            <a:r>
              <a:rPr lang="en-US" altLang="en-US" sz="2800" b="1" dirty="0" err="1" smtClean="0">
                <a:latin typeface="Arial" panose="020B0604020202020204" pitchFamily="34" charset="0"/>
              </a:rPr>
              <a:t>dbExistsTable</a:t>
            </a:r>
            <a:r>
              <a:rPr lang="en-US" altLang="en-US" sz="2800" b="1" dirty="0" smtClean="0">
                <a:latin typeface="Arial" panose="020B0604020202020204" pitchFamily="34" charset="0"/>
              </a:rPr>
              <a:t>, </a:t>
            </a:r>
            <a:r>
              <a:rPr lang="en-US" altLang="en-US" sz="2800" b="1" dirty="0" err="1" smtClean="0">
                <a:latin typeface="Arial" panose="020B0604020202020204" pitchFamily="34" charset="0"/>
              </a:rPr>
              <a:t>dbRemoveTable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dbWriteTable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(conn, name, value,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overwrite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append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19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dbReadTable</a:t>
            </a:r>
            <a:r>
              <a:rPr lang="en-US" altLang="en-US" dirty="0">
                <a:solidFill>
                  <a:srgbClr val="0019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(conn, name, </a:t>
            </a:r>
            <a:r>
              <a:rPr lang="en-US" altLang="en-US" dirty="0" err="1">
                <a:solidFill>
                  <a:srgbClr val="0019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altLang="en-US" dirty="0">
                <a:solidFill>
                  <a:srgbClr val="0019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err="1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row_names</a:t>
            </a:r>
            <a:r>
              <a:rPr lang="en-US" alt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19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0019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srgbClr val="0019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dbExistsTable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(conn, name,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dbRemoveTable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(conn, name,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425" y="2286284"/>
            <a:ext cx="11634159" cy="4216539"/>
          </a:xfrm>
          <a:prstGeom prst="rect">
            <a:avLst/>
          </a:prstGeom>
          <a:solidFill>
            <a:srgbClr val="EAEE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0" tIns="0" rIns="952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database connection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character string specifying a DBMS table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coercible to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row.names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case of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dbReadTable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this argument can be a string or an index specifying the column in the DBMS table to be used 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output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or 0 specifies that 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overwrite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logical specifying whether to overwrite an existing table or not. Its default is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logical specifying whether to append to an existing table in the DBMS. Its default is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optional arguments that the underlying database driver supports.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437041"/>
            <a:ext cx="10515600" cy="12311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Making tables: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We can create tables in the database using 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dataframes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dbWriteTable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name='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value=data.frame.name)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6121" y="2063057"/>
            <a:ext cx="112028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2"/>
              </a:rPr>
              <a:t>dbWriteTable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“data"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4183C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[,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3"/>
              </a:rPr>
              <a:t>dbReadTable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“data"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nsolas" panose="020B0609020204030204" pitchFamily="49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2"/>
              </a:rPr>
              <a:t>dbWriteTable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 data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],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4"/>
              </a:rPr>
              <a:t>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5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3"/>
              </a:rPr>
              <a:t>dbReadTable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 data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nsolas" panose="020B0609020204030204" pitchFamily="49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2"/>
              </a:rPr>
              <a:t>dbWriteTable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 data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], overwrite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5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3"/>
              </a:rPr>
              <a:t>dbReadTable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 data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# No row names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2"/>
              </a:rPr>
              <a:t>dbWriteTable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 data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], overwrite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5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6"/>
              </a:rPr>
              <a:t>row.names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5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3"/>
              </a:rPr>
              <a:t>dbReadTable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 data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</a:t>
            </a:r>
            <a:r>
              <a:rPr lang="en-IN" dirty="0" err="1" smtClean="0"/>
              <a:t>ow.names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1118" y="1349143"/>
            <a:ext cx="11095892" cy="332398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If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 or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, row names are ignored.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If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, row names are converted to a column named 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row_names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If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, a column named 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row_names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" is created if the data has custom row names, no extra column is created in the case of natural row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The default is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row.names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 = FALSE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118" y="5010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2"/>
              </a:rPr>
              <a:t>dbExistsTable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“data"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3"/>
              </a:rPr>
              <a:t>dbRemoveTable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(con,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“data"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792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327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inherit</vt:lpstr>
      <vt:lpstr>Lato</vt:lpstr>
      <vt:lpstr>Open Sans</vt:lpstr>
      <vt:lpstr>Open Sans</vt:lpstr>
      <vt:lpstr>Roboto</vt:lpstr>
      <vt:lpstr>Roboto Mono</vt:lpstr>
      <vt:lpstr>Wingdings</vt:lpstr>
      <vt:lpstr>Office Theme</vt:lpstr>
      <vt:lpstr>Methods of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row.names</vt:lpstr>
      <vt:lpstr>dbListTables and dbListFields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2020-07-20T13:53:42Z</dcterms:created>
  <dcterms:modified xsi:type="dcterms:W3CDTF">2020-07-21T16:33:26Z</dcterms:modified>
</cp:coreProperties>
</file>