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5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7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6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99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21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12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99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50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42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46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98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 descr="图标&#10;&#10;描述已自动生成">
            <a:extLst>
              <a:ext uri="{FF2B5EF4-FFF2-40B4-BE49-F238E27FC236}">
                <a16:creationId xmlns:a16="http://schemas.microsoft.com/office/drawing/2014/main" id="{9830CA70-C263-2C2C-2C44-3BC8D21E8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5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7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059C1A-28F2-16A1-87B6-6431B4D3D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3668" y="643467"/>
            <a:ext cx="5774864" cy="2382163"/>
          </a:xfrm>
        </p:spPr>
        <p:txBody>
          <a:bodyPr>
            <a:normAutofit/>
          </a:bodyPr>
          <a:lstStyle/>
          <a:p>
            <a:r>
              <a:rPr lang="en-US" altLang="zh-CN" sz="4800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等线" panose="02010600030101010101" pitchFamily="2" charset="-122"/>
              </a:rPr>
              <a:t>Clinic Database Design</a:t>
            </a:r>
            <a:endParaRPr lang="zh-CN" altLang="en-US" sz="16600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56CEE3-CC18-03B9-73EC-3305916CD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726968"/>
            <a:ext cx="5037616" cy="1949834"/>
          </a:xfrm>
        </p:spPr>
        <p:txBody>
          <a:bodyPr>
            <a:normAutofit lnSpcReduction="10000"/>
          </a:bodyPr>
          <a:lstStyle/>
          <a:p>
            <a:r>
              <a:rPr lang="en-US" altLang="zh-CN" sz="1200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5:</a:t>
            </a:r>
          </a:p>
          <a:p>
            <a:r>
              <a:rPr lang="af-ZA" altLang="zh-CN" sz="1200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Kuo Zhao</a:t>
            </a:r>
          </a:p>
          <a:p>
            <a:r>
              <a:rPr lang="af-ZA" altLang="zh-CN" sz="1200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Sri Satya Arumilli</a:t>
            </a:r>
          </a:p>
          <a:p>
            <a:r>
              <a:rPr lang="af-ZA" altLang="zh-CN" sz="1200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Shree Vaishnavi Reddy Bhoomi Reddy</a:t>
            </a:r>
          </a:p>
          <a:p>
            <a:r>
              <a:rPr lang="af-ZA" altLang="zh-CN" sz="1200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Pooja Regadda</a:t>
            </a:r>
          </a:p>
          <a:p>
            <a:r>
              <a:rPr lang="af-ZA" altLang="zh-CN" sz="1200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Seshi Reddy Syamala</a:t>
            </a:r>
          </a:p>
          <a:p>
            <a:endParaRPr lang="zh-CN" altLang="en-US" sz="1200" b="1" dirty="0"/>
          </a:p>
        </p:txBody>
      </p:sp>
      <p:sp>
        <p:nvSpPr>
          <p:cNvPr id="18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36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D8F28-25FA-60C1-C4ED-04B1357E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Database Structure</a:t>
            </a:r>
            <a:endParaRPr lang="zh-CN" altLang="en-US" b="1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E67827-39AE-309B-4B55-2BC73521A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466" y="1690687"/>
            <a:ext cx="150016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092747F-8864-121A-2723-74E693DF0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233642"/>
              </p:ext>
            </p:extLst>
          </p:nvPr>
        </p:nvGraphicFramePr>
        <p:xfrm>
          <a:off x="4707465" y="1690688"/>
          <a:ext cx="5953761" cy="4734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168517" imgH="7124809" progId="Visio.Drawing.15">
                  <p:embed/>
                </p:oleObj>
              </mc:Choice>
              <mc:Fallback>
                <p:oleObj name="Visio" r:id="rId2" imgW="8168517" imgH="71248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465" y="1690688"/>
                        <a:ext cx="5953761" cy="4734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4270BC22-BCBF-0089-158A-05FB41112822}"/>
              </a:ext>
            </a:extLst>
          </p:cNvPr>
          <p:cNvSpPr txBox="1"/>
          <p:nvPr/>
        </p:nvSpPr>
        <p:spPr>
          <a:xfrm>
            <a:off x="414318" y="2683217"/>
            <a:ext cx="4009811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0C0"/>
                </a:solidFill>
              </a:rPr>
              <a:t>Design for Clinic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0C0"/>
                </a:solidFill>
              </a:rPr>
              <a:t>Including general procedure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0C0"/>
                </a:solidFill>
              </a:rPr>
              <a:t>Representative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7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C91C20-D272-D04A-E44D-B8F1C82C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45" y="563405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6000" b="1" kern="12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Loading</a:t>
            </a:r>
          </a:p>
        </p:txBody>
      </p:sp>
      <p:pic>
        <p:nvPicPr>
          <p:cNvPr id="4" name="图片 3" descr="图片包含 工程绘图&#10;&#10;描述已自动生成">
            <a:extLst>
              <a:ext uri="{FF2B5EF4-FFF2-40B4-BE49-F238E27FC236}">
                <a16:creationId xmlns:a16="http://schemas.microsoft.com/office/drawing/2014/main" id="{87CEDB78-8A8C-CBAE-F07D-508110298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254569-2754-D11E-C2D8-C7F0DD999BE0}"/>
              </a:ext>
            </a:extLst>
          </p:cNvPr>
          <p:cNvSpPr txBox="1"/>
          <p:nvPr/>
        </p:nvSpPr>
        <p:spPr>
          <a:xfrm>
            <a:off x="2304629" y="3191606"/>
            <a:ext cx="372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rgbClr val="0070C0"/>
                </a:solidFill>
              </a:rPr>
              <a:t>Utilized </a:t>
            </a:r>
            <a:r>
              <a:rPr lang="en-US" altLang="zh-CN" sz="1200" b="1" i="1" dirty="0" err="1">
                <a:solidFill>
                  <a:srgbClr val="0070C0"/>
                </a:solidFill>
              </a:rPr>
              <a:t>MocKaroo</a:t>
            </a:r>
            <a:r>
              <a:rPr lang="en-US" altLang="zh-CN" sz="1200" b="1" i="1" dirty="0">
                <a:solidFill>
                  <a:srgbClr val="0070C0"/>
                </a:solidFill>
              </a:rPr>
              <a:t> to generate sample Data</a:t>
            </a:r>
            <a:endParaRPr lang="zh-CN" altLang="en-US" sz="1200" b="1" i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D47BFB-C8F8-FCEE-BAE0-424E47D0C64B}"/>
              </a:ext>
            </a:extLst>
          </p:cNvPr>
          <p:cNvSpPr txBox="1"/>
          <p:nvPr/>
        </p:nvSpPr>
        <p:spPr>
          <a:xfrm>
            <a:off x="249210" y="3794472"/>
            <a:ext cx="5022777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1500 rows: </a:t>
            </a:r>
            <a:r>
              <a:rPr lang="en-US" altLang="zh-CN" sz="1600" dirty="0">
                <a:solidFill>
                  <a:srgbClr val="0070C0"/>
                </a:solidFill>
                <a:effectLst/>
                <a:latin typeface="+mn-ea"/>
              </a:rPr>
              <a:t>Patients, Appointments 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1000 rows: </a:t>
            </a:r>
            <a:r>
              <a:rPr lang="en-US" altLang="zh-CN" sz="1600" dirty="0">
                <a:solidFill>
                  <a:srgbClr val="0070C0"/>
                </a:solidFill>
                <a:effectLst/>
                <a:latin typeface="+mn-ea"/>
              </a:rPr>
              <a:t>Diagnoses, Prescriptions, Treatments, Billing, Insurance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51 Nurses; 32 Doctors; 10 Departments</a:t>
            </a:r>
            <a:r>
              <a:rPr lang="en-US" altLang="zh-CN" sz="1600" dirty="0">
                <a:solidFill>
                  <a:srgbClr val="0070C0"/>
                </a:solidFill>
                <a:effectLst/>
                <a:latin typeface="+mn-ea"/>
              </a:rPr>
              <a:t>  </a:t>
            </a:r>
            <a:endParaRPr lang="zh-CN" altLang="en-US" sz="16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67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9D7F08-2CEF-DC07-127A-E6027176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933" y="3827844"/>
            <a:ext cx="6766405" cy="1168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000" b="1" kern="1200" spc="0">
                <a:ln w="0"/>
                <a:solidFill>
                  <a:srgbClr val="FFFFF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Develop Queries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BF4792E-DF83-4D24-9924-01EC30A3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837328-A57C-47AA-B520-C83F4A6B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A03A6A2-7849-4179-B68F-C11DDDB2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FDA7F5A-FD41-95DF-A799-62E3D0A0DE19}"/>
              </a:ext>
            </a:extLst>
          </p:cNvPr>
          <p:cNvGrpSpPr/>
          <p:nvPr/>
        </p:nvGrpSpPr>
        <p:grpSpPr>
          <a:xfrm>
            <a:off x="201" y="2167467"/>
            <a:ext cx="3857923" cy="2323253"/>
            <a:chOff x="1169733" y="1996158"/>
            <a:chExt cx="4926267" cy="258126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77A220-3128-2B7A-DFA1-41CC930FF09B}"/>
                </a:ext>
              </a:extLst>
            </p:cNvPr>
            <p:cNvGrpSpPr/>
            <p:nvPr/>
          </p:nvGrpSpPr>
          <p:grpSpPr>
            <a:xfrm>
              <a:off x="1169733" y="1996158"/>
              <a:ext cx="4926267" cy="1889064"/>
              <a:chOff x="1169733" y="2141200"/>
              <a:chExt cx="4926267" cy="188906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D22C52-F922-0CE7-DE68-CBBA3F28C639}"/>
                  </a:ext>
                </a:extLst>
              </p:cNvPr>
              <p:cNvSpPr txBox="1"/>
              <p:nvPr/>
            </p:nvSpPr>
            <p:spPr>
              <a:xfrm>
                <a:off x="1169733" y="2141200"/>
                <a:ext cx="3316404" cy="290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76072">
                  <a:spcAft>
                    <a:spcPts val="600"/>
                  </a:spcAft>
                </a:pPr>
                <a:r>
                  <a:rPr lang="en-US" altLang="zh-CN" sz="1100" b="1" kern="1200" dirty="0">
                    <a:solidFill>
                      <a:srgbClr val="0057A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Monthly Revenue Insights</a:t>
                </a:r>
                <a:endParaRPr lang="en-US" altLang="zh-CN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11BF188-4441-A6E7-BD11-5640063E0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9733" y="2602865"/>
                <a:ext cx="4926267" cy="1427399"/>
              </a:xfrm>
              <a:prstGeom prst="rect">
                <a:avLst/>
              </a:prstGeom>
            </p:spPr>
          </p:pic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296AB6F-AD84-6E84-0067-E8626BCE7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733" y="3890357"/>
              <a:ext cx="2894267" cy="687066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E666FB-2424-C62C-E0F8-E6689DE9E7C4}"/>
              </a:ext>
            </a:extLst>
          </p:cNvPr>
          <p:cNvGrpSpPr/>
          <p:nvPr/>
        </p:nvGrpSpPr>
        <p:grpSpPr>
          <a:xfrm>
            <a:off x="4437500" y="67733"/>
            <a:ext cx="3317000" cy="2451947"/>
            <a:chOff x="6802228" y="1996159"/>
            <a:chExt cx="4551572" cy="33494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0DBC06B-F124-BEAB-CF18-7EB401C65ED7}"/>
                </a:ext>
              </a:extLst>
            </p:cNvPr>
            <p:cNvSpPr txBox="1"/>
            <p:nvPr/>
          </p:nvSpPr>
          <p:spPr>
            <a:xfrm>
              <a:off x="6802228" y="1996159"/>
              <a:ext cx="4551572" cy="58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93776">
                <a:spcAft>
                  <a:spcPts val="600"/>
                </a:spcAft>
              </a:pPr>
              <a:r>
                <a:rPr lang="en-US" altLang="zh-CN" sz="1100" b="1" dirty="0">
                  <a:solidFill>
                    <a:srgbClr val="0057A5"/>
                  </a:solidFill>
                  <a:latin typeface="Arial" panose="020B0604020202020204" pitchFamily="34" charset="0"/>
                  <a:ea typeface="等线" panose="02010600030101010101" pitchFamily="2" charset="-122"/>
                </a:rPr>
                <a:t>Example: Stored </a:t>
              </a:r>
              <a:r>
                <a:rPr lang="en-US" altLang="zh-CN" sz="1100" b="1" kern="1200" dirty="0">
                  <a:solidFill>
                    <a:srgbClr val="0057A5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+mn-cs"/>
                </a:rPr>
                <a:t>Procedure for Rescheduling an Appointment</a:t>
              </a:r>
              <a:endParaRPr lang="en-US" altLang="zh-CN" sz="1100" b="1" dirty="0">
                <a:solidFill>
                  <a:srgbClr val="0070C0"/>
                </a:solidFill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636FB2D-DF46-F360-4862-8E4C262C7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2228" y="2642488"/>
              <a:ext cx="4551572" cy="2703147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42F22A8-1DBC-931A-3445-911541D1098C}"/>
              </a:ext>
            </a:extLst>
          </p:cNvPr>
          <p:cNvGrpSpPr/>
          <p:nvPr/>
        </p:nvGrpSpPr>
        <p:grpSpPr>
          <a:xfrm>
            <a:off x="9042400" y="540531"/>
            <a:ext cx="3075093" cy="1979149"/>
            <a:chOff x="2176337" y="4727797"/>
            <a:chExt cx="2978170" cy="197210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205816A-DC64-42BD-CE63-BAEDCD165559}"/>
                </a:ext>
              </a:extLst>
            </p:cNvPr>
            <p:cNvSpPr txBox="1"/>
            <p:nvPr/>
          </p:nvSpPr>
          <p:spPr>
            <a:xfrm>
              <a:off x="2176337" y="4727797"/>
              <a:ext cx="1132067" cy="260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68096">
                <a:spcAft>
                  <a:spcPts val="600"/>
                </a:spcAft>
              </a:pPr>
              <a:r>
                <a:rPr lang="en-US" altLang="zh-CN" sz="1100" b="1" kern="1200" dirty="0">
                  <a:solidFill>
                    <a:srgbClr val="005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 Queries:</a:t>
              </a:r>
              <a:endParaRPr lang="en-US" altLang="zh-CN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D3BAEDA-64A5-422E-0463-64A8E24F5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6337" y="5097128"/>
              <a:ext cx="2978170" cy="1602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9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98CD7-017A-776B-EBAB-A0F047F7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Tunning</a:t>
            </a:r>
            <a:endParaRPr lang="zh-CN" altLang="en-US" b="1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79E42A2-F6FF-CA4E-556E-25C64110440A}"/>
              </a:ext>
            </a:extLst>
          </p:cNvPr>
          <p:cNvGrpSpPr/>
          <p:nvPr/>
        </p:nvGrpSpPr>
        <p:grpSpPr>
          <a:xfrm>
            <a:off x="0" y="1927804"/>
            <a:ext cx="5230073" cy="3179289"/>
            <a:chOff x="229234" y="1927804"/>
            <a:chExt cx="5866766" cy="325983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6CEDECB-F20A-9216-5855-224622494517}"/>
                </a:ext>
              </a:extLst>
            </p:cNvPr>
            <p:cNvGrpSpPr/>
            <p:nvPr/>
          </p:nvGrpSpPr>
          <p:grpSpPr>
            <a:xfrm>
              <a:off x="814531" y="1927804"/>
              <a:ext cx="4517477" cy="1532832"/>
              <a:chOff x="413977" y="1927804"/>
              <a:chExt cx="4517477" cy="1532832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590118-A8BB-1678-BC86-E38BC12070D9}"/>
                  </a:ext>
                </a:extLst>
              </p:cNvPr>
              <p:cNvSpPr txBox="1"/>
              <p:nvPr/>
            </p:nvSpPr>
            <p:spPr>
              <a:xfrm>
                <a:off x="1393671" y="1927804"/>
                <a:ext cx="2034065" cy="315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等线" panose="02010600030101010101" pitchFamily="2" charset="-122"/>
                  </a:rPr>
                  <a:t>Indexing strategies</a:t>
                </a:r>
                <a:endParaRPr lang="zh-CN" altLang="en-US" sz="1400" b="1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8865932-D3D6-FC7D-E3C1-9A9BC25F4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3977" y="2272649"/>
                <a:ext cx="4517477" cy="1187987"/>
              </a:xfrm>
              <a:prstGeom prst="rect">
                <a:avLst/>
              </a:prstGeom>
            </p:spPr>
          </p:pic>
        </p:grpSp>
        <p:pic>
          <p:nvPicPr>
            <p:cNvPr id="11" name="图片 10" descr="图形用户界面, 应用程序&#10;&#10;描述已自动生成">
              <a:extLst>
                <a:ext uri="{FF2B5EF4-FFF2-40B4-BE49-F238E27FC236}">
                  <a16:creationId xmlns:a16="http://schemas.microsoft.com/office/drawing/2014/main" id="{20762187-80D9-54D8-DFFB-509B2C2E3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234" y="3712150"/>
              <a:ext cx="2930736" cy="1475489"/>
            </a:xfrm>
            <a:prstGeom prst="rect">
              <a:avLst/>
            </a:prstGeom>
          </p:spPr>
        </p:pic>
        <p:pic>
          <p:nvPicPr>
            <p:cNvPr id="12" name="图片 11" descr="图形用户界面, 文本, 应用程序, 电子邮件&#10;&#10;描述已自动生成">
              <a:extLst>
                <a:ext uri="{FF2B5EF4-FFF2-40B4-BE49-F238E27FC236}">
                  <a16:creationId xmlns:a16="http://schemas.microsoft.com/office/drawing/2014/main" id="{CCF64CE8-E4BA-5BA6-374E-BD87AEC6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9970" y="3712149"/>
              <a:ext cx="2936030" cy="147549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5343AFA-6C1F-2E55-A37D-5E0D953EDDA9}"/>
                </a:ext>
              </a:extLst>
            </p:cNvPr>
            <p:cNvSpPr txBox="1"/>
            <p:nvPr/>
          </p:nvSpPr>
          <p:spPr>
            <a:xfrm>
              <a:off x="1790190" y="3404372"/>
              <a:ext cx="2674205" cy="315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Increasing Performance:  </a:t>
              </a:r>
              <a:endParaRPr lang="zh-CN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21F3FB-6703-E8AF-AB69-E96142497C2E}"/>
              </a:ext>
            </a:extLst>
          </p:cNvPr>
          <p:cNvGrpSpPr/>
          <p:nvPr/>
        </p:nvGrpSpPr>
        <p:grpSpPr>
          <a:xfrm>
            <a:off x="6213716" y="2107907"/>
            <a:ext cx="5590510" cy="4317774"/>
            <a:chOff x="6339840" y="1714631"/>
            <a:chExt cx="5590510" cy="431777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D81AAD6-8566-30E0-AA84-9F69295CEFD2}"/>
                </a:ext>
              </a:extLst>
            </p:cNvPr>
            <p:cNvSpPr txBox="1"/>
            <p:nvPr/>
          </p:nvSpPr>
          <p:spPr>
            <a:xfrm>
              <a:off x="7953817" y="1714631"/>
              <a:ext cx="1786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</a:rPr>
                <a:t>Optimizer changes</a:t>
              </a:r>
              <a:endParaRPr lang="zh-CN" altLang="en-US" sz="1400" b="1" dirty="0">
                <a:solidFill>
                  <a:srgbClr val="0070C0"/>
                </a:solidFill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4C7F034-018F-AFF2-501F-1C8D5A64B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9840" y="2107907"/>
              <a:ext cx="2277963" cy="1889324"/>
            </a:xfrm>
            <a:prstGeom prst="rect">
              <a:avLst/>
            </a:prstGeom>
          </p:spPr>
        </p:pic>
        <p:pic>
          <p:nvPicPr>
            <p:cNvPr id="17" name="图片 16" descr="图形用户界面, 表格&#10;&#10;中度可信度描述已自动生成">
              <a:extLst>
                <a:ext uri="{FF2B5EF4-FFF2-40B4-BE49-F238E27FC236}">
                  <a16:creationId xmlns:a16="http://schemas.microsoft.com/office/drawing/2014/main" id="{6A81E202-1504-554C-2D4F-45C654A36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6118" y="2107907"/>
              <a:ext cx="3224232" cy="1889323"/>
            </a:xfrm>
            <a:prstGeom prst="rect">
              <a:avLst/>
            </a:prstGeom>
          </p:spPr>
        </p:pic>
        <p:pic>
          <p:nvPicPr>
            <p:cNvPr id="18" name="图片 17" descr="图形用户界面, 应用程序, 表格&#10;&#10;描述已自动生成">
              <a:extLst>
                <a:ext uri="{FF2B5EF4-FFF2-40B4-BE49-F238E27FC236}">
                  <a16:creationId xmlns:a16="http://schemas.microsoft.com/office/drawing/2014/main" id="{9A487C89-BCD1-66DC-D660-F0E52F218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20920" y="3997230"/>
              <a:ext cx="4400550" cy="203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71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1DE5-D26E-8803-E391-9DA9B6A9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Tunning</a:t>
            </a:r>
            <a:endParaRPr lang="zh-CN" altLang="en-US" dirty="0"/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F7ACF98C-4DD8-6642-DA35-45875C1C132E}"/>
              </a:ext>
            </a:extLst>
          </p:cNvPr>
          <p:cNvSpPr txBox="1"/>
          <p:nvPr/>
        </p:nvSpPr>
        <p:spPr>
          <a:xfrm>
            <a:off x="7622560" y="201856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Parallel Execution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DFBAE3-7A50-D2D0-5E8F-E1F003B20B03}"/>
              </a:ext>
            </a:extLst>
          </p:cNvPr>
          <p:cNvGrpSpPr/>
          <p:nvPr/>
        </p:nvGrpSpPr>
        <p:grpSpPr>
          <a:xfrm>
            <a:off x="232082" y="2018569"/>
            <a:ext cx="3527469" cy="3308446"/>
            <a:chOff x="402393" y="2439083"/>
            <a:chExt cx="3527469" cy="330844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B3FCC69-8AD8-6502-1FB2-79F6EC0A6576}"/>
                </a:ext>
              </a:extLst>
            </p:cNvPr>
            <p:cNvSpPr txBox="1"/>
            <p:nvPr/>
          </p:nvSpPr>
          <p:spPr>
            <a:xfrm>
              <a:off x="838200" y="2439083"/>
              <a:ext cx="210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</a:rPr>
                <a:t>Table partitioning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8" name="图片 7" descr="图形用户界面, 应用程序, 表格&#10;&#10;描述已自动生成">
              <a:extLst>
                <a:ext uri="{FF2B5EF4-FFF2-40B4-BE49-F238E27FC236}">
                  <a16:creationId xmlns:a16="http://schemas.microsoft.com/office/drawing/2014/main" id="{16884037-109A-870F-06CE-276CE9497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393" y="3161007"/>
              <a:ext cx="2482850" cy="1090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8" descr="表格&#10;&#10;描述已自动生成">
              <a:extLst>
                <a:ext uri="{FF2B5EF4-FFF2-40B4-BE49-F238E27FC236}">
                  <a16:creationId xmlns:a16="http://schemas.microsoft.com/office/drawing/2014/main" id="{3D679E5A-9F9C-DAB9-CD83-47D513226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312" y="4604529"/>
              <a:ext cx="351155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D224345-DFC9-DF6D-4A78-D1A83F1A72C9}"/>
                </a:ext>
              </a:extLst>
            </p:cNvPr>
            <p:cNvSpPr txBox="1"/>
            <p:nvPr/>
          </p:nvSpPr>
          <p:spPr>
            <a:xfrm>
              <a:off x="418312" y="2791675"/>
              <a:ext cx="1225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Patients table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CFB04D5-143A-6ECD-1480-083BAB5E4AB3}"/>
                </a:ext>
              </a:extLst>
            </p:cNvPr>
            <p:cNvSpPr txBox="1"/>
            <p:nvPr/>
          </p:nvSpPr>
          <p:spPr>
            <a:xfrm>
              <a:off x="418312" y="4251937"/>
              <a:ext cx="18088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Partition table</a:t>
              </a:r>
              <a:endParaRPr lang="zh-CN" alt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8244EE1-D365-0139-2461-0B6D19383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864" y="2479077"/>
            <a:ext cx="2873396" cy="100434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465A32D2-EFE0-6CBD-8C33-5D4BC4803F8C}"/>
              </a:ext>
            </a:extLst>
          </p:cNvPr>
          <p:cNvGrpSpPr/>
          <p:nvPr/>
        </p:nvGrpSpPr>
        <p:grpSpPr>
          <a:xfrm>
            <a:off x="6721562" y="3523521"/>
            <a:ext cx="4749800" cy="1415943"/>
            <a:chOff x="5780193" y="4034004"/>
            <a:chExt cx="4749800" cy="1415943"/>
          </a:xfrm>
        </p:grpSpPr>
        <p:pic>
          <p:nvPicPr>
            <p:cNvPr id="16" name="图片 15" descr="图形用户界面, 应用程序&#10;&#10;描述已自动生成">
              <a:extLst>
                <a:ext uri="{FF2B5EF4-FFF2-40B4-BE49-F238E27FC236}">
                  <a16:creationId xmlns:a16="http://schemas.microsoft.com/office/drawing/2014/main" id="{C09AA837-395E-EB44-3D7F-76B0B2069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674" b="25805"/>
            <a:stretch/>
          </p:blipFill>
          <p:spPr bwMode="auto">
            <a:xfrm>
              <a:off x="5780193" y="4270117"/>
              <a:ext cx="4749800" cy="11798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E20852-D645-282F-BE21-6302CB5F92EC}"/>
                </a:ext>
              </a:extLst>
            </p:cNvPr>
            <p:cNvSpPr txBox="1"/>
            <p:nvPr/>
          </p:nvSpPr>
          <p:spPr>
            <a:xfrm>
              <a:off x="5780193" y="4034004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Before:</a:t>
              </a:r>
              <a:endParaRPr lang="zh-CN" alt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14504E6-CBE8-7C83-279A-C63AA347743C}"/>
              </a:ext>
            </a:extLst>
          </p:cNvPr>
          <p:cNvGrpSpPr/>
          <p:nvPr/>
        </p:nvGrpSpPr>
        <p:grpSpPr>
          <a:xfrm>
            <a:off x="5284864" y="4918341"/>
            <a:ext cx="4819650" cy="1442859"/>
            <a:chOff x="6009428" y="5147460"/>
            <a:chExt cx="4819650" cy="1442859"/>
          </a:xfrm>
        </p:grpSpPr>
        <p:pic>
          <p:nvPicPr>
            <p:cNvPr id="17" name="图片 16" descr="图形用户界面, 应用程序&#10;&#10;描述已自动生成">
              <a:extLst>
                <a:ext uri="{FF2B5EF4-FFF2-40B4-BE49-F238E27FC236}">
                  <a16:creationId xmlns:a16="http://schemas.microsoft.com/office/drawing/2014/main" id="{78C30F99-9A13-00EB-3471-D58E21F37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-529" b="26304"/>
            <a:stretch/>
          </p:blipFill>
          <p:spPr bwMode="auto">
            <a:xfrm>
              <a:off x="6009428" y="5424459"/>
              <a:ext cx="4819650" cy="11658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83AECD2-EEF1-1505-9541-88620F9892A2}"/>
                </a:ext>
              </a:extLst>
            </p:cNvPr>
            <p:cNvSpPr txBox="1"/>
            <p:nvPr/>
          </p:nvSpPr>
          <p:spPr>
            <a:xfrm>
              <a:off x="6009428" y="5147460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  <a:r>
                <a:rPr lang="en-US" altLang="zh-CN" sz="1200" b="1" dirty="0">
                  <a:solidFill>
                    <a:srgbClr val="0070C0"/>
                  </a:solidFill>
                </a:rPr>
                <a:t>:</a:t>
              </a:r>
              <a:endParaRPr lang="zh-CN" altLang="en-US" sz="1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62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2142-F8C1-562B-85B3-696BC37E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Visualization</a:t>
            </a:r>
            <a:endParaRPr lang="zh-CN" altLang="en-US" b="1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B57D89A-365C-4F15-E440-ED1FBEF92ACD}"/>
              </a:ext>
            </a:extLst>
          </p:cNvPr>
          <p:cNvGrpSpPr/>
          <p:nvPr/>
        </p:nvGrpSpPr>
        <p:grpSpPr>
          <a:xfrm>
            <a:off x="1117208" y="1487468"/>
            <a:ext cx="3730224" cy="2444192"/>
            <a:chOff x="677815" y="1322134"/>
            <a:chExt cx="3730224" cy="2444192"/>
          </a:xfrm>
        </p:grpSpPr>
        <p:pic>
          <p:nvPicPr>
            <p:cNvPr id="4" name="Picture 1" descr="image">
              <a:extLst>
                <a:ext uri="{FF2B5EF4-FFF2-40B4-BE49-F238E27FC236}">
                  <a16:creationId xmlns:a16="http://schemas.microsoft.com/office/drawing/2014/main" id="{F5620FF1-3443-DF75-537E-450E7DF69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15" y="1630560"/>
              <a:ext cx="3730224" cy="2135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F40F397-BBC2-8D5C-D10F-EDC02858F586}"/>
                </a:ext>
              </a:extLst>
            </p:cNvPr>
            <p:cNvSpPr txBox="1"/>
            <p:nvPr/>
          </p:nvSpPr>
          <p:spPr>
            <a:xfrm>
              <a:off x="677815" y="1322134"/>
              <a:ext cx="37302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Gender Demographics Analysis in Florida Cities</a:t>
              </a:r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75B4FD0-1955-6E0D-DFEC-7996986FF4AE}"/>
              </a:ext>
            </a:extLst>
          </p:cNvPr>
          <p:cNvGrpSpPr/>
          <p:nvPr/>
        </p:nvGrpSpPr>
        <p:grpSpPr>
          <a:xfrm>
            <a:off x="1251679" y="4064924"/>
            <a:ext cx="3721447" cy="2427951"/>
            <a:chOff x="677814" y="3917705"/>
            <a:chExt cx="3721447" cy="2427951"/>
          </a:xfrm>
        </p:grpSpPr>
        <p:pic>
          <p:nvPicPr>
            <p:cNvPr id="6" name="Picture 4" descr="图表, 瀑布图&#10;&#10;描述已自动生成">
              <a:extLst>
                <a:ext uri="{FF2B5EF4-FFF2-40B4-BE49-F238E27FC236}">
                  <a16:creationId xmlns:a16="http://schemas.microsoft.com/office/drawing/2014/main" id="{3143BE1A-F714-8F3D-D850-F0B45DCAD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14" y="4254190"/>
              <a:ext cx="3721447" cy="2091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55397EC-ABCF-B3CC-2672-05EED1AC1E80}"/>
                </a:ext>
              </a:extLst>
            </p:cNvPr>
            <p:cNvSpPr txBox="1"/>
            <p:nvPr/>
          </p:nvSpPr>
          <p:spPr>
            <a:xfrm>
              <a:off x="677815" y="3917705"/>
              <a:ext cx="34612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200" b="1">
                  <a:solidFill>
                    <a:srgbClr val="0070C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Appointment Status Distribution by Day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F19D930-47F2-35D0-1C47-9D52C8904DA3}"/>
              </a:ext>
            </a:extLst>
          </p:cNvPr>
          <p:cNvGrpSpPr/>
          <p:nvPr/>
        </p:nvGrpSpPr>
        <p:grpSpPr>
          <a:xfrm>
            <a:off x="6600873" y="1487468"/>
            <a:ext cx="3730224" cy="2474970"/>
            <a:chOff x="6730658" y="1363131"/>
            <a:chExt cx="3569065" cy="2389733"/>
          </a:xfrm>
        </p:grpSpPr>
        <p:pic>
          <p:nvPicPr>
            <p:cNvPr id="5" name="Picture 3" descr="图表, 条形图&#10;&#10;描述已自动生成">
              <a:extLst>
                <a:ext uri="{FF2B5EF4-FFF2-40B4-BE49-F238E27FC236}">
                  <a16:creationId xmlns:a16="http://schemas.microsoft.com/office/drawing/2014/main" id="{569A19D0-68CA-B2BB-A679-498AD948E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658" y="1722115"/>
              <a:ext cx="3569065" cy="203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81C99B2-14ED-5112-17BD-E88C6DD1A6DF}"/>
                </a:ext>
              </a:extLst>
            </p:cNvPr>
            <p:cNvSpPr txBox="1"/>
            <p:nvPr/>
          </p:nvSpPr>
          <p:spPr>
            <a:xfrm>
              <a:off x="6730658" y="1363131"/>
              <a:ext cx="3460530" cy="267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Doctor Distribution Across Specialties</a:t>
              </a:r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00B034-A3B3-C84D-6B08-BCF6EDA29761}"/>
              </a:ext>
            </a:extLst>
          </p:cNvPr>
          <p:cNvGrpSpPr/>
          <p:nvPr/>
        </p:nvGrpSpPr>
        <p:grpSpPr>
          <a:xfrm>
            <a:off x="6600873" y="4057227"/>
            <a:ext cx="4112814" cy="2586899"/>
            <a:chOff x="6644006" y="3838101"/>
            <a:chExt cx="4112814" cy="2586899"/>
          </a:xfrm>
        </p:grpSpPr>
        <p:pic>
          <p:nvPicPr>
            <p:cNvPr id="7" name="Picture 5" descr="图片包含 图形用户界面&#10;&#10;描述已自动生成">
              <a:extLst>
                <a:ext uri="{FF2B5EF4-FFF2-40B4-BE49-F238E27FC236}">
                  <a16:creationId xmlns:a16="http://schemas.microsoft.com/office/drawing/2014/main" id="{FDB9A233-267C-1228-5444-C45932DE7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4006" y="4203423"/>
              <a:ext cx="3950421" cy="2221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91B97B3-97B2-B71E-F965-CF1F6FECCD90}"/>
                </a:ext>
              </a:extLst>
            </p:cNvPr>
            <p:cNvSpPr txBox="1"/>
            <p:nvPr/>
          </p:nvSpPr>
          <p:spPr>
            <a:xfrm>
              <a:off x="6644006" y="3838101"/>
              <a:ext cx="411281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Insurance Coverage vs. Total Bill Amount</a:t>
              </a:r>
              <a:endPara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68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9952F4E-916C-D9CB-EA6F-FA51E436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600" b="1" kern="1200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50056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134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Arial</vt:lpstr>
      <vt:lpstr>Calibri</vt:lpstr>
      <vt:lpstr>Times New Roman</vt:lpstr>
      <vt:lpstr>ShapesVTI</vt:lpstr>
      <vt:lpstr>Visio</vt:lpstr>
      <vt:lpstr>Clinic Database Design</vt:lpstr>
      <vt:lpstr>The Database Structure</vt:lpstr>
      <vt:lpstr>Data Loading</vt:lpstr>
      <vt:lpstr>Develop Queries</vt:lpstr>
      <vt:lpstr>Performance Tunning</vt:lpstr>
      <vt:lpstr>Performance Tunning</vt:lpstr>
      <vt:lpstr> Data Visualization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Database Design</dc:title>
  <dc:creator>Kuo Zhao</dc:creator>
  <cp:lastModifiedBy>Kuo Zhao</cp:lastModifiedBy>
  <cp:revision>3</cp:revision>
  <dcterms:created xsi:type="dcterms:W3CDTF">2023-11-10T21:14:22Z</dcterms:created>
  <dcterms:modified xsi:type="dcterms:W3CDTF">2023-11-10T23:29:52Z</dcterms:modified>
</cp:coreProperties>
</file>