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ink/ink1.xml" ContentType="application/inkml+xml"/>
  <Override PartName="/ppt/ink/ink2.xml" ContentType="application/inkml+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6"/>
  </p:notesMasterIdLst>
  <p:sldIdLst>
    <p:sldId id="293" r:id="rId2"/>
    <p:sldId id="257" r:id="rId3"/>
    <p:sldId id="258" r:id="rId4"/>
    <p:sldId id="259" r:id="rId5"/>
    <p:sldId id="260" r:id="rId6"/>
    <p:sldId id="289"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88" r:id="rId20"/>
    <p:sldId id="276" r:id="rId21"/>
    <p:sldId id="295" r:id="rId22"/>
    <p:sldId id="296" r:id="rId23"/>
    <p:sldId id="297" r:id="rId24"/>
    <p:sldId id="274" r:id="rId25"/>
    <p:sldId id="275" r:id="rId26"/>
    <p:sldId id="279" r:id="rId27"/>
    <p:sldId id="281" r:id="rId28"/>
    <p:sldId id="283" r:id="rId29"/>
    <p:sldId id="285" r:id="rId30"/>
    <p:sldId id="287" r:id="rId31"/>
    <p:sldId id="290" r:id="rId32"/>
    <p:sldId id="291" r:id="rId33"/>
    <p:sldId id="292" r:id="rId34"/>
    <p:sldId id="294"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p:scale>
          <a:sx n="75" d="100"/>
          <a:sy n="75" d="100"/>
        </p:scale>
        <p:origin x="974"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9" Type="http://schemas.openxmlformats.org/officeDocument/2006/relationships/theme" Target="theme/theme1.xml" /><Relationship Id="rId3" Type="http://schemas.openxmlformats.org/officeDocument/2006/relationships/slide" Target="slides/slide2.xml" /><Relationship Id="rId21" Type="http://schemas.openxmlformats.org/officeDocument/2006/relationships/slide" Target="slides/slide20.xml" /><Relationship Id="rId34" Type="http://schemas.openxmlformats.org/officeDocument/2006/relationships/slide" Target="slides/slide33.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slide" Target="slides/slide32.xml" /><Relationship Id="rId38"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slide" Target="slides/slide28.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slide" Target="slides/slide31.xml" /><Relationship Id="rId37" Type="http://schemas.openxmlformats.org/officeDocument/2006/relationships/presProps" Target="presProps.xml" /><Relationship Id="rId40" Type="http://schemas.openxmlformats.org/officeDocument/2006/relationships/tableStyles" Target="tableStyle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36"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slide" Target="slides/slide30.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slide" Target="slides/slide29.xml" /><Relationship Id="rId35" Type="http://schemas.openxmlformats.org/officeDocument/2006/relationships/slide" Target="slides/slide34.xml" /></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4-07T01:26:40.825"/>
    </inkml:context>
    <inkml:brush xml:id="br0">
      <inkml:brushProperty name="width" value="0.1" units="cm"/>
      <inkml:brushProperty name="height" value="0.2" units="cm"/>
      <inkml:brushProperty name="color" value="#FFFC00"/>
      <inkml:brushProperty name="tip" value="rectangle"/>
      <inkml:brushProperty name="rasterOp" value="maskPen"/>
      <inkml:brushProperty name="ignorePressure" value="1"/>
    </inkml:brush>
  </inkml:definitions>
  <inkml:trace contextRef="#ctx0" brushRef="#br0">1 1,'0'0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4-07T01:27:06.902"/>
    </inkml:context>
    <inkml:brush xml:id="br0">
      <inkml:brushProperty name="width" value="0.1" units="cm"/>
      <inkml:brushProperty name="height" value="0.2" units="cm"/>
      <inkml:brushProperty name="color" value="#FFFC00"/>
      <inkml:brushProperty name="tip" value="rectangle"/>
      <inkml:brushProperty name="rasterOp" value="maskPen"/>
      <inkml:brushProperty name="ignorePressure" value="1"/>
    </inkml:brush>
  </inkml:definitions>
  <inkml:trace contextRef="#ctx0" brushRef="#br0">1 1,'0'0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065CBE-A3E0-458A-8E27-F6887CFAD7D3}" type="datetimeFigureOut">
              <a:rPr lang="en-IN" smtClean="0"/>
              <a:t>07-04-2025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737970-7155-49C5-ADE2-90920477DB7E}" type="slidenum">
              <a:rPr lang="en-IN" smtClean="0"/>
              <a:t>‹#›</a:t>
            </a:fld>
            <a:endParaRPr lang="en-IN"/>
          </a:p>
        </p:txBody>
      </p:sp>
    </p:spTree>
    <p:extLst>
      <p:ext uri="{BB962C8B-B14F-4D97-AF65-F5344CB8AC3E}">
        <p14:creationId xmlns:p14="http://schemas.microsoft.com/office/powerpoint/2010/main" val="13067675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2.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3737970-7155-49C5-ADE2-90920477DB7E}" type="slidenum">
              <a:rPr lang="en-IN" smtClean="0"/>
              <a:t>13</a:t>
            </a:fld>
            <a:endParaRPr lang="en-IN"/>
          </a:p>
        </p:txBody>
      </p:sp>
    </p:spTree>
    <p:extLst>
      <p:ext uri="{BB962C8B-B14F-4D97-AF65-F5344CB8AC3E}">
        <p14:creationId xmlns:p14="http://schemas.microsoft.com/office/powerpoint/2010/main" val="30731334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3737970-7155-49C5-ADE2-90920477DB7E}" type="slidenum">
              <a:rPr lang="en-IN" smtClean="0"/>
              <a:t>20</a:t>
            </a:fld>
            <a:endParaRPr lang="en-IN"/>
          </a:p>
        </p:txBody>
      </p:sp>
    </p:spTree>
    <p:extLst>
      <p:ext uri="{BB962C8B-B14F-4D97-AF65-F5344CB8AC3E}">
        <p14:creationId xmlns:p14="http://schemas.microsoft.com/office/powerpoint/2010/main" val="7547850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3737970-7155-49C5-ADE2-90920477DB7E}" type="slidenum">
              <a:rPr lang="en-IN" smtClean="0"/>
              <a:t>22</a:t>
            </a:fld>
            <a:endParaRPr lang="en-IN"/>
          </a:p>
        </p:txBody>
      </p:sp>
    </p:spTree>
    <p:extLst>
      <p:ext uri="{BB962C8B-B14F-4D97-AF65-F5344CB8AC3E}">
        <p14:creationId xmlns:p14="http://schemas.microsoft.com/office/powerpoint/2010/main" val="26882778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3737970-7155-49C5-ADE2-90920477DB7E}" type="slidenum">
              <a:rPr lang="en-IN" smtClean="0"/>
              <a:t>32</a:t>
            </a:fld>
            <a:endParaRPr lang="en-IN"/>
          </a:p>
        </p:txBody>
      </p:sp>
    </p:spTree>
    <p:extLst>
      <p:ext uri="{BB962C8B-B14F-4D97-AF65-F5344CB8AC3E}">
        <p14:creationId xmlns:p14="http://schemas.microsoft.com/office/powerpoint/2010/main" val="34392956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AB57E-DF8F-C5B3-E920-F22F52E0890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993154D-C792-4A42-6005-577F6E95AD3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C8DEB81-401D-0ACC-2043-5751E43A5A2E}"/>
              </a:ext>
            </a:extLst>
          </p:cNvPr>
          <p:cNvSpPr>
            <a:spLocks noGrp="1"/>
          </p:cNvSpPr>
          <p:nvPr>
            <p:ph type="dt" sz="half" idx="10"/>
          </p:nvPr>
        </p:nvSpPr>
        <p:spPr/>
        <p:txBody>
          <a:bodyPr/>
          <a:lstStyle/>
          <a:p>
            <a:fld id="{8C955599-C521-4F10-AC84-51BFC226343B}" type="datetime1">
              <a:rPr lang="en-IN" smtClean="0"/>
              <a:t>07-04-2025</a:t>
            </a:fld>
            <a:endParaRPr lang="en-IN"/>
          </a:p>
        </p:txBody>
      </p:sp>
      <p:sp>
        <p:nvSpPr>
          <p:cNvPr id="5" name="Footer Placeholder 4">
            <a:extLst>
              <a:ext uri="{FF2B5EF4-FFF2-40B4-BE49-F238E27FC236}">
                <a16:creationId xmlns:a16="http://schemas.microsoft.com/office/drawing/2014/main" id="{C5C02D28-E970-8A65-C275-3C0D89D51F3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E9A3ACF-9070-AB20-E82E-A604ED853A65}"/>
              </a:ext>
            </a:extLst>
          </p:cNvPr>
          <p:cNvSpPr>
            <a:spLocks noGrp="1"/>
          </p:cNvSpPr>
          <p:nvPr>
            <p:ph type="sldNum" sz="quarter" idx="12"/>
          </p:nvPr>
        </p:nvSpPr>
        <p:spPr/>
        <p:txBody>
          <a:bodyPr/>
          <a:lstStyle/>
          <a:p>
            <a:fld id="{F05A2CF5-63DF-4B11-92AF-38FC8E5B04EF}" type="slidenum">
              <a:rPr lang="en-IN" smtClean="0"/>
              <a:t>‹#›</a:t>
            </a:fld>
            <a:endParaRPr lang="en-IN"/>
          </a:p>
        </p:txBody>
      </p:sp>
    </p:spTree>
    <p:extLst>
      <p:ext uri="{BB962C8B-B14F-4D97-AF65-F5344CB8AC3E}">
        <p14:creationId xmlns:p14="http://schemas.microsoft.com/office/powerpoint/2010/main" val="17361863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AE2B0-3048-8725-9FD3-4D23E242742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1B7841E-27D6-120E-E548-1AA6215FB30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1BECB9F-5AAE-5566-1E5F-1CDBB251674C}"/>
              </a:ext>
            </a:extLst>
          </p:cNvPr>
          <p:cNvSpPr>
            <a:spLocks noGrp="1"/>
          </p:cNvSpPr>
          <p:nvPr>
            <p:ph type="dt" sz="half" idx="10"/>
          </p:nvPr>
        </p:nvSpPr>
        <p:spPr/>
        <p:txBody>
          <a:bodyPr/>
          <a:lstStyle/>
          <a:p>
            <a:fld id="{E2DC165D-CB9D-4099-8F61-9192FFB5872D}" type="datetime1">
              <a:rPr lang="en-IN" smtClean="0"/>
              <a:t>07-04-2025</a:t>
            </a:fld>
            <a:endParaRPr lang="en-IN"/>
          </a:p>
        </p:txBody>
      </p:sp>
      <p:sp>
        <p:nvSpPr>
          <p:cNvPr id="5" name="Footer Placeholder 4">
            <a:extLst>
              <a:ext uri="{FF2B5EF4-FFF2-40B4-BE49-F238E27FC236}">
                <a16:creationId xmlns:a16="http://schemas.microsoft.com/office/drawing/2014/main" id="{083F8471-2B92-3F2B-6B08-1B6C8CFE8B0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F3BB26C-657A-3E1F-0BDB-54AC38AECCC7}"/>
              </a:ext>
            </a:extLst>
          </p:cNvPr>
          <p:cNvSpPr>
            <a:spLocks noGrp="1"/>
          </p:cNvSpPr>
          <p:nvPr>
            <p:ph type="sldNum" sz="quarter" idx="12"/>
          </p:nvPr>
        </p:nvSpPr>
        <p:spPr/>
        <p:txBody>
          <a:bodyPr/>
          <a:lstStyle/>
          <a:p>
            <a:fld id="{F05A2CF5-63DF-4B11-92AF-38FC8E5B04EF}" type="slidenum">
              <a:rPr lang="en-IN" smtClean="0"/>
              <a:t>‹#›</a:t>
            </a:fld>
            <a:endParaRPr lang="en-IN"/>
          </a:p>
        </p:txBody>
      </p:sp>
    </p:spTree>
    <p:extLst>
      <p:ext uri="{BB962C8B-B14F-4D97-AF65-F5344CB8AC3E}">
        <p14:creationId xmlns:p14="http://schemas.microsoft.com/office/powerpoint/2010/main" val="4365004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6CAFDFB-54BB-6B52-5821-E5C1B2AFFDD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76DE060-01EB-4581-1753-D298DDD6116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5F18B7A-A9A4-8A67-E395-01AF1B6062D8}"/>
              </a:ext>
            </a:extLst>
          </p:cNvPr>
          <p:cNvSpPr>
            <a:spLocks noGrp="1"/>
          </p:cNvSpPr>
          <p:nvPr>
            <p:ph type="dt" sz="half" idx="10"/>
          </p:nvPr>
        </p:nvSpPr>
        <p:spPr/>
        <p:txBody>
          <a:bodyPr/>
          <a:lstStyle/>
          <a:p>
            <a:fld id="{970FC13E-37C7-4C23-A72C-F933E437D231}" type="datetime1">
              <a:rPr lang="en-IN" smtClean="0"/>
              <a:t>07-04-2025</a:t>
            </a:fld>
            <a:endParaRPr lang="en-IN"/>
          </a:p>
        </p:txBody>
      </p:sp>
      <p:sp>
        <p:nvSpPr>
          <p:cNvPr id="5" name="Footer Placeholder 4">
            <a:extLst>
              <a:ext uri="{FF2B5EF4-FFF2-40B4-BE49-F238E27FC236}">
                <a16:creationId xmlns:a16="http://schemas.microsoft.com/office/drawing/2014/main" id="{C1B6E129-8EEA-4C95-4C80-E0B677A1837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87B6141-A51A-47CB-D81C-ED129AE7B788}"/>
              </a:ext>
            </a:extLst>
          </p:cNvPr>
          <p:cNvSpPr>
            <a:spLocks noGrp="1"/>
          </p:cNvSpPr>
          <p:nvPr>
            <p:ph type="sldNum" sz="quarter" idx="12"/>
          </p:nvPr>
        </p:nvSpPr>
        <p:spPr/>
        <p:txBody>
          <a:bodyPr/>
          <a:lstStyle/>
          <a:p>
            <a:fld id="{F05A2CF5-63DF-4B11-92AF-38FC8E5B04EF}" type="slidenum">
              <a:rPr lang="en-IN" smtClean="0"/>
              <a:t>‹#›</a:t>
            </a:fld>
            <a:endParaRPr lang="en-IN"/>
          </a:p>
        </p:txBody>
      </p:sp>
    </p:spTree>
    <p:extLst>
      <p:ext uri="{BB962C8B-B14F-4D97-AF65-F5344CB8AC3E}">
        <p14:creationId xmlns:p14="http://schemas.microsoft.com/office/powerpoint/2010/main" val="19778814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5CB0A-AD96-38C5-5A1D-24F594B6752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B599368-C65B-5602-7A52-1B4A0236D10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2D2F540-2B23-A970-099A-705379A5FA49}"/>
              </a:ext>
            </a:extLst>
          </p:cNvPr>
          <p:cNvSpPr>
            <a:spLocks noGrp="1"/>
          </p:cNvSpPr>
          <p:nvPr>
            <p:ph type="dt" sz="half" idx="10"/>
          </p:nvPr>
        </p:nvSpPr>
        <p:spPr/>
        <p:txBody>
          <a:bodyPr/>
          <a:lstStyle/>
          <a:p>
            <a:fld id="{9EC9FA3A-D110-4EDE-8F23-5B54471360B6}" type="datetime1">
              <a:rPr lang="en-IN" smtClean="0"/>
              <a:t>07-04-2025</a:t>
            </a:fld>
            <a:endParaRPr lang="en-IN"/>
          </a:p>
        </p:txBody>
      </p:sp>
      <p:sp>
        <p:nvSpPr>
          <p:cNvPr id="5" name="Footer Placeholder 4">
            <a:extLst>
              <a:ext uri="{FF2B5EF4-FFF2-40B4-BE49-F238E27FC236}">
                <a16:creationId xmlns:a16="http://schemas.microsoft.com/office/drawing/2014/main" id="{03811480-72F3-8519-DEEA-3C1EB7A2BC7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2C59C5D-E877-3F6A-60AF-68E2BBB39CB6}"/>
              </a:ext>
            </a:extLst>
          </p:cNvPr>
          <p:cNvSpPr>
            <a:spLocks noGrp="1"/>
          </p:cNvSpPr>
          <p:nvPr>
            <p:ph type="sldNum" sz="quarter" idx="12"/>
          </p:nvPr>
        </p:nvSpPr>
        <p:spPr/>
        <p:txBody>
          <a:bodyPr/>
          <a:lstStyle/>
          <a:p>
            <a:fld id="{F05A2CF5-63DF-4B11-92AF-38FC8E5B04EF}" type="slidenum">
              <a:rPr lang="en-IN" smtClean="0"/>
              <a:t>‹#›</a:t>
            </a:fld>
            <a:endParaRPr lang="en-IN"/>
          </a:p>
        </p:txBody>
      </p:sp>
    </p:spTree>
    <p:extLst>
      <p:ext uri="{BB962C8B-B14F-4D97-AF65-F5344CB8AC3E}">
        <p14:creationId xmlns:p14="http://schemas.microsoft.com/office/powerpoint/2010/main" val="42353733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92176-0B11-3E29-0242-8F599B7499A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2AAFE2F-317A-E164-1FFC-EE9B7A6C18B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87D2417-D2D0-25B1-13B2-8AE3D207091B}"/>
              </a:ext>
            </a:extLst>
          </p:cNvPr>
          <p:cNvSpPr>
            <a:spLocks noGrp="1"/>
          </p:cNvSpPr>
          <p:nvPr>
            <p:ph type="dt" sz="half" idx="10"/>
          </p:nvPr>
        </p:nvSpPr>
        <p:spPr/>
        <p:txBody>
          <a:bodyPr/>
          <a:lstStyle/>
          <a:p>
            <a:fld id="{C966C3B6-ADA2-4A20-8AEB-629EB0BF29B7}" type="datetime1">
              <a:rPr lang="en-IN" smtClean="0"/>
              <a:t>07-04-2025</a:t>
            </a:fld>
            <a:endParaRPr lang="en-IN"/>
          </a:p>
        </p:txBody>
      </p:sp>
      <p:sp>
        <p:nvSpPr>
          <p:cNvPr id="5" name="Footer Placeholder 4">
            <a:extLst>
              <a:ext uri="{FF2B5EF4-FFF2-40B4-BE49-F238E27FC236}">
                <a16:creationId xmlns:a16="http://schemas.microsoft.com/office/drawing/2014/main" id="{7608F403-32CD-57FB-AB80-DE26266E197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A34D004-E890-8740-758B-45AC7E28E09F}"/>
              </a:ext>
            </a:extLst>
          </p:cNvPr>
          <p:cNvSpPr>
            <a:spLocks noGrp="1"/>
          </p:cNvSpPr>
          <p:nvPr>
            <p:ph type="sldNum" sz="quarter" idx="12"/>
          </p:nvPr>
        </p:nvSpPr>
        <p:spPr/>
        <p:txBody>
          <a:bodyPr/>
          <a:lstStyle/>
          <a:p>
            <a:fld id="{F05A2CF5-63DF-4B11-92AF-38FC8E5B04EF}" type="slidenum">
              <a:rPr lang="en-IN" smtClean="0"/>
              <a:t>‹#›</a:t>
            </a:fld>
            <a:endParaRPr lang="en-IN"/>
          </a:p>
        </p:txBody>
      </p:sp>
    </p:spTree>
    <p:extLst>
      <p:ext uri="{BB962C8B-B14F-4D97-AF65-F5344CB8AC3E}">
        <p14:creationId xmlns:p14="http://schemas.microsoft.com/office/powerpoint/2010/main" val="31453832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38B2A-5808-EAC6-A787-B595447A678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4328125-ABED-875C-B077-00E6FC2A2E7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571479A-8C60-90B4-1E3C-2861F537C30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5EEB803-B897-1D2C-8794-D22ED1EAEB08}"/>
              </a:ext>
            </a:extLst>
          </p:cNvPr>
          <p:cNvSpPr>
            <a:spLocks noGrp="1"/>
          </p:cNvSpPr>
          <p:nvPr>
            <p:ph type="dt" sz="half" idx="10"/>
          </p:nvPr>
        </p:nvSpPr>
        <p:spPr/>
        <p:txBody>
          <a:bodyPr/>
          <a:lstStyle/>
          <a:p>
            <a:fld id="{A01B65C0-95D9-46BF-9B7A-F1D10FB99173}" type="datetime1">
              <a:rPr lang="en-IN" smtClean="0"/>
              <a:t>07-04-2025</a:t>
            </a:fld>
            <a:endParaRPr lang="en-IN"/>
          </a:p>
        </p:txBody>
      </p:sp>
      <p:sp>
        <p:nvSpPr>
          <p:cNvPr id="6" name="Footer Placeholder 5">
            <a:extLst>
              <a:ext uri="{FF2B5EF4-FFF2-40B4-BE49-F238E27FC236}">
                <a16:creationId xmlns:a16="http://schemas.microsoft.com/office/drawing/2014/main" id="{8B001A6C-0C0C-5359-7DF0-AC7D439924C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ED63A6E-64A1-D6C6-F63D-115EC24B1F1E}"/>
              </a:ext>
            </a:extLst>
          </p:cNvPr>
          <p:cNvSpPr>
            <a:spLocks noGrp="1"/>
          </p:cNvSpPr>
          <p:nvPr>
            <p:ph type="sldNum" sz="quarter" idx="12"/>
          </p:nvPr>
        </p:nvSpPr>
        <p:spPr/>
        <p:txBody>
          <a:bodyPr/>
          <a:lstStyle/>
          <a:p>
            <a:fld id="{F05A2CF5-63DF-4B11-92AF-38FC8E5B04EF}" type="slidenum">
              <a:rPr lang="en-IN" smtClean="0"/>
              <a:t>‹#›</a:t>
            </a:fld>
            <a:endParaRPr lang="en-IN"/>
          </a:p>
        </p:txBody>
      </p:sp>
    </p:spTree>
    <p:extLst>
      <p:ext uri="{BB962C8B-B14F-4D97-AF65-F5344CB8AC3E}">
        <p14:creationId xmlns:p14="http://schemas.microsoft.com/office/powerpoint/2010/main" val="17391122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4E4DE-6AD1-042B-D454-385507AE5FF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03FB6F9-5F5C-6D79-6B20-C31440B2AA8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9506DD5-715B-DF2E-2AE9-4FC6DDFBFF7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B9AAF26-CB4F-0A4D-380E-915A09AF4FF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53522C-BA80-7662-7185-5286CF3D7B2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7E42B88-76A8-8265-FA16-E8AC6001153B}"/>
              </a:ext>
            </a:extLst>
          </p:cNvPr>
          <p:cNvSpPr>
            <a:spLocks noGrp="1"/>
          </p:cNvSpPr>
          <p:nvPr>
            <p:ph type="dt" sz="half" idx="10"/>
          </p:nvPr>
        </p:nvSpPr>
        <p:spPr/>
        <p:txBody>
          <a:bodyPr/>
          <a:lstStyle/>
          <a:p>
            <a:fld id="{BC86208C-0510-43A9-91FC-0555BB003E3A}" type="datetime1">
              <a:rPr lang="en-IN" smtClean="0"/>
              <a:t>07-04-2025</a:t>
            </a:fld>
            <a:endParaRPr lang="en-IN"/>
          </a:p>
        </p:txBody>
      </p:sp>
      <p:sp>
        <p:nvSpPr>
          <p:cNvPr id="8" name="Footer Placeholder 7">
            <a:extLst>
              <a:ext uri="{FF2B5EF4-FFF2-40B4-BE49-F238E27FC236}">
                <a16:creationId xmlns:a16="http://schemas.microsoft.com/office/drawing/2014/main" id="{5CEEF7A0-643F-FB3B-75D4-1E7E30390E4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D9EA02C-1878-4172-D4E1-99CA78E51C27}"/>
              </a:ext>
            </a:extLst>
          </p:cNvPr>
          <p:cNvSpPr>
            <a:spLocks noGrp="1"/>
          </p:cNvSpPr>
          <p:nvPr>
            <p:ph type="sldNum" sz="quarter" idx="12"/>
          </p:nvPr>
        </p:nvSpPr>
        <p:spPr/>
        <p:txBody>
          <a:bodyPr/>
          <a:lstStyle/>
          <a:p>
            <a:fld id="{F05A2CF5-63DF-4B11-92AF-38FC8E5B04EF}" type="slidenum">
              <a:rPr lang="en-IN" smtClean="0"/>
              <a:t>‹#›</a:t>
            </a:fld>
            <a:endParaRPr lang="en-IN"/>
          </a:p>
        </p:txBody>
      </p:sp>
    </p:spTree>
    <p:extLst>
      <p:ext uri="{BB962C8B-B14F-4D97-AF65-F5344CB8AC3E}">
        <p14:creationId xmlns:p14="http://schemas.microsoft.com/office/powerpoint/2010/main" val="11076823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D1397-C31F-97F1-569D-FC6E140B194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3B651DE-48C0-78EC-8079-F2CAADF7E30F}"/>
              </a:ext>
            </a:extLst>
          </p:cNvPr>
          <p:cNvSpPr>
            <a:spLocks noGrp="1"/>
          </p:cNvSpPr>
          <p:nvPr>
            <p:ph type="dt" sz="half" idx="10"/>
          </p:nvPr>
        </p:nvSpPr>
        <p:spPr/>
        <p:txBody>
          <a:bodyPr/>
          <a:lstStyle/>
          <a:p>
            <a:fld id="{3B5A434E-9398-4534-91A3-B612D08175D7}" type="datetime1">
              <a:rPr lang="en-IN" smtClean="0"/>
              <a:t>07-04-2025</a:t>
            </a:fld>
            <a:endParaRPr lang="en-IN"/>
          </a:p>
        </p:txBody>
      </p:sp>
      <p:sp>
        <p:nvSpPr>
          <p:cNvPr id="4" name="Footer Placeholder 3">
            <a:extLst>
              <a:ext uri="{FF2B5EF4-FFF2-40B4-BE49-F238E27FC236}">
                <a16:creationId xmlns:a16="http://schemas.microsoft.com/office/drawing/2014/main" id="{81D84F08-4D00-DDFA-0C65-7F290861E46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68CE0DE-D90E-F118-3916-B967EEE48FF1}"/>
              </a:ext>
            </a:extLst>
          </p:cNvPr>
          <p:cNvSpPr>
            <a:spLocks noGrp="1"/>
          </p:cNvSpPr>
          <p:nvPr>
            <p:ph type="sldNum" sz="quarter" idx="12"/>
          </p:nvPr>
        </p:nvSpPr>
        <p:spPr/>
        <p:txBody>
          <a:bodyPr/>
          <a:lstStyle/>
          <a:p>
            <a:fld id="{F05A2CF5-63DF-4B11-92AF-38FC8E5B04EF}" type="slidenum">
              <a:rPr lang="en-IN" smtClean="0"/>
              <a:t>‹#›</a:t>
            </a:fld>
            <a:endParaRPr lang="en-IN"/>
          </a:p>
        </p:txBody>
      </p:sp>
    </p:spTree>
    <p:extLst>
      <p:ext uri="{BB962C8B-B14F-4D97-AF65-F5344CB8AC3E}">
        <p14:creationId xmlns:p14="http://schemas.microsoft.com/office/powerpoint/2010/main" val="37674385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C6BE6FA-A809-A3CC-493D-86E12BBDE427}"/>
              </a:ext>
            </a:extLst>
          </p:cNvPr>
          <p:cNvSpPr>
            <a:spLocks noGrp="1"/>
          </p:cNvSpPr>
          <p:nvPr>
            <p:ph type="dt" sz="half" idx="10"/>
          </p:nvPr>
        </p:nvSpPr>
        <p:spPr/>
        <p:txBody>
          <a:bodyPr/>
          <a:lstStyle/>
          <a:p>
            <a:fld id="{53F7CB70-D5B4-4247-ABD6-3D4AA418423C}" type="datetime1">
              <a:rPr lang="en-IN" smtClean="0"/>
              <a:t>07-04-2025</a:t>
            </a:fld>
            <a:endParaRPr lang="en-IN"/>
          </a:p>
        </p:txBody>
      </p:sp>
      <p:sp>
        <p:nvSpPr>
          <p:cNvPr id="3" name="Footer Placeholder 2">
            <a:extLst>
              <a:ext uri="{FF2B5EF4-FFF2-40B4-BE49-F238E27FC236}">
                <a16:creationId xmlns:a16="http://schemas.microsoft.com/office/drawing/2014/main" id="{27060413-AC5F-75DB-B048-0AD7A9BC731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196A4CF-5B5A-EBBC-74B4-8E43C909BE9C}"/>
              </a:ext>
            </a:extLst>
          </p:cNvPr>
          <p:cNvSpPr>
            <a:spLocks noGrp="1"/>
          </p:cNvSpPr>
          <p:nvPr>
            <p:ph type="sldNum" sz="quarter" idx="12"/>
          </p:nvPr>
        </p:nvSpPr>
        <p:spPr/>
        <p:txBody>
          <a:bodyPr/>
          <a:lstStyle/>
          <a:p>
            <a:fld id="{F05A2CF5-63DF-4B11-92AF-38FC8E5B04EF}" type="slidenum">
              <a:rPr lang="en-IN" smtClean="0"/>
              <a:t>‹#›</a:t>
            </a:fld>
            <a:endParaRPr lang="en-IN"/>
          </a:p>
        </p:txBody>
      </p:sp>
    </p:spTree>
    <p:extLst>
      <p:ext uri="{BB962C8B-B14F-4D97-AF65-F5344CB8AC3E}">
        <p14:creationId xmlns:p14="http://schemas.microsoft.com/office/powerpoint/2010/main" val="32311311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2B0202-890C-5CBB-0C75-80A1A955D4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BD83C0D-3AE9-8BD2-BF2E-A83C2F0C3F3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9817175-A5D4-E0C7-9FB9-D0867E1D601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3EE5A4F-7B66-F8E1-2BCF-559BD6A03162}"/>
              </a:ext>
            </a:extLst>
          </p:cNvPr>
          <p:cNvSpPr>
            <a:spLocks noGrp="1"/>
          </p:cNvSpPr>
          <p:nvPr>
            <p:ph type="dt" sz="half" idx="10"/>
          </p:nvPr>
        </p:nvSpPr>
        <p:spPr/>
        <p:txBody>
          <a:bodyPr/>
          <a:lstStyle/>
          <a:p>
            <a:fld id="{E83B751E-1C11-4F07-BB20-EB9E873DF272}" type="datetime1">
              <a:rPr lang="en-IN" smtClean="0"/>
              <a:t>07-04-2025</a:t>
            </a:fld>
            <a:endParaRPr lang="en-IN"/>
          </a:p>
        </p:txBody>
      </p:sp>
      <p:sp>
        <p:nvSpPr>
          <p:cNvPr id="6" name="Footer Placeholder 5">
            <a:extLst>
              <a:ext uri="{FF2B5EF4-FFF2-40B4-BE49-F238E27FC236}">
                <a16:creationId xmlns:a16="http://schemas.microsoft.com/office/drawing/2014/main" id="{CAE98F3C-832F-9697-9B6F-065F2B8262D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488C211-63CF-8FC9-6ED3-F01DB972DCAB}"/>
              </a:ext>
            </a:extLst>
          </p:cNvPr>
          <p:cNvSpPr>
            <a:spLocks noGrp="1"/>
          </p:cNvSpPr>
          <p:nvPr>
            <p:ph type="sldNum" sz="quarter" idx="12"/>
          </p:nvPr>
        </p:nvSpPr>
        <p:spPr/>
        <p:txBody>
          <a:bodyPr/>
          <a:lstStyle/>
          <a:p>
            <a:fld id="{F05A2CF5-63DF-4B11-92AF-38FC8E5B04EF}" type="slidenum">
              <a:rPr lang="en-IN" smtClean="0"/>
              <a:t>‹#›</a:t>
            </a:fld>
            <a:endParaRPr lang="en-IN"/>
          </a:p>
        </p:txBody>
      </p:sp>
    </p:spTree>
    <p:extLst>
      <p:ext uri="{BB962C8B-B14F-4D97-AF65-F5344CB8AC3E}">
        <p14:creationId xmlns:p14="http://schemas.microsoft.com/office/powerpoint/2010/main" val="27036092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37A51C-087A-5186-34D9-D66E3F324C9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63133C5-49AF-2F75-B741-85F34FF17CC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41EAFEF-CDF3-D324-47E2-97A61FDE951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F1A01AD-B689-5BE7-B4A3-CE129B0F4DA0}"/>
              </a:ext>
            </a:extLst>
          </p:cNvPr>
          <p:cNvSpPr>
            <a:spLocks noGrp="1"/>
          </p:cNvSpPr>
          <p:nvPr>
            <p:ph type="dt" sz="half" idx="10"/>
          </p:nvPr>
        </p:nvSpPr>
        <p:spPr/>
        <p:txBody>
          <a:bodyPr/>
          <a:lstStyle/>
          <a:p>
            <a:fld id="{6F7BC41C-7330-42DC-8552-21B492D850BF}" type="datetime1">
              <a:rPr lang="en-IN" smtClean="0"/>
              <a:t>07-04-2025</a:t>
            </a:fld>
            <a:endParaRPr lang="en-IN"/>
          </a:p>
        </p:txBody>
      </p:sp>
      <p:sp>
        <p:nvSpPr>
          <p:cNvPr id="6" name="Footer Placeholder 5">
            <a:extLst>
              <a:ext uri="{FF2B5EF4-FFF2-40B4-BE49-F238E27FC236}">
                <a16:creationId xmlns:a16="http://schemas.microsoft.com/office/drawing/2014/main" id="{C1C6D6C7-C805-D554-2AAD-F5B7ED03D52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BE85F2E-386F-DCF6-EFC4-2475FC88C866}"/>
              </a:ext>
            </a:extLst>
          </p:cNvPr>
          <p:cNvSpPr>
            <a:spLocks noGrp="1"/>
          </p:cNvSpPr>
          <p:nvPr>
            <p:ph type="sldNum" sz="quarter" idx="12"/>
          </p:nvPr>
        </p:nvSpPr>
        <p:spPr/>
        <p:txBody>
          <a:bodyPr/>
          <a:lstStyle/>
          <a:p>
            <a:fld id="{F05A2CF5-63DF-4B11-92AF-38FC8E5B04EF}" type="slidenum">
              <a:rPr lang="en-IN" smtClean="0"/>
              <a:t>‹#›</a:t>
            </a:fld>
            <a:endParaRPr lang="en-IN"/>
          </a:p>
        </p:txBody>
      </p:sp>
    </p:spTree>
    <p:extLst>
      <p:ext uri="{BB962C8B-B14F-4D97-AF65-F5344CB8AC3E}">
        <p14:creationId xmlns:p14="http://schemas.microsoft.com/office/powerpoint/2010/main" val="22751296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73886EB-3AFB-3D5B-B15C-7554A93A5EC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6C7BC6B-146C-07EB-9898-D995DD340B7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28FFF35-C7C4-BF26-568F-67F6DFFF377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A6A698-D994-4A68-8EB6-E8DB73BC8A9F}" type="datetime1">
              <a:rPr lang="en-IN" smtClean="0"/>
              <a:t>07-04-2025</a:t>
            </a:fld>
            <a:endParaRPr lang="en-IN"/>
          </a:p>
        </p:txBody>
      </p:sp>
      <p:sp>
        <p:nvSpPr>
          <p:cNvPr id="5" name="Footer Placeholder 4">
            <a:extLst>
              <a:ext uri="{FF2B5EF4-FFF2-40B4-BE49-F238E27FC236}">
                <a16:creationId xmlns:a16="http://schemas.microsoft.com/office/drawing/2014/main" id="{86B54D20-4B2A-6CE3-AC0A-F00238C70FE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30F5C09-CBB8-78ED-52C2-91490CC6022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05A2CF5-63DF-4B11-92AF-38FC8E5B04EF}" type="slidenum">
              <a:rPr lang="en-IN" smtClean="0"/>
              <a:t>‹#›</a:t>
            </a:fld>
            <a:endParaRPr lang="en-IN"/>
          </a:p>
        </p:txBody>
      </p:sp>
    </p:spTree>
    <p:extLst>
      <p:ext uri="{BB962C8B-B14F-4D97-AF65-F5344CB8AC3E}">
        <p14:creationId xmlns:p14="http://schemas.microsoft.com/office/powerpoint/2010/main" val="24844515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7.xml" /></Relationships>
</file>

<file path=ppt/slides/_rels/slide10.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7.xml" /></Relationships>
</file>

<file path=ppt/slides/_rels/slide11.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7.xml" /></Relationships>
</file>

<file path=ppt/slides/_rels/slide12.xml.rels><?xml version="1.0" encoding="UTF-8" standalone="yes"?>
<Relationships xmlns="http://schemas.openxmlformats.org/package/2006/relationships"><Relationship Id="rId3" Type="http://schemas.openxmlformats.org/officeDocument/2006/relationships/image" Target="../media/image12.png" /><Relationship Id="rId2" Type="http://schemas.openxmlformats.org/officeDocument/2006/relationships/image" Target="../media/image11.png" /><Relationship Id="rId1" Type="http://schemas.openxmlformats.org/officeDocument/2006/relationships/slideLayout" Target="../slideLayouts/slideLayout7.xml" /></Relationships>
</file>

<file path=ppt/slides/_rels/slide13.xml.rels><?xml version="1.0" encoding="UTF-8" standalone="yes"?>
<Relationships xmlns="http://schemas.openxmlformats.org/package/2006/relationships"><Relationship Id="rId3" Type="http://schemas.openxmlformats.org/officeDocument/2006/relationships/image" Target="../media/image13.png" /><Relationship Id="rId2" Type="http://schemas.openxmlformats.org/officeDocument/2006/relationships/notesSlide" Target="../notesSlides/notesSlide1.xml" /><Relationship Id="rId1" Type="http://schemas.openxmlformats.org/officeDocument/2006/relationships/slideLayout" Target="../slideLayouts/slideLayout7.xml" /></Relationships>
</file>

<file path=ppt/slides/_rels/slide14.xml.rels><?xml version="1.0" encoding="UTF-8" standalone="yes"?>
<Relationships xmlns="http://schemas.openxmlformats.org/package/2006/relationships"><Relationship Id="rId2" Type="http://schemas.openxmlformats.org/officeDocument/2006/relationships/image" Target="../media/image14.png" /><Relationship Id="rId1" Type="http://schemas.openxmlformats.org/officeDocument/2006/relationships/slideLayout" Target="../slideLayouts/slideLayout7.xml" /></Relationships>
</file>

<file path=ppt/slides/_rels/slide15.xml.rels><?xml version="1.0" encoding="UTF-8" standalone="yes"?>
<Relationships xmlns="http://schemas.openxmlformats.org/package/2006/relationships"><Relationship Id="rId2" Type="http://schemas.openxmlformats.org/officeDocument/2006/relationships/image" Target="../media/image15.png" /><Relationship Id="rId1" Type="http://schemas.openxmlformats.org/officeDocument/2006/relationships/slideLayout" Target="../slideLayouts/slideLayout7.xml" /></Relationships>
</file>

<file path=ppt/slides/_rels/slide16.xml.rels><?xml version="1.0" encoding="UTF-8" standalone="yes"?>
<Relationships xmlns="http://schemas.openxmlformats.org/package/2006/relationships"><Relationship Id="rId3" Type="http://schemas.openxmlformats.org/officeDocument/2006/relationships/image" Target="../media/image17.png" /><Relationship Id="rId2" Type="http://schemas.openxmlformats.org/officeDocument/2006/relationships/image" Target="../media/image16.png" /><Relationship Id="rId1" Type="http://schemas.openxmlformats.org/officeDocument/2006/relationships/slideLayout" Target="../slideLayouts/slideLayout7.xml" /></Relationships>
</file>

<file path=ppt/slides/_rels/slide17.xml.rels><?xml version="1.0" encoding="UTF-8" standalone="yes"?>
<Relationships xmlns="http://schemas.openxmlformats.org/package/2006/relationships"><Relationship Id="rId2" Type="http://schemas.openxmlformats.org/officeDocument/2006/relationships/image" Target="../media/image18.png" /><Relationship Id="rId1" Type="http://schemas.openxmlformats.org/officeDocument/2006/relationships/slideLayout" Target="../slideLayouts/slideLayout7.xml" /></Relationships>
</file>

<file path=ppt/slides/_rels/slide18.xml.rels><?xml version="1.0" encoding="UTF-8" standalone="yes"?>
<Relationships xmlns="http://schemas.openxmlformats.org/package/2006/relationships"><Relationship Id="rId2" Type="http://schemas.openxmlformats.org/officeDocument/2006/relationships/image" Target="../media/image19.png" /><Relationship Id="rId1" Type="http://schemas.openxmlformats.org/officeDocument/2006/relationships/slideLayout" Target="../slideLayouts/slideLayout7.xml" /></Relationships>
</file>

<file path=ppt/slides/_rels/slide19.xml.rels><?xml version="1.0" encoding="UTF-8" standalone="yes"?>
<Relationships xmlns="http://schemas.openxmlformats.org/package/2006/relationships"><Relationship Id="rId2" Type="http://schemas.openxmlformats.org/officeDocument/2006/relationships/image" Target="../media/image20.png" /><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7.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7.xml" /></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4.xml.rels><?xml version="1.0" encoding="UTF-8" standalone="yes"?>
<Relationships xmlns="http://schemas.openxmlformats.org/package/2006/relationships"><Relationship Id="rId3" Type="http://schemas.openxmlformats.org/officeDocument/2006/relationships/image" Target="../media/image22.png" /><Relationship Id="rId2" Type="http://schemas.openxmlformats.org/officeDocument/2006/relationships/image" Target="../media/image21.png" /><Relationship Id="rId1" Type="http://schemas.openxmlformats.org/officeDocument/2006/relationships/slideLayout" Target="../slideLayouts/slideLayout7.xml" /></Relationships>
</file>

<file path=ppt/slides/_rels/slide25.xml.rels><?xml version="1.0" encoding="UTF-8" standalone="yes"?>
<Relationships xmlns="http://schemas.openxmlformats.org/package/2006/relationships"><Relationship Id="rId3" Type="http://schemas.openxmlformats.org/officeDocument/2006/relationships/image" Target="../media/image24.png" /><Relationship Id="rId2" Type="http://schemas.openxmlformats.org/officeDocument/2006/relationships/image" Target="../media/image23.png" /><Relationship Id="rId1" Type="http://schemas.openxmlformats.org/officeDocument/2006/relationships/slideLayout" Target="../slideLayouts/slideLayout7.xml" /></Relationships>
</file>

<file path=ppt/slides/_rels/slide26.xml.rels><?xml version="1.0" encoding="UTF-8" standalone="yes"?>
<Relationships xmlns="http://schemas.openxmlformats.org/package/2006/relationships"><Relationship Id="rId3" Type="http://schemas.openxmlformats.org/officeDocument/2006/relationships/image" Target="../media/image26.png" /><Relationship Id="rId2" Type="http://schemas.openxmlformats.org/officeDocument/2006/relationships/image" Target="../media/image25.png" /><Relationship Id="rId1" Type="http://schemas.openxmlformats.org/officeDocument/2006/relationships/slideLayout" Target="../slideLayouts/slideLayout7.xml" /></Relationships>
</file>

<file path=ppt/slides/_rels/slide27.xml.rels><?xml version="1.0" encoding="UTF-8" standalone="yes"?>
<Relationships xmlns="http://schemas.openxmlformats.org/package/2006/relationships"><Relationship Id="rId3" Type="http://schemas.openxmlformats.org/officeDocument/2006/relationships/image" Target="../media/image28.png" /><Relationship Id="rId2" Type="http://schemas.openxmlformats.org/officeDocument/2006/relationships/image" Target="../media/image27.png" /><Relationship Id="rId1" Type="http://schemas.openxmlformats.org/officeDocument/2006/relationships/slideLayout" Target="../slideLayouts/slideLayout7.xml" /></Relationships>
</file>

<file path=ppt/slides/_rels/slide28.xml.rels><?xml version="1.0" encoding="UTF-8" standalone="yes"?>
<Relationships xmlns="http://schemas.openxmlformats.org/package/2006/relationships"><Relationship Id="rId3" Type="http://schemas.openxmlformats.org/officeDocument/2006/relationships/image" Target="../media/image30.png" /><Relationship Id="rId2" Type="http://schemas.openxmlformats.org/officeDocument/2006/relationships/image" Target="../media/image29.png" /><Relationship Id="rId1" Type="http://schemas.openxmlformats.org/officeDocument/2006/relationships/slideLayout" Target="../slideLayouts/slideLayout7.xml" /></Relationships>
</file>

<file path=ppt/slides/_rels/slide29.xml.rels><?xml version="1.0" encoding="UTF-8" standalone="yes"?>
<Relationships xmlns="http://schemas.openxmlformats.org/package/2006/relationships"><Relationship Id="rId3" Type="http://schemas.openxmlformats.org/officeDocument/2006/relationships/image" Target="../media/image32.png" /><Relationship Id="rId2" Type="http://schemas.openxmlformats.org/officeDocument/2006/relationships/image" Target="../media/image31.png" /><Relationship Id="rId1" Type="http://schemas.openxmlformats.org/officeDocument/2006/relationships/slideLayout" Target="../slideLayouts/slideLayout7.xml" /></Relationships>
</file>

<file path=ppt/slides/_rels/slide3.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7.xml" /></Relationships>
</file>

<file path=ppt/slides/_rels/slide30.xml.rels><?xml version="1.0" encoding="UTF-8" standalone="yes"?>
<Relationships xmlns="http://schemas.openxmlformats.org/package/2006/relationships"><Relationship Id="rId3" Type="http://schemas.openxmlformats.org/officeDocument/2006/relationships/image" Target="../media/image34.png" /><Relationship Id="rId2" Type="http://schemas.openxmlformats.org/officeDocument/2006/relationships/image" Target="../media/image33.png" /><Relationship Id="rId1" Type="http://schemas.openxmlformats.org/officeDocument/2006/relationships/slideLayout" Target="../slideLayouts/slideLayout7.xml" /></Relationships>
</file>

<file path=ppt/slides/_rels/slide31.xml.rels><?xml version="1.0" encoding="UTF-8" standalone="yes"?>
<Relationships xmlns="http://schemas.openxmlformats.org/package/2006/relationships"><Relationship Id="rId3" Type="http://schemas.openxmlformats.org/officeDocument/2006/relationships/image" Target="../media/image35.png" /><Relationship Id="rId2" Type="http://schemas.openxmlformats.org/officeDocument/2006/relationships/customXml" Target="../ink/ink1.xml" /><Relationship Id="rId1" Type="http://schemas.openxmlformats.org/officeDocument/2006/relationships/slideLayout" Target="../slideLayouts/slideLayout7.xml" /><Relationship Id="rId4" Type="http://schemas.openxmlformats.org/officeDocument/2006/relationships/customXml" Target="../ink/ink2.xml" /></Relationships>
</file>

<file path=ppt/slides/_rels/slide32.xml.rels><?xml version="1.0" encoding="UTF-8" standalone="yes"?>
<Relationships xmlns="http://schemas.openxmlformats.org/package/2006/relationships"><Relationship Id="rId3" Type="http://schemas.openxmlformats.org/officeDocument/2006/relationships/image" Target="../media/image36.png" /><Relationship Id="rId2" Type="http://schemas.openxmlformats.org/officeDocument/2006/relationships/notesSlide" Target="../notesSlides/notesSlide4.xml" /><Relationship Id="rId1" Type="http://schemas.openxmlformats.org/officeDocument/2006/relationships/slideLayout" Target="../slideLayouts/slideLayout7.xml" /><Relationship Id="rId4" Type="http://schemas.openxmlformats.org/officeDocument/2006/relationships/image" Target="../media/image37.png" /></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4.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7.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7.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hyperlink" Target="https://www.kaggle.com/datasets/aibuzz/predict-the-genetic-disorders-datasetof-genomes/data" TargetMode="External" /><Relationship Id="rId1" Type="http://schemas.openxmlformats.org/officeDocument/2006/relationships/slideLayout" Target="../slideLayouts/slideLayout7.xml" /><Relationship Id="rId4" Type="http://schemas.openxmlformats.org/officeDocument/2006/relationships/image" Target="../media/image5.png" /></Relationships>
</file>

<file path=ppt/slides/_rels/slide8.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7.xml" /></Relationships>
</file>

<file path=ppt/slides/_rels/slide9.xml.rels><?xml version="1.0" encoding="UTF-8" standalone="yes"?>
<Relationships xmlns="http://schemas.openxmlformats.org/package/2006/relationships"><Relationship Id="rId3" Type="http://schemas.openxmlformats.org/officeDocument/2006/relationships/image" Target="../media/image8.png" /><Relationship Id="rId2" Type="http://schemas.openxmlformats.org/officeDocument/2006/relationships/image" Target="../media/image7.png" /><Relationship Id="rId1" Type="http://schemas.openxmlformats.org/officeDocument/2006/relationships/slideLayout" Target="../slideLayouts/slideLayout7.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CBA3FF8-205B-2251-1256-2D810D047D24}"/>
              </a:ext>
            </a:extLst>
          </p:cNvPr>
          <p:cNvSpPr>
            <a:spLocks noGrp="1"/>
          </p:cNvSpPr>
          <p:nvPr>
            <p:ph type="sldNum" sz="quarter" idx="12"/>
          </p:nvPr>
        </p:nvSpPr>
        <p:spPr/>
        <p:txBody>
          <a:bodyPr/>
          <a:lstStyle/>
          <a:p>
            <a:fld id="{F05A2CF5-63DF-4B11-92AF-38FC8E5B04EF}" type="slidenum">
              <a:rPr lang="en-IN" smtClean="0"/>
              <a:t>1</a:t>
            </a:fld>
            <a:endParaRPr lang="en-IN"/>
          </a:p>
        </p:txBody>
      </p:sp>
      <p:pic>
        <p:nvPicPr>
          <p:cNvPr id="3" name="Picture 2">
            <a:extLst>
              <a:ext uri="{FF2B5EF4-FFF2-40B4-BE49-F238E27FC236}">
                <a16:creationId xmlns:a16="http://schemas.microsoft.com/office/drawing/2014/main" id="{FDEFD16A-B206-14AC-6E4C-34F6D981F6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4040" y="1473200"/>
            <a:ext cx="10820400" cy="36068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5" name="TextBox 4">
            <a:extLst>
              <a:ext uri="{FF2B5EF4-FFF2-40B4-BE49-F238E27FC236}">
                <a16:creationId xmlns:a16="http://schemas.microsoft.com/office/drawing/2014/main" id="{6A3DCB08-75F1-7C5C-661C-89A993D8BF8E}"/>
              </a:ext>
            </a:extLst>
          </p:cNvPr>
          <p:cNvSpPr txBox="1"/>
          <p:nvPr/>
        </p:nvSpPr>
        <p:spPr>
          <a:xfrm>
            <a:off x="1788160" y="369054"/>
            <a:ext cx="7640320" cy="707886"/>
          </a:xfrm>
          <a:prstGeom prst="rect">
            <a:avLst/>
          </a:prstGeom>
          <a:noFill/>
        </p:spPr>
        <p:txBody>
          <a:bodyPr wrap="square">
            <a:spAutoFit/>
          </a:bodyPr>
          <a:lstStyle/>
          <a:p>
            <a:r>
              <a:rPr lang="en-IN" sz="4000" b="1" dirty="0">
                <a:effectLst>
                  <a:outerShdw blurRad="38100" dist="38100" dir="2700000" algn="tl">
                    <a:srgbClr val="000000">
                      <a:alpha val="43137"/>
                    </a:srgbClr>
                  </a:outerShdw>
                </a:effectLst>
              </a:rPr>
              <a:t>GENETIC DISORDER PREDICTION</a:t>
            </a:r>
          </a:p>
        </p:txBody>
      </p:sp>
      <p:sp>
        <p:nvSpPr>
          <p:cNvPr id="7" name="TextBox 6">
            <a:extLst>
              <a:ext uri="{FF2B5EF4-FFF2-40B4-BE49-F238E27FC236}">
                <a16:creationId xmlns:a16="http://schemas.microsoft.com/office/drawing/2014/main" id="{5ED5C269-3C1F-5307-A3E4-96E4A45104B3}"/>
              </a:ext>
            </a:extLst>
          </p:cNvPr>
          <p:cNvSpPr txBox="1"/>
          <p:nvPr/>
        </p:nvSpPr>
        <p:spPr>
          <a:xfrm>
            <a:off x="7396480" y="5476260"/>
            <a:ext cx="6096000" cy="923330"/>
          </a:xfrm>
          <a:prstGeom prst="rect">
            <a:avLst/>
          </a:prstGeom>
          <a:noFill/>
        </p:spPr>
        <p:txBody>
          <a:bodyPr wrap="square">
            <a:spAutoFit/>
          </a:bodyPr>
          <a:lstStyle/>
          <a:p>
            <a:r>
              <a:rPr lang="en-IN" b="1" dirty="0"/>
              <a:t>Name: Vaishnavi Shivalingala</a:t>
            </a:r>
          </a:p>
          <a:p>
            <a:r>
              <a:rPr lang="en-IN" b="1" dirty="0"/>
              <a:t>Class BSC-HDS III</a:t>
            </a:r>
          </a:p>
          <a:p>
            <a:r>
              <a:rPr lang="en-IN" b="1" dirty="0"/>
              <a:t>Rno:107222546037</a:t>
            </a:r>
          </a:p>
        </p:txBody>
      </p:sp>
    </p:spTree>
    <p:extLst>
      <p:ext uri="{BB962C8B-B14F-4D97-AF65-F5344CB8AC3E}">
        <p14:creationId xmlns:p14="http://schemas.microsoft.com/office/powerpoint/2010/main" val="5177059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D0A4B37-9178-1B29-06A8-A2D6C6FAB298}"/>
              </a:ext>
            </a:extLst>
          </p:cNvPr>
          <p:cNvSpPr txBox="1"/>
          <p:nvPr/>
        </p:nvSpPr>
        <p:spPr>
          <a:xfrm>
            <a:off x="894735" y="1721097"/>
            <a:ext cx="6096000" cy="2308324"/>
          </a:xfrm>
          <a:prstGeom prst="rect">
            <a:avLst/>
          </a:prstGeom>
          <a:noFill/>
        </p:spPr>
        <p:txBody>
          <a:bodyPr wrap="square">
            <a:spAutoFit/>
          </a:bodyPr>
          <a:lstStyle/>
          <a:p>
            <a:r>
              <a:rPr lang="en-IN" sz="4800" b="1" dirty="0">
                <a:solidFill>
                  <a:schemeClr val="accent1">
                    <a:lumMod val="75000"/>
                  </a:schemeClr>
                </a:solidFill>
                <a:effectLst>
                  <a:outerShdw blurRad="38100" dist="38100" dir="2700000" algn="tl">
                    <a:srgbClr val="000000">
                      <a:alpha val="43137"/>
                    </a:srgbClr>
                  </a:outerShdw>
                </a:effectLst>
              </a:rPr>
              <a:t>Exploratory</a:t>
            </a:r>
          </a:p>
          <a:p>
            <a:r>
              <a:rPr lang="en-IN" sz="4800" b="1" dirty="0">
                <a:solidFill>
                  <a:schemeClr val="accent1">
                    <a:lumMod val="75000"/>
                  </a:schemeClr>
                </a:solidFill>
                <a:effectLst>
                  <a:outerShdw blurRad="38100" dist="38100" dir="2700000" algn="tl">
                    <a:srgbClr val="000000">
                      <a:alpha val="43137"/>
                    </a:srgbClr>
                  </a:outerShdw>
                </a:effectLst>
              </a:rPr>
              <a:t>Data</a:t>
            </a:r>
          </a:p>
          <a:p>
            <a:r>
              <a:rPr lang="en-IN" sz="4800" b="1" dirty="0">
                <a:solidFill>
                  <a:schemeClr val="accent1">
                    <a:lumMod val="75000"/>
                  </a:schemeClr>
                </a:solidFill>
                <a:effectLst>
                  <a:outerShdw blurRad="38100" dist="38100" dir="2700000" algn="tl">
                    <a:srgbClr val="000000">
                      <a:alpha val="43137"/>
                    </a:srgbClr>
                  </a:outerShdw>
                </a:effectLst>
              </a:rPr>
              <a:t>Analysis</a:t>
            </a:r>
          </a:p>
        </p:txBody>
      </p:sp>
      <p:pic>
        <p:nvPicPr>
          <p:cNvPr id="5" name="Picture 4">
            <a:extLst>
              <a:ext uri="{FF2B5EF4-FFF2-40B4-BE49-F238E27FC236}">
                <a16:creationId xmlns:a16="http://schemas.microsoft.com/office/drawing/2014/main" id="{AC198027-1F8E-4B96-7D3C-6467EA949494}"/>
              </a:ext>
            </a:extLst>
          </p:cNvPr>
          <p:cNvPicPr>
            <a:picLocks noChangeAspect="1"/>
          </p:cNvPicPr>
          <p:nvPr/>
        </p:nvPicPr>
        <p:blipFill>
          <a:blip r:embed="rId2"/>
          <a:stretch>
            <a:fillRect/>
          </a:stretch>
        </p:blipFill>
        <p:spPr>
          <a:xfrm>
            <a:off x="4035742" y="874240"/>
            <a:ext cx="7935432" cy="5306165"/>
          </a:xfrm>
          <a:prstGeom prst="rect">
            <a:avLst/>
          </a:prstGeom>
        </p:spPr>
      </p:pic>
      <p:sp>
        <p:nvSpPr>
          <p:cNvPr id="6" name="Slide Number Placeholder 5">
            <a:extLst>
              <a:ext uri="{FF2B5EF4-FFF2-40B4-BE49-F238E27FC236}">
                <a16:creationId xmlns:a16="http://schemas.microsoft.com/office/drawing/2014/main" id="{1B371CCF-E45A-6528-5FC6-F7ADB38C2721}"/>
              </a:ext>
            </a:extLst>
          </p:cNvPr>
          <p:cNvSpPr>
            <a:spLocks noGrp="1"/>
          </p:cNvSpPr>
          <p:nvPr>
            <p:ph type="sldNum" sz="quarter" idx="12"/>
          </p:nvPr>
        </p:nvSpPr>
        <p:spPr/>
        <p:txBody>
          <a:bodyPr/>
          <a:lstStyle/>
          <a:p>
            <a:fld id="{F05A2CF5-63DF-4B11-92AF-38FC8E5B04EF}" type="slidenum">
              <a:rPr lang="en-IN" smtClean="0"/>
              <a:t>10</a:t>
            </a:fld>
            <a:endParaRPr lang="en-IN"/>
          </a:p>
        </p:txBody>
      </p:sp>
    </p:spTree>
    <p:extLst>
      <p:ext uri="{BB962C8B-B14F-4D97-AF65-F5344CB8AC3E}">
        <p14:creationId xmlns:p14="http://schemas.microsoft.com/office/powerpoint/2010/main" val="4663747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3F4D50C0-7C31-4F31-846D-8A6295F31F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6091" y="1255171"/>
            <a:ext cx="4453329" cy="434765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28F64887-4E2C-F694-D7F5-21E5FD10751C}"/>
              </a:ext>
            </a:extLst>
          </p:cNvPr>
          <p:cNvSpPr txBox="1"/>
          <p:nvPr/>
        </p:nvSpPr>
        <p:spPr>
          <a:xfrm>
            <a:off x="620117" y="448963"/>
            <a:ext cx="6096000" cy="707886"/>
          </a:xfrm>
          <a:prstGeom prst="rect">
            <a:avLst/>
          </a:prstGeom>
          <a:noFill/>
        </p:spPr>
        <p:txBody>
          <a:bodyPr wrap="square">
            <a:spAutoFit/>
          </a:bodyPr>
          <a:lstStyle/>
          <a:p>
            <a:r>
              <a:rPr lang="en-IN" sz="4000" b="1" dirty="0">
                <a:effectLst>
                  <a:outerShdw blurRad="38100" dist="38100" dir="2700000" algn="tl">
                    <a:srgbClr val="000000">
                      <a:alpha val="43137"/>
                    </a:srgbClr>
                  </a:outerShdw>
                </a:effectLst>
                <a:highlight>
                  <a:srgbClr val="C0C0C0"/>
                </a:highlight>
              </a:rPr>
              <a:t>Correlation Matrix</a:t>
            </a:r>
          </a:p>
        </p:txBody>
      </p:sp>
      <p:sp>
        <p:nvSpPr>
          <p:cNvPr id="4" name="Rectangle 3">
            <a:extLst>
              <a:ext uri="{FF2B5EF4-FFF2-40B4-BE49-F238E27FC236}">
                <a16:creationId xmlns:a16="http://schemas.microsoft.com/office/drawing/2014/main" id="{BAD97F6F-3529-40D3-53B0-99EE538D086C}"/>
              </a:ext>
            </a:extLst>
          </p:cNvPr>
          <p:cNvSpPr>
            <a:spLocks noChangeArrowheads="1"/>
          </p:cNvSpPr>
          <p:nvPr/>
        </p:nvSpPr>
        <p:spPr bwMode="auto">
          <a:xfrm>
            <a:off x="6096000" y="1884909"/>
            <a:ext cx="4978992"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rPr>
              <a:t>Genes in mother’s side and Maternal gene (0.12)</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rPr>
              <a:t>Inherited from father and Paternal gene (0.12)</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rPr>
              <a:t>Maternal gene and Genes in mother’s side (0.12)</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rPr>
              <a:t>Maternal gene and Folic acid details (peri-conceptional) (0.11)</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rPr>
              <a:t>Maternal gene and Blood test result (0.05)</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rPr>
              <a:t>Paternal gene and Inherited from father (0.12)</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rPr>
              <a:t>Respiratory Rate (breaths/min) and Heart Rate (rates/min) (0.05)</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rPr>
              <a:t>Gender and Birth defects (0.04)</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rPr>
              <a:t>Autopsy shows birth defect (if applicable) and Birth defects (0.06)</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rPr>
              <a:t>Folic acid details (peri-conceptional) and Maternal gene (0.11)</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rPr>
              <a:t>Folic acid details (peri-conceptional) and H/O serious maternal illness (0.05)</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rPr>
              <a:t>H/O serious maternal illness and Folic acid details (peri-conceptional) (0.05)</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rPr>
              <a:t>H/O substance abuse and Assisted conception IVF/ART (0.06)</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rPr>
              <a:t>Assisted conception IVF/ART and H/O substance abuse (0.06)</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rPr>
              <a:t>History of anomalies in previous pregnancies and Birth defects (0.08)</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rPr>
              <a:t>History of anomalies in previous pregnancies and Genetic Disorder (0.04)</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rPr>
              <a:t>Birth defects and Gender (0.04)</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rPr>
              <a:t>Birth defects and History of anomalies in previous pregnancies (0.08)</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rPr>
              <a:t>Birth defects and Autopsy shows birth defect (if applicable) (0.06)</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rPr>
              <a:t>Birth defects and Blood test result (0.06)</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rPr>
              <a:t>Blood test result and Birth defects (0.06)</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rPr>
              <a:t>Genetic Disorder and History of anomalies in previous pregnancies (0.04)</a:t>
            </a:r>
          </a:p>
        </p:txBody>
      </p:sp>
      <p:sp>
        <p:nvSpPr>
          <p:cNvPr id="6" name="TextBox 5">
            <a:extLst>
              <a:ext uri="{FF2B5EF4-FFF2-40B4-BE49-F238E27FC236}">
                <a16:creationId xmlns:a16="http://schemas.microsoft.com/office/drawing/2014/main" id="{638E6AF8-1775-34C8-B0B4-DC7E99B4EDE1}"/>
              </a:ext>
            </a:extLst>
          </p:cNvPr>
          <p:cNvSpPr txBox="1"/>
          <p:nvPr/>
        </p:nvSpPr>
        <p:spPr>
          <a:xfrm>
            <a:off x="5987845" y="987385"/>
            <a:ext cx="6096000" cy="646331"/>
          </a:xfrm>
          <a:prstGeom prst="rect">
            <a:avLst/>
          </a:prstGeom>
          <a:noFill/>
        </p:spPr>
        <p:txBody>
          <a:bodyPr wrap="square">
            <a:spAutoFit/>
          </a:bodyPr>
          <a:lstStyle/>
          <a:p>
            <a:r>
              <a:rPr lang="en-IN" dirty="0"/>
              <a:t>From the correlation heatmap, here are the pairs of terms that are most positively correlated </a:t>
            </a:r>
          </a:p>
        </p:txBody>
      </p:sp>
      <p:sp>
        <p:nvSpPr>
          <p:cNvPr id="7" name="Slide Number Placeholder 6">
            <a:extLst>
              <a:ext uri="{FF2B5EF4-FFF2-40B4-BE49-F238E27FC236}">
                <a16:creationId xmlns:a16="http://schemas.microsoft.com/office/drawing/2014/main" id="{1ED7C549-482A-F176-9E0A-4C5753BE8E3E}"/>
              </a:ext>
            </a:extLst>
          </p:cNvPr>
          <p:cNvSpPr>
            <a:spLocks noGrp="1"/>
          </p:cNvSpPr>
          <p:nvPr>
            <p:ph type="sldNum" sz="quarter" idx="12"/>
          </p:nvPr>
        </p:nvSpPr>
        <p:spPr/>
        <p:txBody>
          <a:bodyPr/>
          <a:lstStyle/>
          <a:p>
            <a:fld id="{F05A2CF5-63DF-4B11-92AF-38FC8E5B04EF}" type="slidenum">
              <a:rPr lang="en-IN" smtClean="0"/>
              <a:t>11</a:t>
            </a:fld>
            <a:endParaRPr lang="en-IN"/>
          </a:p>
        </p:txBody>
      </p:sp>
    </p:spTree>
    <p:extLst>
      <p:ext uri="{BB962C8B-B14F-4D97-AF65-F5344CB8AC3E}">
        <p14:creationId xmlns:p14="http://schemas.microsoft.com/office/powerpoint/2010/main" val="24257609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60AD111-0974-A377-7DF2-E3284E9E4B0D}"/>
              </a:ext>
            </a:extLst>
          </p:cNvPr>
          <p:cNvSpPr txBox="1"/>
          <p:nvPr/>
        </p:nvSpPr>
        <p:spPr>
          <a:xfrm>
            <a:off x="265471" y="176359"/>
            <a:ext cx="6096000" cy="707886"/>
          </a:xfrm>
          <a:prstGeom prst="rect">
            <a:avLst/>
          </a:prstGeom>
          <a:noFill/>
        </p:spPr>
        <p:txBody>
          <a:bodyPr wrap="square">
            <a:spAutoFit/>
          </a:bodyPr>
          <a:lstStyle/>
          <a:p>
            <a:r>
              <a:rPr lang="en-IN" sz="4000" b="1" dirty="0">
                <a:effectLst>
                  <a:outerShdw blurRad="38100" dist="38100" dir="2700000" algn="tl">
                    <a:srgbClr val="000000">
                      <a:alpha val="43137"/>
                    </a:srgbClr>
                  </a:outerShdw>
                </a:effectLst>
                <a:highlight>
                  <a:srgbClr val="C0C0C0"/>
                </a:highlight>
              </a:rPr>
              <a:t>Pie-Chart</a:t>
            </a:r>
          </a:p>
        </p:txBody>
      </p:sp>
      <p:pic>
        <p:nvPicPr>
          <p:cNvPr id="2050" name="Picture 2">
            <a:extLst>
              <a:ext uri="{FF2B5EF4-FFF2-40B4-BE49-F238E27FC236}">
                <a16:creationId xmlns:a16="http://schemas.microsoft.com/office/drawing/2014/main" id="{2EF750DA-AB65-A3F8-0412-3570F8BB80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4266" y="958687"/>
            <a:ext cx="3019814" cy="314428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FCBB0673-D853-112D-2628-DAFB879902E2}"/>
              </a:ext>
            </a:extLst>
          </p:cNvPr>
          <p:cNvSpPr txBox="1"/>
          <p:nvPr/>
        </p:nvSpPr>
        <p:spPr>
          <a:xfrm>
            <a:off x="386080" y="4495177"/>
            <a:ext cx="6096000" cy="1754326"/>
          </a:xfrm>
          <a:prstGeom prst="rect">
            <a:avLst/>
          </a:prstGeom>
          <a:noFill/>
        </p:spPr>
        <p:txBody>
          <a:bodyPr wrap="square">
            <a:spAutoFit/>
          </a:bodyPr>
          <a:lstStyle/>
          <a:p>
            <a:pPr>
              <a:buNone/>
            </a:pPr>
            <a:r>
              <a:rPr lang="en-US" dirty="0"/>
              <a:t>This pie chart shows the distribution of genetic disorders in the dataset:</a:t>
            </a:r>
          </a:p>
          <a:p>
            <a:pPr>
              <a:buFont typeface="Arial" panose="020B0604020202020204" pitchFamily="34" charset="0"/>
              <a:buChar char="•"/>
            </a:pPr>
            <a:r>
              <a:rPr lang="en-US" dirty="0"/>
              <a:t>58% of the cases have no genetic disorder (label 0)</a:t>
            </a:r>
          </a:p>
          <a:p>
            <a:pPr>
              <a:buFont typeface="Arial" panose="020B0604020202020204" pitchFamily="34" charset="0"/>
              <a:buChar char="•"/>
            </a:pPr>
            <a:r>
              <a:rPr lang="en-US" dirty="0"/>
              <a:t>33% have genetic disorder type 2</a:t>
            </a:r>
          </a:p>
          <a:p>
            <a:pPr>
              <a:buFont typeface="Arial" panose="020B0604020202020204" pitchFamily="34" charset="0"/>
              <a:buChar char="•"/>
            </a:pPr>
            <a:r>
              <a:rPr lang="en-US" dirty="0"/>
              <a:t>9% have genetic disorder type 1</a:t>
            </a:r>
          </a:p>
          <a:p>
            <a:pPr>
              <a:buFont typeface="Arial" panose="020B0604020202020204" pitchFamily="34" charset="0"/>
              <a:buChar char="•"/>
            </a:pPr>
            <a:r>
              <a:rPr lang="en-US" dirty="0"/>
              <a:t>majority of samples belonging to the non-disorder category.</a:t>
            </a:r>
          </a:p>
        </p:txBody>
      </p:sp>
      <p:pic>
        <p:nvPicPr>
          <p:cNvPr id="6" name="Picture 8">
            <a:extLst>
              <a:ext uri="{FF2B5EF4-FFF2-40B4-BE49-F238E27FC236}">
                <a16:creationId xmlns:a16="http://schemas.microsoft.com/office/drawing/2014/main" id="{A0496CE9-EB20-1C6E-43BE-92CAAE02D19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77336" y="176359"/>
            <a:ext cx="2926367" cy="3046988"/>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1A3DEA45-2A3C-3CA3-F714-46B394547EAE}"/>
              </a:ext>
            </a:extLst>
          </p:cNvPr>
          <p:cNvSpPr>
            <a:spLocks noChangeArrowheads="1"/>
          </p:cNvSpPr>
          <p:nvPr/>
        </p:nvSpPr>
        <p:spPr bwMode="auto">
          <a:xfrm>
            <a:off x="6664673" y="3475522"/>
            <a:ext cx="5425440"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Subclass </a:t>
            </a:r>
            <a:r>
              <a:rPr kumimoji="0" lang="en-US" altLang="en-US" sz="1600" b="1" i="0" u="none" strike="noStrike" cap="none" normalizeH="0" baseline="0" dirty="0">
                <a:ln>
                  <a:noFill/>
                </a:ln>
                <a:solidFill>
                  <a:schemeClr val="tx1"/>
                </a:solidFill>
                <a:effectLst/>
                <a:latin typeface="Arial" panose="020B0604020202020204" pitchFamily="34" charset="0"/>
              </a:rPr>
              <a:t>6</a:t>
            </a:r>
            <a:r>
              <a:rPr kumimoji="0" lang="en-US" altLang="en-US" sz="1600" b="0" i="0" u="none" strike="noStrike" cap="none" normalizeH="0" baseline="0" dirty="0">
                <a:ln>
                  <a:noFill/>
                </a:ln>
                <a:solidFill>
                  <a:schemeClr val="tx1"/>
                </a:solidFill>
                <a:effectLst/>
                <a:latin typeface="Arial" panose="020B0604020202020204" pitchFamily="34" charset="0"/>
              </a:rPr>
              <a:t> is the most common, representing </a:t>
            </a:r>
            <a:r>
              <a:rPr kumimoji="0" lang="en-US" altLang="en-US" sz="1600" b="1" i="0" u="none" strike="noStrike" cap="none" normalizeH="0" baseline="0" dirty="0">
                <a:ln>
                  <a:noFill/>
                </a:ln>
                <a:solidFill>
                  <a:schemeClr val="tx1"/>
                </a:solidFill>
                <a:effectLst/>
                <a:latin typeface="Arial" panose="020B0604020202020204" pitchFamily="34" charset="0"/>
              </a:rPr>
              <a:t>36.4%</a:t>
            </a:r>
            <a:r>
              <a:rPr kumimoji="0" lang="en-US" altLang="en-US" sz="1600" b="0" i="0" u="none" strike="noStrike" cap="none" normalizeH="0" baseline="0" dirty="0">
                <a:ln>
                  <a:noFill/>
                </a:ln>
                <a:solidFill>
                  <a:schemeClr val="tx1"/>
                </a:solidFill>
                <a:effectLst/>
                <a:latin typeface="Arial" panose="020B0604020202020204" pitchFamily="34" charset="0"/>
              </a:rPr>
              <a:t> of the data.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Subclass </a:t>
            </a:r>
            <a:r>
              <a:rPr kumimoji="0" lang="en-US" altLang="en-US" sz="1600" b="1" i="0" u="none" strike="noStrike" cap="none" normalizeH="0" baseline="0" dirty="0">
                <a:ln>
                  <a:noFill/>
                </a:ln>
                <a:solidFill>
                  <a:schemeClr val="tx1"/>
                </a:solidFill>
                <a:effectLst/>
                <a:latin typeface="Arial" panose="020B0604020202020204" pitchFamily="34" charset="0"/>
              </a:rPr>
              <a:t>7</a:t>
            </a:r>
            <a:r>
              <a:rPr kumimoji="0" lang="en-US" altLang="en-US" sz="1600" b="0" i="0" u="none" strike="noStrike" cap="none" normalizeH="0" baseline="0" dirty="0">
                <a:ln>
                  <a:noFill/>
                </a:ln>
                <a:solidFill>
                  <a:schemeClr val="tx1"/>
                </a:solidFill>
                <a:effectLst/>
                <a:latin typeface="Arial" panose="020B0604020202020204" pitchFamily="34" charset="0"/>
              </a:rPr>
              <a:t> accounts for </a:t>
            </a:r>
            <a:r>
              <a:rPr kumimoji="0" lang="en-US" altLang="en-US" sz="1600" b="1" i="0" u="none" strike="noStrike" cap="none" normalizeH="0" baseline="0" dirty="0">
                <a:ln>
                  <a:noFill/>
                </a:ln>
                <a:solidFill>
                  <a:schemeClr val="tx1"/>
                </a:solidFill>
                <a:effectLst/>
                <a:latin typeface="Arial" panose="020B0604020202020204" pitchFamily="34" charset="0"/>
              </a:rPr>
              <a:t>19.0%</a:t>
            </a:r>
            <a:r>
              <a:rPr kumimoji="0" lang="en-US" altLang="en-US" sz="16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Subclass </a:t>
            </a:r>
            <a:r>
              <a:rPr kumimoji="0" lang="en-US" altLang="en-US" sz="1600" b="1" i="0" u="none" strike="noStrike" cap="none" normalizeH="0" baseline="0" dirty="0">
                <a:ln>
                  <a:noFill/>
                </a:ln>
                <a:solidFill>
                  <a:schemeClr val="tx1"/>
                </a:solidFill>
                <a:effectLst/>
                <a:latin typeface="Arial" panose="020B0604020202020204" pitchFamily="34" charset="0"/>
              </a:rPr>
              <a:t>2</a:t>
            </a:r>
            <a:r>
              <a:rPr kumimoji="0" lang="en-US" altLang="en-US" sz="1600" b="0" i="0" u="none" strike="noStrike" cap="none" normalizeH="0" baseline="0" dirty="0">
                <a:ln>
                  <a:noFill/>
                </a:ln>
                <a:solidFill>
                  <a:schemeClr val="tx1"/>
                </a:solidFill>
                <a:effectLst/>
                <a:latin typeface="Arial" panose="020B0604020202020204" pitchFamily="34" charset="0"/>
              </a:rPr>
              <a:t> makes up </a:t>
            </a:r>
            <a:r>
              <a:rPr kumimoji="0" lang="en-US" altLang="en-US" sz="1600" b="1" i="0" u="none" strike="noStrike" cap="none" normalizeH="0" baseline="0" dirty="0">
                <a:ln>
                  <a:noFill/>
                </a:ln>
                <a:solidFill>
                  <a:schemeClr val="tx1"/>
                </a:solidFill>
                <a:effectLst/>
                <a:latin typeface="Arial" panose="020B0604020202020204" pitchFamily="34" charset="0"/>
              </a:rPr>
              <a:t>14.8%</a:t>
            </a:r>
            <a:r>
              <a:rPr kumimoji="0" lang="en-US" altLang="en-US" sz="16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Subclass </a:t>
            </a:r>
            <a:r>
              <a:rPr kumimoji="0" lang="en-US" altLang="en-US" sz="1600" b="1" i="0" u="none" strike="noStrike" cap="none" normalizeH="0" baseline="0" dirty="0">
                <a:ln>
                  <a:noFill/>
                </a:ln>
                <a:solidFill>
                  <a:schemeClr val="tx1"/>
                </a:solidFill>
                <a:effectLst/>
                <a:latin typeface="Arial" panose="020B0604020202020204" pitchFamily="34" charset="0"/>
              </a:rPr>
              <a:t>8</a:t>
            </a:r>
            <a:r>
              <a:rPr kumimoji="0" lang="en-US" altLang="en-US" sz="1600" b="0" i="0" u="none" strike="noStrike" cap="none" normalizeH="0" baseline="0" dirty="0">
                <a:ln>
                  <a:noFill/>
                </a:ln>
                <a:solidFill>
                  <a:schemeClr val="tx1"/>
                </a:solidFill>
                <a:effectLst/>
                <a:latin typeface="Arial" panose="020B0604020202020204" pitchFamily="34" charset="0"/>
              </a:rPr>
              <a:t> contributes </a:t>
            </a:r>
            <a:r>
              <a:rPr kumimoji="0" lang="en-US" altLang="en-US" sz="1600" b="1" i="0" u="none" strike="noStrike" cap="none" normalizeH="0" baseline="0" dirty="0">
                <a:ln>
                  <a:noFill/>
                </a:ln>
                <a:solidFill>
                  <a:schemeClr val="tx1"/>
                </a:solidFill>
                <a:effectLst/>
                <a:latin typeface="Arial" panose="020B0604020202020204" pitchFamily="34" charset="0"/>
              </a:rPr>
              <a:t>12.2%</a:t>
            </a:r>
            <a:r>
              <a:rPr kumimoji="0" lang="en-US" altLang="en-US" sz="16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Subclass </a:t>
            </a:r>
            <a:r>
              <a:rPr kumimoji="0" lang="en-US" altLang="en-US" sz="1600" b="1" i="0" u="none" strike="noStrike" cap="none" normalizeH="0" baseline="0" dirty="0">
                <a:ln>
                  <a:noFill/>
                </a:ln>
                <a:solidFill>
                  <a:schemeClr val="tx1"/>
                </a:solidFill>
                <a:effectLst/>
                <a:latin typeface="Arial" panose="020B0604020202020204" pitchFamily="34" charset="0"/>
              </a:rPr>
              <a:t>3</a:t>
            </a:r>
            <a:r>
              <a:rPr kumimoji="0" lang="en-US" altLang="en-US" sz="1600" b="0" i="0" u="none" strike="noStrike" cap="none" normalizeH="0" baseline="0" dirty="0">
                <a:ln>
                  <a:noFill/>
                </a:ln>
                <a:solidFill>
                  <a:schemeClr val="tx1"/>
                </a:solidFill>
                <a:effectLst/>
                <a:latin typeface="Arial" panose="020B0604020202020204" pitchFamily="34" charset="0"/>
              </a:rPr>
              <a:t> represents </a:t>
            </a:r>
            <a:r>
              <a:rPr kumimoji="0" lang="en-US" altLang="en-US" sz="1600" b="1" i="0" u="none" strike="noStrike" cap="none" normalizeH="0" baseline="0" dirty="0">
                <a:ln>
                  <a:noFill/>
                </a:ln>
                <a:solidFill>
                  <a:schemeClr val="tx1"/>
                </a:solidFill>
                <a:effectLst/>
                <a:latin typeface="Arial" panose="020B0604020202020204" pitchFamily="34" charset="0"/>
              </a:rPr>
              <a:t>7.9%</a:t>
            </a:r>
            <a:r>
              <a:rPr kumimoji="0" lang="en-US" altLang="en-US" sz="16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Subclass </a:t>
            </a:r>
            <a:r>
              <a:rPr kumimoji="0" lang="en-US" altLang="en-US" sz="1600" b="1" i="0" u="none" strike="noStrike" cap="none" normalizeH="0" baseline="0" dirty="0">
                <a:ln>
                  <a:noFill/>
                </a:ln>
                <a:solidFill>
                  <a:schemeClr val="tx1"/>
                </a:solidFill>
                <a:effectLst/>
                <a:latin typeface="Arial" panose="020B0604020202020204" pitchFamily="34" charset="0"/>
              </a:rPr>
              <a:t>4</a:t>
            </a:r>
            <a:r>
              <a:rPr kumimoji="0" lang="en-US" altLang="en-US" sz="1600" b="0" i="0" u="none" strike="noStrike" cap="none" normalizeH="0" baseline="0" dirty="0">
                <a:ln>
                  <a:noFill/>
                </a:ln>
                <a:solidFill>
                  <a:schemeClr val="tx1"/>
                </a:solidFill>
                <a:effectLst/>
                <a:latin typeface="Arial" panose="020B0604020202020204" pitchFamily="34" charset="0"/>
              </a:rPr>
              <a:t> has </a:t>
            </a:r>
            <a:r>
              <a:rPr kumimoji="0" lang="en-US" altLang="en-US" sz="1600" b="1" i="0" u="none" strike="noStrike" cap="none" normalizeH="0" baseline="0" dirty="0">
                <a:ln>
                  <a:noFill/>
                </a:ln>
                <a:solidFill>
                  <a:schemeClr val="tx1"/>
                </a:solidFill>
                <a:effectLst/>
                <a:latin typeface="Arial" panose="020B0604020202020204" pitchFamily="34" charset="0"/>
              </a:rPr>
              <a:t>5.8%</a:t>
            </a:r>
            <a:r>
              <a:rPr kumimoji="0" lang="en-US" altLang="en-US" sz="1600" b="0" i="0" u="none" strike="noStrike" cap="none" normalizeH="0" baseline="0" dirty="0">
                <a:ln>
                  <a:noFill/>
                </a:ln>
                <a:solidFill>
                  <a:schemeClr val="tx1"/>
                </a:solidFill>
                <a:effectLst/>
                <a:latin typeface="Arial" panose="020B0604020202020204" pitchFamily="34" charset="0"/>
              </a:rPr>
              <a:t> of the distribution.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Subclass </a:t>
            </a:r>
            <a:r>
              <a:rPr kumimoji="0" lang="en-US" altLang="en-US" sz="1600" b="1" i="0" u="none" strike="noStrike" cap="none" normalizeH="0" baseline="0" dirty="0">
                <a:ln>
                  <a:noFill/>
                </a:ln>
                <a:solidFill>
                  <a:schemeClr val="tx1"/>
                </a:solidFill>
                <a:effectLst/>
                <a:latin typeface="Arial" panose="020B0604020202020204" pitchFamily="34" charset="0"/>
              </a:rPr>
              <a:t>5</a:t>
            </a:r>
            <a:r>
              <a:rPr kumimoji="0" lang="en-US" altLang="en-US" sz="1600" b="0" i="0" u="none" strike="noStrike" cap="none" normalizeH="0" baseline="0" dirty="0">
                <a:ln>
                  <a:noFill/>
                </a:ln>
                <a:solidFill>
                  <a:schemeClr val="tx1"/>
                </a:solidFill>
                <a:effectLst/>
                <a:latin typeface="Arial" panose="020B0604020202020204" pitchFamily="34" charset="0"/>
              </a:rPr>
              <a:t> covers </a:t>
            </a:r>
            <a:r>
              <a:rPr kumimoji="0" lang="en-US" altLang="en-US" sz="1600" b="1" i="0" u="none" strike="noStrike" cap="none" normalizeH="0" baseline="0" dirty="0">
                <a:ln>
                  <a:noFill/>
                </a:ln>
                <a:solidFill>
                  <a:schemeClr val="tx1"/>
                </a:solidFill>
                <a:effectLst/>
                <a:latin typeface="Arial" panose="020B0604020202020204" pitchFamily="34" charset="0"/>
              </a:rPr>
              <a:t>2.7%</a:t>
            </a:r>
            <a:r>
              <a:rPr kumimoji="0" lang="en-US" altLang="en-US" sz="16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Subclass </a:t>
            </a:r>
            <a:r>
              <a:rPr kumimoji="0" lang="en-US" altLang="en-US" sz="1600" b="1" i="0" u="none" strike="noStrike" cap="none" normalizeH="0" baseline="0" dirty="0">
                <a:ln>
                  <a:noFill/>
                </a:ln>
                <a:solidFill>
                  <a:schemeClr val="tx1"/>
                </a:solidFill>
                <a:effectLst/>
                <a:latin typeface="Arial" panose="020B0604020202020204" pitchFamily="34" charset="0"/>
              </a:rPr>
              <a:t>1</a:t>
            </a:r>
            <a:r>
              <a:rPr kumimoji="0" lang="en-US" altLang="en-US" sz="1600" b="0" i="0" u="none" strike="noStrike" cap="none" normalizeH="0" baseline="0" dirty="0">
                <a:ln>
                  <a:noFill/>
                </a:ln>
                <a:solidFill>
                  <a:schemeClr val="tx1"/>
                </a:solidFill>
                <a:effectLst/>
                <a:latin typeface="Arial" panose="020B0604020202020204" pitchFamily="34" charset="0"/>
              </a:rPr>
              <a:t> is </a:t>
            </a:r>
            <a:r>
              <a:rPr kumimoji="0" lang="en-US" altLang="en-US" sz="1600" b="1" i="0" u="none" strike="noStrike" cap="none" normalizeH="0" baseline="0" dirty="0">
                <a:ln>
                  <a:noFill/>
                </a:ln>
                <a:solidFill>
                  <a:schemeClr val="tx1"/>
                </a:solidFill>
                <a:effectLst/>
                <a:latin typeface="Arial" panose="020B0604020202020204" pitchFamily="34" charset="0"/>
              </a:rPr>
              <a:t>0.7%</a:t>
            </a:r>
            <a:r>
              <a:rPr kumimoji="0" lang="en-US" altLang="en-US" sz="1600" b="0" i="0" u="none" strike="noStrike" cap="none" normalizeH="0" baseline="0" dirty="0">
                <a:ln>
                  <a:noFill/>
                </a:ln>
                <a:solidFill>
                  <a:schemeClr val="tx1"/>
                </a:solidFill>
                <a:effectLst/>
                <a:latin typeface="Arial" panose="020B0604020202020204" pitchFamily="34" charset="0"/>
              </a:rPr>
              <a:t>, and Subclass </a:t>
            </a:r>
            <a:r>
              <a:rPr kumimoji="0" lang="en-US" altLang="en-US" sz="1600" b="1" i="0" u="none" strike="noStrike" cap="none" normalizeH="0" baseline="0" dirty="0">
                <a:ln>
                  <a:noFill/>
                </a:ln>
                <a:solidFill>
                  <a:schemeClr val="tx1"/>
                </a:solidFill>
                <a:effectLst/>
                <a:latin typeface="Arial" panose="020B0604020202020204" pitchFamily="34" charset="0"/>
              </a:rPr>
              <a:t>0</a:t>
            </a:r>
            <a:r>
              <a:rPr kumimoji="0" lang="en-US" altLang="en-US" sz="1600" b="0" i="0" u="none" strike="noStrike" cap="none" normalizeH="0" baseline="0" dirty="0">
                <a:ln>
                  <a:noFill/>
                </a:ln>
                <a:solidFill>
                  <a:schemeClr val="tx1"/>
                </a:solidFill>
                <a:effectLst/>
                <a:latin typeface="Arial" panose="020B0604020202020204" pitchFamily="34" charset="0"/>
              </a:rPr>
              <a:t> is the least common at </a:t>
            </a:r>
            <a:r>
              <a:rPr kumimoji="0" lang="en-US" altLang="en-US" sz="1600" b="1" i="0" u="none" strike="noStrike" cap="none" normalizeH="0" baseline="0" dirty="0">
                <a:ln>
                  <a:noFill/>
                </a:ln>
                <a:solidFill>
                  <a:schemeClr val="tx1"/>
                </a:solidFill>
                <a:effectLst/>
                <a:latin typeface="Arial" panose="020B0604020202020204" pitchFamily="34" charset="0"/>
              </a:rPr>
              <a:t>0.4%</a:t>
            </a:r>
            <a:r>
              <a:rPr kumimoji="0" lang="en-US" altLang="en-US" sz="16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Overall, the distribution is imbalanced, with subclasses 6, 7, and 2 making up the majority of the data.</a:t>
            </a:r>
          </a:p>
        </p:txBody>
      </p:sp>
      <p:sp>
        <p:nvSpPr>
          <p:cNvPr id="12" name="Slide Number Placeholder 11">
            <a:extLst>
              <a:ext uri="{FF2B5EF4-FFF2-40B4-BE49-F238E27FC236}">
                <a16:creationId xmlns:a16="http://schemas.microsoft.com/office/drawing/2014/main" id="{B9706532-70D8-6046-76D3-444E41E8C43B}"/>
              </a:ext>
            </a:extLst>
          </p:cNvPr>
          <p:cNvSpPr>
            <a:spLocks noGrp="1"/>
          </p:cNvSpPr>
          <p:nvPr>
            <p:ph type="sldNum" sz="quarter" idx="12"/>
          </p:nvPr>
        </p:nvSpPr>
        <p:spPr/>
        <p:txBody>
          <a:bodyPr/>
          <a:lstStyle/>
          <a:p>
            <a:fld id="{F05A2CF5-63DF-4B11-92AF-38FC8E5B04EF}" type="slidenum">
              <a:rPr lang="en-IN" smtClean="0"/>
              <a:t>12</a:t>
            </a:fld>
            <a:endParaRPr lang="en-IN"/>
          </a:p>
        </p:txBody>
      </p:sp>
    </p:spTree>
    <p:extLst>
      <p:ext uri="{BB962C8B-B14F-4D97-AF65-F5344CB8AC3E}">
        <p14:creationId xmlns:p14="http://schemas.microsoft.com/office/powerpoint/2010/main" val="22515806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6">
            <a:extLst>
              <a:ext uri="{FF2B5EF4-FFF2-40B4-BE49-F238E27FC236}">
                <a16:creationId xmlns:a16="http://schemas.microsoft.com/office/drawing/2014/main" id="{ED3A91B8-AE3A-7FBF-C180-8ED15798F39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8303" y="251250"/>
            <a:ext cx="5832833" cy="2745522"/>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4">
            <a:extLst>
              <a:ext uri="{FF2B5EF4-FFF2-40B4-BE49-F238E27FC236}">
                <a16:creationId xmlns:a16="http://schemas.microsoft.com/office/drawing/2014/main" id="{26A1F719-671D-8686-D2B9-084FB716CB17}"/>
              </a:ext>
            </a:extLst>
          </p:cNvPr>
          <p:cNvSpPr>
            <a:spLocks noChangeArrowheads="1"/>
          </p:cNvSpPr>
          <p:nvPr/>
        </p:nvSpPr>
        <p:spPr bwMode="auto">
          <a:xfrm>
            <a:off x="396240" y="3266777"/>
            <a:ext cx="9768840"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rPr>
              <a:t>Maternal Gene Distribution:</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rPr>
              <a:t>62.9% of individuals have the maternal gene (label 1)</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rPr>
              <a:t>37.1% do not have the maternal gene (label 0)</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rPr>
              <a:t>Paternal Gene Distribution:</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rPr>
              <a:t>41.3% of individuals have the paternal gene (label 1)</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rPr>
              <a:t>58.7% do not have the paternal gene (label 0)</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rPr>
              <a:t>The maternal gene is more prevalent in the dataset compared to the paternal gene.</a:t>
            </a:r>
          </a:p>
        </p:txBody>
      </p:sp>
      <p:sp>
        <p:nvSpPr>
          <p:cNvPr id="9" name="Slide Number Placeholder 8">
            <a:extLst>
              <a:ext uri="{FF2B5EF4-FFF2-40B4-BE49-F238E27FC236}">
                <a16:creationId xmlns:a16="http://schemas.microsoft.com/office/drawing/2014/main" id="{6F29DAF6-5E80-F6C4-37D4-7B6CFABE8DB3}"/>
              </a:ext>
            </a:extLst>
          </p:cNvPr>
          <p:cNvSpPr>
            <a:spLocks noGrp="1"/>
          </p:cNvSpPr>
          <p:nvPr>
            <p:ph type="sldNum" sz="quarter" idx="12"/>
          </p:nvPr>
        </p:nvSpPr>
        <p:spPr/>
        <p:txBody>
          <a:bodyPr/>
          <a:lstStyle/>
          <a:p>
            <a:fld id="{F05A2CF5-63DF-4B11-92AF-38FC8E5B04EF}" type="slidenum">
              <a:rPr lang="en-IN" smtClean="0"/>
              <a:t>13</a:t>
            </a:fld>
            <a:endParaRPr lang="en-IN"/>
          </a:p>
        </p:txBody>
      </p:sp>
    </p:spTree>
    <p:extLst>
      <p:ext uri="{BB962C8B-B14F-4D97-AF65-F5344CB8AC3E}">
        <p14:creationId xmlns:p14="http://schemas.microsoft.com/office/powerpoint/2010/main" val="25305300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620701D-1B28-7DAA-9C7B-4D0DF413295C}"/>
              </a:ext>
            </a:extLst>
          </p:cNvPr>
          <p:cNvSpPr txBox="1"/>
          <p:nvPr/>
        </p:nvSpPr>
        <p:spPr>
          <a:xfrm>
            <a:off x="304800" y="528320"/>
            <a:ext cx="2326214" cy="707886"/>
          </a:xfrm>
          <a:prstGeom prst="rect">
            <a:avLst/>
          </a:prstGeom>
          <a:noFill/>
        </p:spPr>
        <p:txBody>
          <a:bodyPr wrap="none" rtlCol="0">
            <a:spAutoFit/>
          </a:bodyPr>
          <a:lstStyle/>
          <a:p>
            <a:r>
              <a:rPr lang="en-IN" sz="4000" b="1" dirty="0">
                <a:effectLst>
                  <a:outerShdw blurRad="38100" dist="38100" dir="2700000" algn="tl">
                    <a:srgbClr val="000000">
                      <a:alpha val="43137"/>
                    </a:srgbClr>
                  </a:outerShdw>
                </a:effectLst>
                <a:highlight>
                  <a:srgbClr val="C0C0C0"/>
                </a:highlight>
              </a:rPr>
              <a:t>Bar Graph</a:t>
            </a:r>
          </a:p>
        </p:txBody>
      </p:sp>
      <p:pic>
        <p:nvPicPr>
          <p:cNvPr id="4098" name="Picture 2">
            <a:extLst>
              <a:ext uri="{FF2B5EF4-FFF2-40B4-BE49-F238E27FC236}">
                <a16:creationId xmlns:a16="http://schemas.microsoft.com/office/drawing/2014/main" id="{42816F59-C5FA-826E-F540-92F472D631B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20" y="1617259"/>
            <a:ext cx="6797040" cy="4537796"/>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id="{5C701761-E0F7-96E5-BBB3-5FF0F55EAB73}"/>
              </a:ext>
            </a:extLst>
          </p:cNvPr>
          <p:cNvSpPr>
            <a:spLocks noChangeArrowheads="1"/>
          </p:cNvSpPr>
          <p:nvPr/>
        </p:nvSpPr>
        <p:spPr bwMode="auto">
          <a:xfrm>
            <a:off x="6969760" y="1779819"/>
            <a:ext cx="5019040" cy="3886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600" i="0" u="none" strike="noStrike" cap="none" normalizeH="0" baseline="0" dirty="0">
                <a:ln>
                  <a:noFill/>
                </a:ln>
                <a:solidFill>
                  <a:schemeClr val="tx1"/>
                </a:solidFill>
                <a:effectLst/>
              </a:rPr>
              <a:t>For Genetic Disorder 0, birth defects (label 1) are more frequent than non-defects (label 0).</a:t>
            </a:r>
          </a:p>
          <a:p>
            <a:pPr marL="0" marR="0" lvl="0" indent="0" algn="just" defTabSz="914400" rtl="0" eaLnBrk="0" fontAlgn="base" latinLnBrk="0" hangingPunct="0">
              <a:lnSpc>
                <a:spcPct val="100000"/>
              </a:lnSpc>
              <a:spcBef>
                <a:spcPct val="0"/>
              </a:spcBef>
              <a:spcAft>
                <a:spcPct val="0"/>
              </a:spcAft>
              <a:buClrTx/>
              <a:buSzTx/>
              <a:buFontTx/>
              <a:buChar char="•"/>
              <a:tabLst/>
            </a:pPr>
            <a:endParaRPr lang="en-US" altLang="en-US" sz="1600" dirty="0"/>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600" i="0" u="none" strike="noStrike" cap="none" normalizeH="0" baseline="0" dirty="0">
                <a:ln>
                  <a:noFill/>
                </a:ln>
                <a:solidFill>
                  <a:schemeClr val="tx1"/>
                </a:solidFill>
                <a:effectLst/>
              </a:rPr>
              <a:t>Genetic Disorder 1 has the lowest overall count, but still more cases with birth defects.</a:t>
            </a:r>
          </a:p>
          <a:p>
            <a:pPr marL="0" marR="0" lvl="0" indent="0" algn="just" defTabSz="914400" rtl="0" eaLnBrk="0" fontAlgn="base" latinLnBrk="0" hangingPunct="0">
              <a:lnSpc>
                <a:spcPct val="100000"/>
              </a:lnSpc>
              <a:spcBef>
                <a:spcPct val="0"/>
              </a:spcBef>
              <a:spcAft>
                <a:spcPct val="0"/>
              </a:spcAft>
              <a:buClrTx/>
              <a:buSzTx/>
              <a:buFontTx/>
              <a:buChar char="•"/>
              <a:tabLst/>
            </a:pPr>
            <a:endParaRPr lang="en-US" altLang="en-US" sz="1600" dirty="0"/>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600" i="0" u="none" strike="noStrike" cap="none" normalizeH="0" baseline="0" dirty="0">
                <a:ln>
                  <a:noFill/>
                </a:ln>
                <a:solidFill>
                  <a:schemeClr val="tx1"/>
                </a:solidFill>
                <a:effectLst/>
              </a:rPr>
              <a:t>For Genetic Disorder 2, birth defects are also more common than non-defects.</a:t>
            </a: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160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600" i="0" u="none" strike="noStrike" cap="none" normalizeH="0" baseline="0" dirty="0">
                <a:ln>
                  <a:noFill/>
                </a:ln>
                <a:solidFill>
                  <a:schemeClr val="tx1"/>
                </a:solidFill>
                <a:effectLst/>
              </a:rPr>
              <a:t>Across all disorder types, birth defects occur more frequently than non-defects.</a:t>
            </a:r>
          </a:p>
          <a:p>
            <a:pPr marL="0" marR="0" lvl="0" indent="0" algn="just" defTabSz="914400" rtl="0" eaLnBrk="0" fontAlgn="base" latinLnBrk="0" hangingPunct="0">
              <a:lnSpc>
                <a:spcPct val="100000"/>
              </a:lnSpc>
              <a:spcBef>
                <a:spcPct val="0"/>
              </a:spcBef>
              <a:spcAft>
                <a:spcPct val="0"/>
              </a:spcAft>
              <a:buClrTx/>
              <a:buSzTx/>
              <a:buFontTx/>
              <a:buChar char="•"/>
              <a:tabLst/>
            </a:pPr>
            <a:endParaRPr lang="en-US" altLang="en-US" sz="1600" dirty="0"/>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600" i="0" u="none" strike="noStrike" cap="none" normalizeH="0" baseline="0" dirty="0">
                <a:ln>
                  <a:noFill/>
                </a:ln>
                <a:solidFill>
                  <a:schemeClr val="tx1"/>
                </a:solidFill>
                <a:effectLst/>
              </a:rPr>
              <a:t>Birth defects are not limited to those with genetic disorders—they are also common in individuals without a genetic disorder.</a:t>
            </a:r>
          </a:p>
        </p:txBody>
      </p:sp>
      <p:sp>
        <p:nvSpPr>
          <p:cNvPr id="6" name="Slide Number Placeholder 5">
            <a:extLst>
              <a:ext uri="{FF2B5EF4-FFF2-40B4-BE49-F238E27FC236}">
                <a16:creationId xmlns:a16="http://schemas.microsoft.com/office/drawing/2014/main" id="{B215C1D0-CA02-90DC-CED9-8AF97F56A27C}"/>
              </a:ext>
            </a:extLst>
          </p:cNvPr>
          <p:cNvSpPr>
            <a:spLocks noGrp="1"/>
          </p:cNvSpPr>
          <p:nvPr>
            <p:ph type="sldNum" sz="quarter" idx="12"/>
          </p:nvPr>
        </p:nvSpPr>
        <p:spPr/>
        <p:txBody>
          <a:bodyPr/>
          <a:lstStyle/>
          <a:p>
            <a:fld id="{F05A2CF5-63DF-4B11-92AF-38FC8E5B04EF}" type="slidenum">
              <a:rPr lang="en-IN" smtClean="0"/>
              <a:t>14</a:t>
            </a:fld>
            <a:endParaRPr lang="en-IN"/>
          </a:p>
        </p:txBody>
      </p:sp>
    </p:spTree>
    <p:extLst>
      <p:ext uri="{BB962C8B-B14F-4D97-AF65-F5344CB8AC3E}">
        <p14:creationId xmlns:p14="http://schemas.microsoft.com/office/powerpoint/2010/main" val="9318976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13CD11F-CC30-B322-8733-30B62855A38C}"/>
              </a:ext>
            </a:extLst>
          </p:cNvPr>
          <p:cNvSpPr txBox="1"/>
          <p:nvPr/>
        </p:nvSpPr>
        <p:spPr>
          <a:xfrm>
            <a:off x="264160" y="386080"/>
            <a:ext cx="3948710" cy="707886"/>
          </a:xfrm>
          <a:prstGeom prst="rect">
            <a:avLst/>
          </a:prstGeom>
          <a:noFill/>
        </p:spPr>
        <p:txBody>
          <a:bodyPr wrap="none" rtlCol="0">
            <a:spAutoFit/>
          </a:bodyPr>
          <a:lstStyle/>
          <a:p>
            <a:r>
              <a:rPr lang="en-IN" sz="4000" b="1" dirty="0">
                <a:effectLst>
                  <a:outerShdw blurRad="38100" dist="38100" dir="2700000" algn="tl">
                    <a:srgbClr val="000000">
                      <a:alpha val="43137"/>
                    </a:srgbClr>
                  </a:outerShdw>
                </a:effectLst>
                <a:highlight>
                  <a:srgbClr val="C0C0C0"/>
                </a:highlight>
              </a:rPr>
              <a:t>Stacked Bar Chart</a:t>
            </a:r>
          </a:p>
        </p:txBody>
      </p:sp>
      <p:pic>
        <p:nvPicPr>
          <p:cNvPr id="5122" name="Picture 2">
            <a:extLst>
              <a:ext uri="{FF2B5EF4-FFF2-40B4-BE49-F238E27FC236}">
                <a16:creationId xmlns:a16="http://schemas.microsoft.com/office/drawing/2014/main" id="{09F1F7B7-3158-E1B4-E3EB-DA9709860D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743075"/>
            <a:ext cx="5610225" cy="428625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id="{64563C33-DC19-C8F7-604D-0905CC6BB9F7}"/>
              </a:ext>
            </a:extLst>
          </p:cNvPr>
          <p:cNvSpPr>
            <a:spLocks noChangeArrowheads="1"/>
          </p:cNvSpPr>
          <p:nvPr/>
        </p:nvSpPr>
        <p:spPr bwMode="auto">
          <a:xfrm>
            <a:off x="6207760" y="1093966"/>
            <a:ext cx="5394960" cy="50475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i="0" u="none" strike="noStrike" cap="none" normalizeH="0" baseline="0" dirty="0">
                <a:ln>
                  <a:noFill/>
                </a:ln>
                <a:solidFill>
                  <a:schemeClr val="tx1"/>
                </a:solidFill>
                <a:effectLst/>
              </a:rPr>
              <a:t>Genetic Disorder 0 has the highest count, mostly contributed by subclasses 6 and 7.</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60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i="0" u="none" strike="noStrike" cap="none" normalizeH="0" baseline="0" dirty="0">
                <a:ln>
                  <a:noFill/>
                </a:ln>
                <a:solidFill>
                  <a:schemeClr val="tx1"/>
                </a:solidFill>
                <a:effectLst/>
              </a:rPr>
              <a:t>Genetic Disorder 1 has a small overall count, mainly made up of subclass 3, followed by smaller contributions from other subclasses.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60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i="0" u="none" strike="noStrike" cap="none" normalizeH="0" baseline="0" dirty="0">
                <a:ln>
                  <a:noFill/>
                </a:ln>
                <a:solidFill>
                  <a:schemeClr val="tx1"/>
                </a:solidFill>
                <a:effectLst/>
              </a:rPr>
              <a:t>Genetic Disorder 2 is largely made up of subclass 2, with notable presence from subclasses 4, 5, and 8.</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60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i="0" u="none" strike="noStrike" cap="none" normalizeH="0" baseline="0" dirty="0">
                <a:ln>
                  <a:noFill/>
                </a:ln>
                <a:solidFill>
                  <a:schemeClr val="tx1"/>
                </a:solidFill>
                <a:effectLst/>
              </a:rPr>
              <a:t>Each genetic disorder type is associated with a distinct pattern of disorder subclasses.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60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i="0" u="none" strike="noStrike" cap="none" normalizeH="0" baseline="0" dirty="0">
                <a:ln>
                  <a:noFill/>
                </a:ln>
                <a:solidFill>
                  <a:schemeClr val="tx1"/>
                </a:solidFill>
                <a:effectLst/>
              </a:rPr>
              <a:t>Subclass 6 is dominant in disorder 0, subclass 3 in disorder 1, and subclass 2 in disorder 2.</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60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i="0" u="none" strike="noStrike" cap="none" normalizeH="0" baseline="0" dirty="0">
                <a:ln>
                  <a:noFill/>
                </a:ln>
                <a:solidFill>
                  <a:schemeClr val="tx1"/>
                </a:solidFill>
                <a:effectLst/>
              </a:rPr>
              <a:t>The chart highlights how different genetic disorders are strongly linked to specific disorder subclasses.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Slide Number Placeholder 5">
            <a:extLst>
              <a:ext uri="{FF2B5EF4-FFF2-40B4-BE49-F238E27FC236}">
                <a16:creationId xmlns:a16="http://schemas.microsoft.com/office/drawing/2014/main" id="{E27B2A5C-1557-A43D-0EA8-D56AD1583F8D}"/>
              </a:ext>
            </a:extLst>
          </p:cNvPr>
          <p:cNvSpPr>
            <a:spLocks noGrp="1"/>
          </p:cNvSpPr>
          <p:nvPr>
            <p:ph type="sldNum" sz="quarter" idx="12"/>
          </p:nvPr>
        </p:nvSpPr>
        <p:spPr/>
        <p:txBody>
          <a:bodyPr/>
          <a:lstStyle/>
          <a:p>
            <a:fld id="{F05A2CF5-63DF-4B11-92AF-38FC8E5B04EF}" type="slidenum">
              <a:rPr lang="en-IN" smtClean="0"/>
              <a:t>15</a:t>
            </a:fld>
            <a:endParaRPr lang="en-IN"/>
          </a:p>
        </p:txBody>
      </p:sp>
    </p:spTree>
    <p:extLst>
      <p:ext uri="{BB962C8B-B14F-4D97-AF65-F5344CB8AC3E}">
        <p14:creationId xmlns:p14="http://schemas.microsoft.com/office/powerpoint/2010/main" val="30982884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CA90ED5-2742-2D3D-B24F-FDDB496AE02C}"/>
              </a:ext>
            </a:extLst>
          </p:cNvPr>
          <p:cNvSpPr txBox="1"/>
          <p:nvPr/>
        </p:nvSpPr>
        <p:spPr>
          <a:xfrm>
            <a:off x="314960" y="348734"/>
            <a:ext cx="6096000" cy="707886"/>
          </a:xfrm>
          <a:prstGeom prst="rect">
            <a:avLst/>
          </a:prstGeom>
          <a:noFill/>
        </p:spPr>
        <p:txBody>
          <a:bodyPr wrap="square">
            <a:spAutoFit/>
          </a:bodyPr>
          <a:lstStyle/>
          <a:p>
            <a:r>
              <a:rPr lang="en-IN" sz="4000" b="1" dirty="0">
                <a:solidFill>
                  <a:srgbClr val="1F1F1F"/>
                </a:solidFill>
                <a:effectLst>
                  <a:outerShdw blurRad="38100" dist="38100" dir="2700000" algn="tl">
                    <a:srgbClr val="000000">
                      <a:alpha val="43137"/>
                    </a:srgbClr>
                  </a:outerShdw>
                </a:effectLst>
                <a:highlight>
                  <a:srgbClr val="C0C0C0"/>
                </a:highlight>
                <a:latin typeface="Roboto" panose="02000000000000000000" pitchFamily="2" charset="0"/>
              </a:rPr>
              <a:t>B</a:t>
            </a:r>
            <a:r>
              <a:rPr lang="en-IN" sz="4000" b="1" i="0" dirty="0">
                <a:solidFill>
                  <a:srgbClr val="1F1F1F"/>
                </a:solidFill>
                <a:effectLst>
                  <a:outerShdw blurRad="38100" dist="38100" dir="2700000" algn="tl">
                    <a:srgbClr val="000000">
                      <a:alpha val="43137"/>
                    </a:srgbClr>
                  </a:outerShdw>
                </a:effectLst>
                <a:highlight>
                  <a:srgbClr val="C0C0C0"/>
                </a:highlight>
                <a:latin typeface="Roboto" panose="02000000000000000000" pitchFamily="2" charset="0"/>
              </a:rPr>
              <a:t>oxplot</a:t>
            </a:r>
            <a:endParaRPr lang="en-IN" sz="4000" dirty="0">
              <a:effectLst>
                <a:outerShdw blurRad="38100" dist="38100" dir="2700000" algn="tl">
                  <a:srgbClr val="000000">
                    <a:alpha val="43137"/>
                  </a:srgbClr>
                </a:outerShdw>
              </a:effectLst>
              <a:highlight>
                <a:srgbClr val="C0C0C0"/>
              </a:highlight>
            </a:endParaRPr>
          </a:p>
        </p:txBody>
      </p:sp>
      <p:pic>
        <p:nvPicPr>
          <p:cNvPr id="6146" name="Picture 2">
            <a:extLst>
              <a:ext uri="{FF2B5EF4-FFF2-40B4-BE49-F238E27FC236}">
                <a16:creationId xmlns:a16="http://schemas.microsoft.com/office/drawing/2014/main" id="{35A1A7D6-B459-FBCE-59F5-BB5B626075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4960" y="1174016"/>
            <a:ext cx="2527617" cy="346349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4C237699-C305-A005-0080-55847DF37BCF}"/>
              </a:ext>
            </a:extLst>
          </p:cNvPr>
          <p:cNvSpPr>
            <a:spLocks noChangeArrowheads="1"/>
          </p:cNvSpPr>
          <p:nvPr/>
        </p:nvSpPr>
        <p:spPr bwMode="auto">
          <a:xfrm>
            <a:off x="314960" y="4637514"/>
            <a:ext cx="6096000"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i="0" u="none" strike="noStrike" cap="none" normalizeH="0" baseline="0" dirty="0">
                <a:ln>
                  <a:noFill/>
                </a:ln>
                <a:solidFill>
                  <a:schemeClr val="tx1"/>
                </a:solidFill>
                <a:effectLst/>
              </a:rPr>
              <a:t>The plot compares Heart Rate across individuals with (1) and without (0) birth defects.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i="0" u="none" strike="noStrike" cap="none" normalizeH="0" baseline="0" dirty="0">
                <a:ln>
                  <a:noFill/>
                </a:ln>
                <a:solidFill>
                  <a:schemeClr val="tx1"/>
                </a:solidFill>
                <a:effectLst/>
              </a:rPr>
              <a:t>Both groups show very similar heart rate values.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i="0" u="none" strike="noStrike" cap="none" normalizeH="0" baseline="0" dirty="0">
                <a:ln>
                  <a:noFill/>
                </a:ln>
                <a:solidFill>
                  <a:schemeClr val="tx1"/>
                </a:solidFill>
                <a:effectLst/>
              </a:rPr>
              <a:t>There is no significant difference in heart rate based on the presence or absence of birth defects.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i="0" u="none" strike="noStrike" cap="none" normalizeH="0" baseline="0" dirty="0">
                <a:ln>
                  <a:noFill/>
                </a:ln>
                <a:solidFill>
                  <a:schemeClr val="tx1"/>
                </a:solidFill>
                <a:effectLst/>
              </a:rPr>
              <a:t>This suggests that heart rate is not strongly associated with birth defects in the dataset</a:t>
            </a:r>
          </a:p>
        </p:txBody>
      </p:sp>
      <p:sp>
        <p:nvSpPr>
          <p:cNvPr id="5" name="Rectangle 4">
            <a:extLst>
              <a:ext uri="{FF2B5EF4-FFF2-40B4-BE49-F238E27FC236}">
                <a16:creationId xmlns:a16="http://schemas.microsoft.com/office/drawing/2014/main" id="{7363AC86-5FA3-B298-C277-76FB4A28E9C5}"/>
              </a:ext>
            </a:extLst>
          </p:cNvPr>
          <p:cNvSpPr>
            <a:spLocks noChangeArrowheads="1"/>
          </p:cNvSpPr>
          <p:nvPr/>
        </p:nvSpPr>
        <p:spPr bwMode="auto">
          <a:xfrm>
            <a:off x="7315200" y="4173567"/>
            <a:ext cx="4399280"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i="0" u="none" strike="noStrike" cap="none" normalizeH="0" baseline="0" dirty="0">
                <a:ln>
                  <a:noFill/>
                </a:ln>
                <a:solidFill>
                  <a:schemeClr val="tx1"/>
                </a:solidFill>
                <a:effectLst/>
              </a:rPr>
              <a:t>The chart compares the number of individuals with (1) and without (0) birth defects.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i="0" u="none" strike="noStrike" cap="none" normalizeH="0" baseline="0" dirty="0">
                <a:ln>
                  <a:noFill/>
                </a:ln>
                <a:solidFill>
                  <a:schemeClr val="tx1"/>
                </a:solidFill>
                <a:effectLst/>
              </a:rPr>
              <a:t>Individuals with birth defects (1) are more numerous than those without.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i="0" u="none" strike="noStrike" cap="none" normalizeH="0" baseline="0" dirty="0">
                <a:ln>
                  <a:noFill/>
                </a:ln>
                <a:solidFill>
                  <a:schemeClr val="tx1"/>
                </a:solidFill>
                <a:effectLst/>
              </a:rPr>
              <a:t>The count for birth defects = 1 is approximately 12,500.</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i="0" u="none" strike="noStrike" cap="none" normalizeH="0" baseline="0" dirty="0">
                <a:ln>
                  <a:noFill/>
                </a:ln>
                <a:solidFill>
                  <a:schemeClr val="tx1"/>
                </a:solidFill>
                <a:effectLst/>
              </a:rPr>
              <a:t>The count for birth defects = 0 is slightly lower, around 9,500.</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i="0" u="none" strike="noStrike" cap="none" normalizeH="0" baseline="0" dirty="0">
                <a:ln>
                  <a:noFill/>
                </a:ln>
                <a:solidFill>
                  <a:schemeClr val="tx1"/>
                </a:solidFill>
                <a:effectLst/>
              </a:rPr>
              <a:t>This indicates that birth defects are more common in the dataset.</a:t>
            </a:r>
          </a:p>
        </p:txBody>
      </p:sp>
      <p:pic>
        <p:nvPicPr>
          <p:cNvPr id="6150" name="Picture 6">
            <a:extLst>
              <a:ext uri="{FF2B5EF4-FFF2-40B4-BE49-F238E27FC236}">
                <a16:creationId xmlns:a16="http://schemas.microsoft.com/office/drawing/2014/main" id="{5AB11400-6967-67EA-8E45-3B383E4C84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59919" y="908813"/>
            <a:ext cx="4226242" cy="3264754"/>
          </a:xfrm>
          <a:prstGeom prst="rect">
            <a:avLst/>
          </a:prstGeom>
          <a:noFill/>
          <a:extLst>
            <a:ext uri="{909E8E84-426E-40DD-AFC4-6F175D3DCCD1}">
              <a14:hiddenFill xmlns:a14="http://schemas.microsoft.com/office/drawing/2010/main">
                <a:solidFill>
                  <a:srgbClr val="FFFFFF"/>
                </a:solidFill>
              </a14:hiddenFill>
            </a:ext>
          </a:extLst>
        </p:spPr>
      </p:pic>
      <p:sp>
        <p:nvSpPr>
          <p:cNvPr id="6" name="Slide Number Placeholder 5">
            <a:extLst>
              <a:ext uri="{FF2B5EF4-FFF2-40B4-BE49-F238E27FC236}">
                <a16:creationId xmlns:a16="http://schemas.microsoft.com/office/drawing/2014/main" id="{B2623B27-CB49-D1B6-82AF-D4C47D153F23}"/>
              </a:ext>
            </a:extLst>
          </p:cNvPr>
          <p:cNvSpPr>
            <a:spLocks noGrp="1"/>
          </p:cNvSpPr>
          <p:nvPr>
            <p:ph type="sldNum" sz="quarter" idx="12"/>
          </p:nvPr>
        </p:nvSpPr>
        <p:spPr/>
        <p:txBody>
          <a:bodyPr/>
          <a:lstStyle/>
          <a:p>
            <a:fld id="{F05A2CF5-63DF-4B11-92AF-38FC8E5B04EF}" type="slidenum">
              <a:rPr lang="en-IN" smtClean="0"/>
              <a:t>16</a:t>
            </a:fld>
            <a:endParaRPr lang="en-IN"/>
          </a:p>
        </p:txBody>
      </p:sp>
    </p:spTree>
    <p:extLst>
      <p:ext uri="{BB962C8B-B14F-4D97-AF65-F5344CB8AC3E}">
        <p14:creationId xmlns:p14="http://schemas.microsoft.com/office/powerpoint/2010/main" val="31497955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C68774B-1E74-7165-7498-139A0F64D6C1}"/>
              </a:ext>
            </a:extLst>
          </p:cNvPr>
          <p:cNvSpPr txBox="1"/>
          <p:nvPr/>
        </p:nvSpPr>
        <p:spPr>
          <a:xfrm>
            <a:off x="233680" y="328414"/>
            <a:ext cx="6096000" cy="707886"/>
          </a:xfrm>
          <a:prstGeom prst="rect">
            <a:avLst/>
          </a:prstGeom>
          <a:noFill/>
        </p:spPr>
        <p:txBody>
          <a:bodyPr wrap="square">
            <a:spAutoFit/>
          </a:bodyPr>
          <a:lstStyle/>
          <a:p>
            <a:r>
              <a:rPr lang="en-IN" sz="4000" b="1" i="0" dirty="0">
                <a:solidFill>
                  <a:srgbClr val="1F1F1F"/>
                </a:solidFill>
                <a:effectLst>
                  <a:outerShdw blurRad="38100" dist="38100" dir="2700000" algn="tl">
                    <a:srgbClr val="000000">
                      <a:alpha val="43137"/>
                    </a:srgbClr>
                  </a:outerShdw>
                </a:effectLst>
                <a:highlight>
                  <a:srgbClr val="C0C0C0"/>
                </a:highlight>
              </a:rPr>
              <a:t>KDE plot</a:t>
            </a:r>
            <a:endParaRPr lang="en-IN" sz="4000" b="1" dirty="0">
              <a:effectLst>
                <a:outerShdw blurRad="38100" dist="38100" dir="2700000" algn="tl">
                  <a:srgbClr val="000000">
                    <a:alpha val="43137"/>
                  </a:srgbClr>
                </a:outerShdw>
              </a:effectLst>
              <a:highlight>
                <a:srgbClr val="C0C0C0"/>
              </a:highlight>
            </a:endParaRPr>
          </a:p>
        </p:txBody>
      </p:sp>
      <p:pic>
        <p:nvPicPr>
          <p:cNvPr id="7170" name="Picture 2">
            <a:extLst>
              <a:ext uri="{FF2B5EF4-FFF2-40B4-BE49-F238E27FC236}">
                <a16:creationId xmlns:a16="http://schemas.microsoft.com/office/drawing/2014/main" id="{D3259F6E-174B-C576-CF69-0F20BEF438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3680" y="1319411"/>
            <a:ext cx="6581775" cy="521017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D0BE2718-4A09-9AC1-D2F9-B6C09A5CD11C}"/>
              </a:ext>
            </a:extLst>
          </p:cNvPr>
          <p:cNvSpPr>
            <a:spLocks noChangeArrowheads="1"/>
          </p:cNvSpPr>
          <p:nvPr/>
        </p:nvSpPr>
        <p:spPr bwMode="auto">
          <a:xfrm>
            <a:off x="7081520" y="1955117"/>
            <a:ext cx="4785360" cy="32932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i="0" u="none" strike="noStrike" cap="none" normalizeH="0" baseline="0" dirty="0">
                <a:ln>
                  <a:noFill/>
                </a:ln>
                <a:solidFill>
                  <a:schemeClr val="tx1"/>
                </a:solidFill>
                <a:effectLst/>
              </a:rPr>
              <a:t>The KDE plot shows the distribution of respiratory rate values.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60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i="0" u="none" strike="noStrike" cap="none" normalizeH="0" baseline="0" dirty="0">
                <a:ln>
                  <a:noFill/>
                </a:ln>
                <a:solidFill>
                  <a:schemeClr val="tx1"/>
                </a:solidFill>
                <a:effectLst/>
              </a:rPr>
              <a:t>It has two peaks (bimodal), one near 0 and another around 1, indicating two distinct groups.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60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i="0" u="none" strike="noStrike" cap="none" normalizeH="0" baseline="0" dirty="0">
                <a:ln>
                  <a:noFill/>
                </a:ln>
                <a:solidFill>
                  <a:schemeClr val="tx1"/>
                </a:solidFill>
                <a:effectLst/>
              </a:rPr>
              <a:t>Most values are concentrated around these peaks.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60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i="0" u="none" strike="noStrike" cap="none" normalizeH="0" baseline="0" dirty="0">
                <a:ln>
                  <a:noFill/>
                </a:ln>
                <a:solidFill>
                  <a:schemeClr val="tx1"/>
                </a:solidFill>
                <a:effectLst/>
              </a:rPr>
              <a:t>Slight negative values may indicate anomalies or data issues.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60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i="0" u="none" strike="noStrike" cap="none" normalizeH="0" baseline="0" dirty="0">
                <a:ln>
                  <a:noFill/>
                </a:ln>
                <a:solidFill>
                  <a:schemeClr val="tx1"/>
                </a:solidFill>
                <a:effectLst/>
              </a:rPr>
              <a:t>The density curve highlights where the respiratory rates are most frequent in the dataset</a:t>
            </a:r>
            <a:r>
              <a:rPr kumimoji="0" lang="en-US" altLang="en-US" sz="1600" b="0" i="0" u="none" strike="noStrike" cap="none" normalizeH="0" baseline="0" dirty="0">
                <a:ln>
                  <a:noFill/>
                </a:ln>
                <a:solidFill>
                  <a:schemeClr val="tx1"/>
                </a:solidFill>
                <a:effectLst/>
                <a:latin typeface="Arial" panose="020B0604020202020204" pitchFamily="34" charset="0"/>
              </a:rPr>
              <a:t>.</a:t>
            </a:r>
          </a:p>
        </p:txBody>
      </p:sp>
      <p:sp>
        <p:nvSpPr>
          <p:cNvPr id="5" name="Slide Number Placeholder 4">
            <a:extLst>
              <a:ext uri="{FF2B5EF4-FFF2-40B4-BE49-F238E27FC236}">
                <a16:creationId xmlns:a16="http://schemas.microsoft.com/office/drawing/2014/main" id="{9F906C23-9CB4-AB11-6FEC-94D71069A64D}"/>
              </a:ext>
            </a:extLst>
          </p:cNvPr>
          <p:cNvSpPr>
            <a:spLocks noGrp="1"/>
          </p:cNvSpPr>
          <p:nvPr>
            <p:ph type="sldNum" sz="quarter" idx="12"/>
          </p:nvPr>
        </p:nvSpPr>
        <p:spPr/>
        <p:txBody>
          <a:bodyPr/>
          <a:lstStyle/>
          <a:p>
            <a:fld id="{F05A2CF5-63DF-4B11-92AF-38FC8E5B04EF}" type="slidenum">
              <a:rPr lang="en-IN" smtClean="0"/>
              <a:t>17</a:t>
            </a:fld>
            <a:endParaRPr lang="en-IN"/>
          </a:p>
        </p:txBody>
      </p:sp>
    </p:spTree>
    <p:extLst>
      <p:ext uri="{BB962C8B-B14F-4D97-AF65-F5344CB8AC3E}">
        <p14:creationId xmlns:p14="http://schemas.microsoft.com/office/powerpoint/2010/main" val="23217970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6D73130-A54A-504C-220E-9E6007E6D1C3}"/>
              </a:ext>
            </a:extLst>
          </p:cNvPr>
          <p:cNvSpPr txBox="1"/>
          <p:nvPr/>
        </p:nvSpPr>
        <p:spPr>
          <a:xfrm>
            <a:off x="558800" y="277614"/>
            <a:ext cx="6096000" cy="707886"/>
          </a:xfrm>
          <a:prstGeom prst="rect">
            <a:avLst/>
          </a:prstGeom>
          <a:noFill/>
        </p:spPr>
        <p:txBody>
          <a:bodyPr wrap="square">
            <a:spAutoFit/>
          </a:bodyPr>
          <a:lstStyle/>
          <a:p>
            <a:r>
              <a:rPr lang="en-IN" sz="4000" b="1" i="0" dirty="0">
                <a:solidFill>
                  <a:srgbClr val="1F1F1F"/>
                </a:solidFill>
                <a:effectLst>
                  <a:outerShdw blurRad="38100" dist="38100" dir="2700000" algn="tl">
                    <a:srgbClr val="000000">
                      <a:alpha val="43137"/>
                    </a:srgbClr>
                  </a:outerShdw>
                </a:effectLst>
                <a:highlight>
                  <a:srgbClr val="C0C0C0"/>
                </a:highlight>
              </a:rPr>
              <a:t>Distribution plot</a:t>
            </a:r>
            <a:endParaRPr lang="en-IN" sz="4000" b="1" dirty="0">
              <a:effectLst>
                <a:outerShdw blurRad="38100" dist="38100" dir="2700000" algn="tl">
                  <a:srgbClr val="000000">
                    <a:alpha val="43137"/>
                  </a:srgbClr>
                </a:outerShdw>
              </a:effectLst>
              <a:highlight>
                <a:srgbClr val="C0C0C0"/>
              </a:highlight>
            </a:endParaRPr>
          </a:p>
        </p:txBody>
      </p:sp>
      <p:sp>
        <p:nvSpPr>
          <p:cNvPr id="5" name="Rectangle 4">
            <a:extLst>
              <a:ext uri="{FF2B5EF4-FFF2-40B4-BE49-F238E27FC236}">
                <a16:creationId xmlns:a16="http://schemas.microsoft.com/office/drawing/2014/main" id="{727172CB-9605-CC65-6625-8ABBE79B44CF}"/>
              </a:ext>
            </a:extLst>
          </p:cNvPr>
          <p:cNvSpPr>
            <a:spLocks noChangeArrowheads="1"/>
          </p:cNvSpPr>
          <p:nvPr/>
        </p:nvSpPr>
        <p:spPr bwMode="auto">
          <a:xfrm>
            <a:off x="6096000" y="1564701"/>
            <a:ext cx="5709920"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i="0" u="none" strike="noStrike" cap="none" normalizeH="0" baseline="0" dirty="0">
                <a:ln>
                  <a:noFill/>
                </a:ln>
                <a:solidFill>
                  <a:schemeClr val="tx1"/>
                </a:solidFill>
                <a:effectLst/>
              </a:rPr>
              <a:t>Heart rate values show two prominent peaks at 0.0 and 1.0.</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i="0" u="none" strike="noStrike" cap="none" normalizeH="0" baseline="0" dirty="0">
                <a:ln>
                  <a:noFill/>
                </a:ln>
                <a:solidFill>
                  <a:schemeClr val="tx1"/>
                </a:solidFill>
                <a:effectLst/>
              </a:rPr>
              <a:t>KDE curve highlights the bimodal nature of the distribution.</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i="0" u="none" strike="noStrike" cap="none" normalizeH="0" baseline="0" dirty="0">
                <a:ln>
                  <a:noFill/>
                </a:ln>
                <a:solidFill>
                  <a:schemeClr val="tx1"/>
                </a:solidFill>
                <a:effectLst/>
              </a:rPr>
              <a:t>Most data points are concentrated at extreme values, </a:t>
            </a:r>
          </a:p>
          <a:p>
            <a:pPr marL="0" marR="0" lvl="0" indent="0" algn="l" defTabSz="914400" rtl="0" eaLnBrk="0" fontAlgn="base" latinLnBrk="0" hangingPunct="0">
              <a:lnSpc>
                <a:spcPct val="100000"/>
              </a:lnSpc>
              <a:spcBef>
                <a:spcPct val="0"/>
              </a:spcBef>
              <a:spcAft>
                <a:spcPct val="0"/>
              </a:spcAft>
              <a:buClrTx/>
              <a:buSzTx/>
              <a:tabLst/>
            </a:pPr>
            <a:r>
              <a:rPr kumimoji="0" lang="en-US" altLang="en-US" i="0" u="none" strike="noStrike" cap="none" normalizeH="0" baseline="0" dirty="0">
                <a:ln>
                  <a:noFill/>
                </a:ln>
                <a:solidFill>
                  <a:schemeClr val="tx1"/>
                </a:solidFill>
                <a:effectLst/>
              </a:rPr>
              <a:t>indicating clear group separation.</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i="0" u="none" strike="noStrike" cap="none" normalizeH="0" baseline="0" dirty="0">
                <a:ln>
                  <a:noFill/>
                </a:ln>
                <a:solidFill>
                  <a:schemeClr val="tx1"/>
                </a:solidFill>
                <a:effectLst/>
              </a:rPr>
              <a:t>Helpful for understanding pattern trends in heart rate data.</a:t>
            </a:r>
          </a:p>
        </p:txBody>
      </p:sp>
      <p:pic>
        <p:nvPicPr>
          <p:cNvPr id="8198" name="Picture 6">
            <a:extLst>
              <a:ext uri="{FF2B5EF4-FFF2-40B4-BE49-F238E27FC236}">
                <a16:creationId xmlns:a16="http://schemas.microsoft.com/office/drawing/2014/main" id="{ADADFB62-B41F-0590-9D8D-D6BAAA8C41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2648" y="1780165"/>
            <a:ext cx="3784949" cy="2923857"/>
          </a:xfrm>
          <a:prstGeom prst="rect">
            <a:avLst/>
          </a:prstGeom>
          <a:noFill/>
          <a:extLst>
            <a:ext uri="{909E8E84-426E-40DD-AFC4-6F175D3DCCD1}">
              <a14:hiddenFill xmlns:a14="http://schemas.microsoft.com/office/drawing/2010/main">
                <a:solidFill>
                  <a:srgbClr val="FFFFFF"/>
                </a:solidFill>
              </a14:hiddenFill>
            </a:ext>
          </a:extLst>
        </p:spPr>
      </p:pic>
      <p:sp>
        <p:nvSpPr>
          <p:cNvPr id="6" name="Slide Number Placeholder 5">
            <a:extLst>
              <a:ext uri="{FF2B5EF4-FFF2-40B4-BE49-F238E27FC236}">
                <a16:creationId xmlns:a16="http://schemas.microsoft.com/office/drawing/2014/main" id="{9FB15BBF-9484-6E24-DEFA-E2B0D585934B}"/>
              </a:ext>
            </a:extLst>
          </p:cNvPr>
          <p:cNvSpPr>
            <a:spLocks noGrp="1"/>
          </p:cNvSpPr>
          <p:nvPr>
            <p:ph type="sldNum" sz="quarter" idx="12"/>
          </p:nvPr>
        </p:nvSpPr>
        <p:spPr/>
        <p:txBody>
          <a:bodyPr/>
          <a:lstStyle/>
          <a:p>
            <a:fld id="{F05A2CF5-63DF-4B11-92AF-38FC8E5B04EF}" type="slidenum">
              <a:rPr lang="en-IN" smtClean="0"/>
              <a:t>18</a:t>
            </a:fld>
            <a:endParaRPr lang="en-IN"/>
          </a:p>
        </p:txBody>
      </p:sp>
    </p:spTree>
    <p:extLst>
      <p:ext uri="{BB962C8B-B14F-4D97-AF65-F5344CB8AC3E}">
        <p14:creationId xmlns:p14="http://schemas.microsoft.com/office/powerpoint/2010/main" val="40111890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9FB542C-039F-29B8-3DD3-885C3060B55B}"/>
              </a:ext>
            </a:extLst>
          </p:cNvPr>
          <p:cNvSpPr>
            <a:spLocks noGrp="1"/>
          </p:cNvSpPr>
          <p:nvPr>
            <p:ph type="sldNum" sz="quarter" idx="12"/>
          </p:nvPr>
        </p:nvSpPr>
        <p:spPr/>
        <p:txBody>
          <a:bodyPr/>
          <a:lstStyle/>
          <a:p>
            <a:fld id="{F05A2CF5-63DF-4B11-92AF-38FC8E5B04EF}" type="slidenum">
              <a:rPr lang="en-IN" smtClean="0"/>
              <a:t>19</a:t>
            </a:fld>
            <a:endParaRPr lang="en-IN"/>
          </a:p>
        </p:txBody>
      </p:sp>
      <p:sp>
        <p:nvSpPr>
          <p:cNvPr id="4" name="TextBox 3">
            <a:extLst>
              <a:ext uri="{FF2B5EF4-FFF2-40B4-BE49-F238E27FC236}">
                <a16:creationId xmlns:a16="http://schemas.microsoft.com/office/drawing/2014/main" id="{4A2A72BA-2578-7088-E17D-8F8F0649E3C8}"/>
              </a:ext>
            </a:extLst>
          </p:cNvPr>
          <p:cNvSpPr txBox="1"/>
          <p:nvPr/>
        </p:nvSpPr>
        <p:spPr>
          <a:xfrm>
            <a:off x="403122" y="346276"/>
            <a:ext cx="6096000" cy="707886"/>
          </a:xfrm>
          <a:prstGeom prst="rect">
            <a:avLst/>
          </a:prstGeom>
          <a:noFill/>
        </p:spPr>
        <p:txBody>
          <a:bodyPr wrap="square">
            <a:spAutoFit/>
          </a:bodyPr>
          <a:lstStyle/>
          <a:p>
            <a:r>
              <a:rPr lang="en-IN" sz="4000" b="1" dirty="0">
                <a:effectLst>
                  <a:outerShdw blurRad="38100" dist="38100" dir="2700000" algn="tl">
                    <a:srgbClr val="000000">
                      <a:alpha val="43137"/>
                    </a:srgbClr>
                  </a:outerShdw>
                </a:effectLst>
                <a:highlight>
                  <a:srgbClr val="C0C0C0"/>
                </a:highlight>
              </a:rPr>
              <a:t>ML Algorithms</a:t>
            </a:r>
          </a:p>
        </p:txBody>
      </p:sp>
      <p:sp>
        <p:nvSpPr>
          <p:cNvPr id="5" name="TextBox 4">
            <a:extLst>
              <a:ext uri="{FF2B5EF4-FFF2-40B4-BE49-F238E27FC236}">
                <a16:creationId xmlns:a16="http://schemas.microsoft.com/office/drawing/2014/main" id="{8DECFF12-0784-99CE-5C7E-341FFAF4CF3B}"/>
              </a:ext>
            </a:extLst>
          </p:cNvPr>
          <p:cNvSpPr txBox="1"/>
          <p:nvPr/>
        </p:nvSpPr>
        <p:spPr>
          <a:xfrm>
            <a:off x="491613" y="1386348"/>
            <a:ext cx="3683316" cy="4893647"/>
          </a:xfrm>
          <a:prstGeom prst="rect">
            <a:avLst/>
          </a:prstGeom>
          <a:noFill/>
        </p:spPr>
        <p:txBody>
          <a:bodyPr wrap="none" rtlCol="0">
            <a:spAutoFit/>
          </a:bodyPr>
          <a:lstStyle/>
          <a:p>
            <a:pPr marL="457200" indent="-457200">
              <a:buFont typeface="Arial" panose="020B0604020202020204" pitchFamily="34" charset="0"/>
              <a:buChar char="•"/>
            </a:pPr>
            <a:r>
              <a:rPr lang="en-US" sz="2400" dirty="0"/>
              <a:t>Random Forest</a:t>
            </a:r>
          </a:p>
          <a:p>
            <a:pPr marL="457200" indent="-457200">
              <a:buFont typeface="Arial" panose="020B0604020202020204" pitchFamily="34" charset="0"/>
              <a:buChar char="•"/>
            </a:pPr>
            <a:endParaRPr lang="en-US" sz="2400" dirty="0"/>
          </a:p>
          <a:p>
            <a:pPr marL="457200" indent="-457200">
              <a:buFont typeface="Arial" panose="020B0604020202020204" pitchFamily="34" charset="0"/>
              <a:buChar char="•"/>
            </a:pPr>
            <a:r>
              <a:rPr lang="en-US" sz="2400" dirty="0"/>
              <a:t>Decision Tree</a:t>
            </a:r>
          </a:p>
          <a:p>
            <a:pPr marL="457200" indent="-457200">
              <a:buFont typeface="Arial" panose="020B0604020202020204" pitchFamily="34" charset="0"/>
              <a:buChar char="•"/>
            </a:pPr>
            <a:endParaRPr lang="en-US" sz="2400" dirty="0"/>
          </a:p>
          <a:p>
            <a:pPr marL="457200" indent="-457200">
              <a:buFont typeface="Arial" panose="020B0604020202020204" pitchFamily="34" charset="0"/>
              <a:buChar char="•"/>
            </a:pPr>
            <a:r>
              <a:rPr lang="en-US" sz="2400" dirty="0"/>
              <a:t>Support Vector Machine</a:t>
            </a:r>
          </a:p>
          <a:p>
            <a:pPr marL="457200" indent="-457200">
              <a:buFont typeface="Arial" panose="020B0604020202020204" pitchFamily="34" charset="0"/>
              <a:buChar char="•"/>
            </a:pPr>
            <a:endParaRPr lang="en-US" sz="2400" dirty="0"/>
          </a:p>
          <a:p>
            <a:pPr marL="457200" indent="-457200">
              <a:buFont typeface="Arial" panose="020B0604020202020204" pitchFamily="34" charset="0"/>
              <a:buChar char="•"/>
            </a:pPr>
            <a:r>
              <a:rPr lang="en-US" sz="2400" dirty="0"/>
              <a:t>AdaBoost Classifier</a:t>
            </a:r>
          </a:p>
          <a:p>
            <a:pPr marL="457200" indent="-457200">
              <a:buFont typeface="Arial" panose="020B0604020202020204" pitchFamily="34" charset="0"/>
              <a:buChar char="•"/>
            </a:pPr>
            <a:endParaRPr lang="en-US" sz="2400" dirty="0"/>
          </a:p>
          <a:p>
            <a:pPr marL="457200" indent="-457200">
              <a:buFont typeface="Arial" panose="020B0604020202020204" pitchFamily="34" charset="0"/>
              <a:buChar char="•"/>
            </a:pPr>
            <a:r>
              <a:rPr lang="en-US" sz="2400" dirty="0" err="1"/>
              <a:t>XgBoost</a:t>
            </a:r>
            <a:r>
              <a:rPr lang="en-US" sz="2400" dirty="0"/>
              <a:t> Classifier</a:t>
            </a:r>
          </a:p>
          <a:p>
            <a:pPr marL="457200" indent="-457200">
              <a:buFont typeface="Arial" panose="020B0604020202020204" pitchFamily="34" charset="0"/>
              <a:buChar char="•"/>
            </a:pPr>
            <a:endParaRPr lang="en-US" sz="2400" dirty="0"/>
          </a:p>
          <a:p>
            <a:pPr marL="457200" indent="-457200">
              <a:buFont typeface="Arial" panose="020B0604020202020204" pitchFamily="34" charset="0"/>
              <a:buChar char="•"/>
            </a:pPr>
            <a:r>
              <a:rPr lang="en-US" sz="2400" dirty="0"/>
              <a:t>CatBoost Classifier</a:t>
            </a:r>
          </a:p>
          <a:p>
            <a:pPr marL="457200" indent="-457200">
              <a:buFont typeface="Arial" panose="020B0604020202020204" pitchFamily="34" charset="0"/>
              <a:buChar char="•"/>
            </a:pPr>
            <a:endParaRPr lang="en-US" sz="2400" dirty="0"/>
          </a:p>
          <a:p>
            <a:pPr marL="457200" indent="-457200">
              <a:buFont typeface="Arial" panose="020B0604020202020204" pitchFamily="34" charset="0"/>
              <a:buChar char="•"/>
            </a:pPr>
            <a:r>
              <a:rPr lang="en-US" sz="2400" dirty="0"/>
              <a:t>ExtraTrees Classifier</a:t>
            </a:r>
            <a:endParaRPr lang="en-IN" sz="2400" dirty="0"/>
          </a:p>
        </p:txBody>
      </p:sp>
      <p:pic>
        <p:nvPicPr>
          <p:cNvPr id="7" name="Picture 6">
            <a:extLst>
              <a:ext uri="{FF2B5EF4-FFF2-40B4-BE49-F238E27FC236}">
                <a16:creationId xmlns:a16="http://schemas.microsoft.com/office/drawing/2014/main" id="{5BAF15DD-47B1-6EAF-21BA-0C042591F0C9}"/>
              </a:ext>
            </a:extLst>
          </p:cNvPr>
          <p:cNvPicPr>
            <a:picLocks noChangeAspect="1"/>
          </p:cNvPicPr>
          <p:nvPr/>
        </p:nvPicPr>
        <p:blipFill>
          <a:blip r:embed="rId2"/>
          <a:stretch>
            <a:fillRect/>
          </a:stretch>
        </p:blipFill>
        <p:spPr>
          <a:xfrm>
            <a:off x="5976580" y="964739"/>
            <a:ext cx="5115639" cy="5125165"/>
          </a:xfrm>
          <a:prstGeom prst="rect">
            <a:avLst/>
          </a:prstGeom>
        </p:spPr>
      </p:pic>
    </p:spTree>
    <p:extLst>
      <p:ext uri="{BB962C8B-B14F-4D97-AF65-F5344CB8AC3E}">
        <p14:creationId xmlns:p14="http://schemas.microsoft.com/office/powerpoint/2010/main" val="19937454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282F105-B59D-7D47-0BC1-1A08A7B85F3A}"/>
              </a:ext>
            </a:extLst>
          </p:cNvPr>
          <p:cNvSpPr txBox="1"/>
          <p:nvPr/>
        </p:nvSpPr>
        <p:spPr>
          <a:xfrm>
            <a:off x="548657" y="454119"/>
            <a:ext cx="5038016" cy="707886"/>
          </a:xfrm>
          <a:prstGeom prst="rect">
            <a:avLst/>
          </a:prstGeom>
          <a:noFill/>
        </p:spPr>
        <p:txBody>
          <a:bodyPr wrap="square">
            <a:spAutoFit/>
          </a:bodyPr>
          <a:lstStyle/>
          <a:p>
            <a:r>
              <a:rPr lang="en-IN" sz="4000" dirty="0">
                <a:highlight>
                  <a:srgbClr val="C0C0C0"/>
                </a:highlight>
              </a:rPr>
              <a:t>Abstract</a:t>
            </a:r>
          </a:p>
        </p:txBody>
      </p:sp>
      <p:sp>
        <p:nvSpPr>
          <p:cNvPr id="5" name="TextBox 4">
            <a:extLst>
              <a:ext uri="{FF2B5EF4-FFF2-40B4-BE49-F238E27FC236}">
                <a16:creationId xmlns:a16="http://schemas.microsoft.com/office/drawing/2014/main" id="{C526BDA9-EDCE-2503-B8A4-98246B6D259D}"/>
              </a:ext>
            </a:extLst>
          </p:cNvPr>
          <p:cNvSpPr txBox="1"/>
          <p:nvPr/>
        </p:nvSpPr>
        <p:spPr>
          <a:xfrm>
            <a:off x="548657" y="1429180"/>
            <a:ext cx="8701548" cy="1815882"/>
          </a:xfrm>
          <a:prstGeom prst="rect">
            <a:avLst/>
          </a:prstGeom>
          <a:noFill/>
        </p:spPr>
        <p:txBody>
          <a:bodyPr wrap="square">
            <a:spAutoFit/>
          </a:bodyPr>
          <a:lstStyle/>
          <a:p>
            <a:pPr algn="just"/>
            <a:r>
              <a:rPr lang="en-US" sz="1600" dirty="0"/>
              <a:t>Genetic disorders are hard to predict because of their complex genetic causes. This study used machine learning models—Decision Tree, Random Forest, Support Vector Machine, Adaboost, XGBoost, CatBoost, and Extra Trees Classifier—to improve prediction accuracy. We used VIF analysis to remove highly related features and tuned model settings for better results. The models were tested on five train-test splits: 60-40, 65-35, 70-30, 75-25, and 80-20. Feature selection helped improve accuracy, with CatBoost and Extra Trees giving the best results. This work shows how careful feature selection and tuning can lead to better predictions for genetic disorders.</a:t>
            </a:r>
          </a:p>
        </p:txBody>
      </p:sp>
      <p:sp>
        <p:nvSpPr>
          <p:cNvPr id="7" name="TextBox 6">
            <a:extLst>
              <a:ext uri="{FF2B5EF4-FFF2-40B4-BE49-F238E27FC236}">
                <a16:creationId xmlns:a16="http://schemas.microsoft.com/office/drawing/2014/main" id="{A2C70167-8DC4-53C8-9376-CFF293DCE474}"/>
              </a:ext>
            </a:extLst>
          </p:cNvPr>
          <p:cNvSpPr txBox="1"/>
          <p:nvPr/>
        </p:nvSpPr>
        <p:spPr>
          <a:xfrm>
            <a:off x="548657" y="4410049"/>
            <a:ext cx="9448800" cy="1354217"/>
          </a:xfrm>
          <a:prstGeom prst="rect">
            <a:avLst/>
          </a:prstGeom>
          <a:noFill/>
        </p:spPr>
        <p:txBody>
          <a:bodyPr wrap="square">
            <a:spAutoFit/>
          </a:bodyPr>
          <a:lstStyle/>
          <a:p>
            <a:pPr algn="just"/>
            <a:r>
              <a:rPr lang="en-US" sz="1600" dirty="0"/>
              <a:t>This project aims to build an accurate ML model for genetic disorder classification. After exploring and cleaning the data, VIF was used to remove highly correlated features. Models like Decision Tree, Random Forest, SVM, AdaBoost, XGBoost, Extra Trees, and CatBoost were tested. All models (except CatBoost) were fine-tuned for better accuracy. Performance was compared before and after VIF across different splits. CatBoost gave the best results and was used for final predictions. This study supports early diagnosis through machine </a:t>
            </a:r>
            <a:r>
              <a:rPr lang="en-US" dirty="0"/>
              <a:t>learning.</a:t>
            </a:r>
          </a:p>
        </p:txBody>
      </p:sp>
      <p:sp>
        <p:nvSpPr>
          <p:cNvPr id="9" name="TextBox 8">
            <a:extLst>
              <a:ext uri="{FF2B5EF4-FFF2-40B4-BE49-F238E27FC236}">
                <a16:creationId xmlns:a16="http://schemas.microsoft.com/office/drawing/2014/main" id="{46204802-DE5F-F124-661A-B414A6826F3B}"/>
              </a:ext>
            </a:extLst>
          </p:cNvPr>
          <p:cNvSpPr txBox="1"/>
          <p:nvPr/>
        </p:nvSpPr>
        <p:spPr>
          <a:xfrm>
            <a:off x="548657" y="3512237"/>
            <a:ext cx="6096000" cy="707886"/>
          </a:xfrm>
          <a:prstGeom prst="rect">
            <a:avLst/>
          </a:prstGeom>
          <a:noFill/>
        </p:spPr>
        <p:txBody>
          <a:bodyPr wrap="square">
            <a:spAutoFit/>
          </a:bodyPr>
          <a:lstStyle/>
          <a:p>
            <a:r>
              <a:rPr lang="en-IN" sz="4000" dirty="0">
                <a:highlight>
                  <a:srgbClr val="C0C0C0"/>
                </a:highlight>
              </a:rPr>
              <a:t>Objective</a:t>
            </a:r>
          </a:p>
        </p:txBody>
      </p:sp>
      <p:sp>
        <p:nvSpPr>
          <p:cNvPr id="2" name="Slide Number Placeholder 1">
            <a:extLst>
              <a:ext uri="{FF2B5EF4-FFF2-40B4-BE49-F238E27FC236}">
                <a16:creationId xmlns:a16="http://schemas.microsoft.com/office/drawing/2014/main" id="{F2F8B588-5959-49C9-316E-7185CA116071}"/>
              </a:ext>
            </a:extLst>
          </p:cNvPr>
          <p:cNvSpPr>
            <a:spLocks noGrp="1"/>
          </p:cNvSpPr>
          <p:nvPr>
            <p:ph type="sldNum" sz="quarter" idx="12"/>
          </p:nvPr>
        </p:nvSpPr>
        <p:spPr/>
        <p:txBody>
          <a:bodyPr/>
          <a:lstStyle/>
          <a:p>
            <a:fld id="{F05A2CF5-63DF-4B11-92AF-38FC8E5B04EF}" type="slidenum">
              <a:rPr lang="en-IN" smtClean="0"/>
              <a:t>2</a:t>
            </a:fld>
            <a:endParaRPr lang="en-IN"/>
          </a:p>
        </p:txBody>
      </p:sp>
    </p:spTree>
    <p:extLst>
      <p:ext uri="{BB962C8B-B14F-4D97-AF65-F5344CB8AC3E}">
        <p14:creationId xmlns:p14="http://schemas.microsoft.com/office/powerpoint/2010/main" val="39755346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E02677A-135E-19D4-9B2D-6389FB863F6C}"/>
              </a:ext>
            </a:extLst>
          </p:cNvPr>
          <p:cNvSpPr txBox="1"/>
          <p:nvPr/>
        </p:nvSpPr>
        <p:spPr>
          <a:xfrm>
            <a:off x="402139" y="241217"/>
            <a:ext cx="3327770" cy="707886"/>
          </a:xfrm>
          <a:prstGeom prst="rect">
            <a:avLst/>
          </a:prstGeom>
          <a:noFill/>
        </p:spPr>
        <p:txBody>
          <a:bodyPr wrap="none" rtlCol="0">
            <a:spAutoFit/>
          </a:bodyPr>
          <a:lstStyle/>
          <a:p>
            <a:r>
              <a:rPr lang="en-IN" sz="4000" b="1" dirty="0">
                <a:effectLst>
                  <a:outerShdw blurRad="38100" dist="38100" dir="2700000" algn="tl">
                    <a:srgbClr val="000000">
                      <a:alpha val="43137"/>
                    </a:srgbClr>
                  </a:outerShdw>
                </a:effectLst>
                <a:highlight>
                  <a:srgbClr val="C0C0C0"/>
                </a:highlight>
              </a:rPr>
              <a:t>Accuracy Table</a:t>
            </a:r>
          </a:p>
        </p:txBody>
      </p:sp>
      <p:sp>
        <p:nvSpPr>
          <p:cNvPr id="7" name="Slide Number Placeholder 6">
            <a:extLst>
              <a:ext uri="{FF2B5EF4-FFF2-40B4-BE49-F238E27FC236}">
                <a16:creationId xmlns:a16="http://schemas.microsoft.com/office/drawing/2014/main" id="{6EF71F11-2C51-9676-64E6-498C84A9B806}"/>
              </a:ext>
            </a:extLst>
          </p:cNvPr>
          <p:cNvSpPr>
            <a:spLocks noGrp="1"/>
          </p:cNvSpPr>
          <p:nvPr>
            <p:ph type="sldNum" sz="quarter" idx="12"/>
          </p:nvPr>
        </p:nvSpPr>
        <p:spPr/>
        <p:txBody>
          <a:bodyPr/>
          <a:lstStyle/>
          <a:p>
            <a:fld id="{F05A2CF5-63DF-4B11-92AF-38FC8E5B04EF}" type="slidenum">
              <a:rPr lang="en-IN" smtClean="0"/>
              <a:t>20</a:t>
            </a:fld>
            <a:endParaRPr lang="en-IN"/>
          </a:p>
        </p:txBody>
      </p:sp>
      <p:sp>
        <p:nvSpPr>
          <p:cNvPr id="12" name="TextBox 11">
            <a:extLst>
              <a:ext uri="{FF2B5EF4-FFF2-40B4-BE49-F238E27FC236}">
                <a16:creationId xmlns:a16="http://schemas.microsoft.com/office/drawing/2014/main" id="{EEDEBC86-CBC8-AF1B-1CD3-48ED509F03BF}"/>
              </a:ext>
            </a:extLst>
          </p:cNvPr>
          <p:cNvSpPr txBox="1"/>
          <p:nvPr/>
        </p:nvSpPr>
        <p:spPr>
          <a:xfrm>
            <a:off x="8416413" y="4312146"/>
            <a:ext cx="6096000" cy="369332"/>
          </a:xfrm>
          <a:prstGeom prst="rect">
            <a:avLst/>
          </a:prstGeom>
          <a:noFill/>
        </p:spPr>
        <p:txBody>
          <a:bodyPr wrap="square">
            <a:spAutoFit/>
          </a:bodyPr>
          <a:lstStyle/>
          <a:p>
            <a:r>
              <a:rPr lang="en-IN" sz="1800" b="1" dirty="0">
                <a:effectLst>
                  <a:outerShdw blurRad="38100" dist="38100" dir="2700000" algn="tl">
                    <a:srgbClr val="000000">
                      <a:alpha val="43137"/>
                    </a:srgbClr>
                  </a:outerShdw>
                </a:effectLst>
                <a:highlight>
                  <a:srgbClr val="C0C0C0"/>
                </a:highlight>
              </a:rPr>
              <a:t>Decision Tree</a:t>
            </a:r>
            <a:endParaRPr lang="en-IN" sz="1800" dirty="0"/>
          </a:p>
        </p:txBody>
      </p:sp>
      <p:sp>
        <p:nvSpPr>
          <p:cNvPr id="13" name="TextBox 12">
            <a:extLst>
              <a:ext uri="{FF2B5EF4-FFF2-40B4-BE49-F238E27FC236}">
                <a16:creationId xmlns:a16="http://schemas.microsoft.com/office/drawing/2014/main" id="{E4876FE7-BF28-09D5-E7BB-88A7806CEAFB}"/>
              </a:ext>
            </a:extLst>
          </p:cNvPr>
          <p:cNvSpPr txBox="1"/>
          <p:nvPr/>
        </p:nvSpPr>
        <p:spPr>
          <a:xfrm>
            <a:off x="8327923" y="2084439"/>
            <a:ext cx="1629036" cy="369332"/>
          </a:xfrm>
          <a:prstGeom prst="rect">
            <a:avLst/>
          </a:prstGeom>
          <a:noFill/>
        </p:spPr>
        <p:txBody>
          <a:bodyPr wrap="none" rtlCol="0">
            <a:spAutoFit/>
          </a:bodyPr>
          <a:lstStyle/>
          <a:p>
            <a:r>
              <a:rPr lang="en-US" b="1" dirty="0">
                <a:effectLst>
                  <a:outerShdw blurRad="38100" dist="38100" dir="2700000" algn="tl">
                    <a:srgbClr val="000000">
                      <a:alpha val="43137"/>
                    </a:srgbClr>
                  </a:outerShdw>
                </a:effectLst>
                <a:highlight>
                  <a:srgbClr val="C0C0C0"/>
                </a:highlight>
              </a:rPr>
              <a:t>Random Forest</a:t>
            </a:r>
            <a:endParaRPr lang="en-IN" b="1" dirty="0">
              <a:effectLst>
                <a:outerShdw blurRad="38100" dist="38100" dir="2700000" algn="tl">
                  <a:srgbClr val="000000">
                    <a:alpha val="43137"/>
                  </a:srgbClr>
                </a:outerShdw>
              </a:effectLst>
              <a:highlight>
                <a:srgbClr val="C0C0C0"/>
              </a:highlight>
            </a:endParaRPr>
          </a:p>
        </p:txBody>
      </p:sp>
      <p:graphicFrame>
        <p:nvGraphicFramePr>
          <p:cNvPr id="15" name="Table 14">
            <a:extLst>
              <a:ext uri="{FF2B5EF4-FFF2-40B4-BE49-F238E27FC236}">
                <a16:creationId xmlns:a16="http://schemas.microsoft.com/office/drawing/2014/main" id="{9C1BAA26-E2B4-432C-7FBE-F8D74FCD4D41}"/>
              </a:ext>
            </a:extLst>
          </p:cNvPr>
          <p:cNvGraphicFramePr>
            <a:graphicFrameLocks noGrp="1"/>
          </p:cNvGraphicFramePr>
          <p:nvPr>
            <p:extLst>
              <p:ext uri="{D42A27DB-BD31-4B8C-83A1-F6EECF244321}">
                <p14:modId xmlns:p14="http://schemas.microsoft.com/office/powerpoint/2010/main" val="65339110"/>
              </p:ext>
            </p:extLst>
          </p:nvPr>
        </p:nvGraphicFramePr>
        <p:xfrm>
          <a:off x="838200" y="1151174"/>
          <a:ext cx="4414479" cy="2468880"/>
        </p:xfrm>
        <a:graphic>
          <a:graphicData uri="http://schemas.openxmlformats.org/drawingml/2006/table">
            <a:tbl>
              <a:tblPr firstRow="1" bandRow="1">
                <a:tableStyleId>{5C22544A-7EE6-4342-B048-85BDC9FD1C3A}</a:tableStyleId>
              </a:tblPr>
              <a:tblGrid>
                <a:gridCol w="1471493">
                  <a:extLst>
                    <a:ext uri="{9D8B030D-6E8A-4147-A177-3AD203B41FA5}">
                      <a16:colId xmlns:a16="http://schemas.microsoft.com/office/drawing/2014/main" val="3893047510"/>
                    </a:ext>
                  </a:extLst>
                </a:gridCol>
                <a:gridCol w="1471493">
                  <a:extLst>
                    <a:ext uri="{9D8B030D-6E8A-4147-A177-3AD203B41FA5}">
                      <a16:colId xmlns:a16="http://schemas.microsoft.com/office/drawing/2014/main" val="3350286973"/>
                    </a:ext>
                  </a:extLst>
                </a:gridCol>
                <a:gridCol w="1471493">
                  <a:extLst>
                    <a:ext uri="{9D8B030D-6E8A-4147-A177-3AD203B41FA5}">
                      <a16:colId xmlns:a16="http://schemas.microsoft.com/office/drawing/2014/main" val="3163747534"/>
                    </a:ext>
                  </a:extLst>
                </a:gridCol>
              </a:tblGrid>
              <a:tr h="591926">
                <a:tc>
                  <a:txBody>
                    <a:bodyPr/>
                    <a:lstStyle/>
                    <a:p>
                      <a:r>
                        <a:rPr lang="en-US" dirty="0"/>
                        <a:t>Split Ratio</a:t>
                      </a:r>
                      <a:endParaRPr lang="en-IN" dirty="0"/>
                    </a:p>
                  </a:txBody>
                  <a:tcPr/>
                </a:tc>
                <a:tc>
                  <a:txBody>
                    <a:bodyPr/>
                    <a:lstStyle/>
                    <a:p>
                      <a:r>
                        <a:rPr lang="en-US" dirty="0"/>
                        <a:t>Accuracy Before VIF</a:t>
                      </a:r>
                      <a:endParaRPr lang="en-IN" dirty="0"/>
                    </a:p>
                  </a:txBody>
                  <a:tcPr/>
                </a:tc>
                <a:tc>
                  <a:txBody>
                    <a:bodyPr/>
                    <a:lstStyle/>
                    <a:p>
                      <a:r>
                        <a:rPr lang="en-US" dirty="0"/>
                        <a:t>Accuracy After VIF</a:t>
                      </a:r>
                      <a:endParaRPr lang="en-IN" dirty="0"/>
                    </a:p>
                  </a:txBody>
                  <a:tcPr/>
                </a:tc>
                <a:extLst>
                  <a:ext uri="{0D108BD9-81ED-4DB2-BD59-A6C34878D82A}">
                    <a16:rowId xmlns:a16="http://schemas.microsoft.com/office/drawing/2014/main" val="1135802579"/>
                  </a:ext>
                </a:extLst>
              </a:tr>
              <a:tr h="338243">
                <a:tc>
                  <a:txBody>
                    <a:bodyPr/>
                    <a:lstStyle/>
                    <a:p>
                      <a:r>
                        <a:rPr lang="en-US" dirty="0"/>
                        <a:t>60-40</a:t>
                      </a:r>
                      <a:endParaRPr lang="en-IN" dirty="0"/>
                    </a:p>
                  </a:txBody>
                  <a:tcPr/>
                </a:tc>
                <a:tc>
                  <a:txBody>
                    <a:bodyPr/>
                    <a:lstStyle/>
                    <a:p>
                      <a:r>
                        <a:rPr lang="en-US" dirty="0"/>
                        <a:t>88%</a:t>
                      </a:r>
                      <a:endParaRPr lang="en-IN" dirty="0"/>
                    </a:p>
                  </a:txBody>
                  <a:tcPr/>
                </a:tc>
                <a:tc>
                  <a:txBody>
                    <a:bodyPr/>
                    <a:lstStyle/>
                    <a:p>
                      <a:r>
                        <a:rPr lang="en-US" dirty="0"/>
                        <a:t>91%</a:t>
                      </a:r>
                      <a:endParaRPr lang="en-IN" dirty="0"/>
                    </a:p>
                  </a:txBody>
                  <a:tcPr/>
                </a:tc>
                <a:extLst>
                  <a:ext uri="{0D108BD9-81ED-4DB2-BD59-A6C34878D82A}">
                    <a16:rowId xmlns:a16="http://schemas.microsoft.com/office/drawing/2014/main" val="3423465691"/>
                  </a:ext>
                </a:extLst>
              </a:tr>
              <a:tr h="338243">
                <a:tc>
                  <a:txBody>
                    <a:bodyPr/>
                    <a:lstStyle/>
                    <a:p>
                      <a:r>
                        <a:rPr lang="en-US" dirty="0"/>
                        <a:t>65-35</a:t>
                      </a:r>
                      <a:endParaRPr lang="en-IN" dirty="0"/>
                    </a:p>
                  </a:txBody>
                  <a:tcPr/>
                </a:tc>
                <a:tc>
                  <a:txBody>
                    <a:bodyPr/>
                    <a:lstStyle/>
                    <a:p>
                      <a:r>
                        <a:rPr lang="en-US" dirty="0"/>
                        <a:t>87%</a:t>
                      </a:r>
                      <a:endParaRPr lang="en-IN" dirty="0"/>
                    </a:p>
                  </a:txBody>
                  <a:tcPr/>
                </a:tc>
                <a:tc>
                  <a:txBody>
                    <a:bodyPr/>
                    <a:lstStyle/>
                    <a:p>
                      <a:r>
                        <a:rPr lang="en-US" dirty="0"/>
                        <a:t>91%</a:t>
                      </a:r>
                      <a:endParaRPr lang="en-IN" dirty="0"/>
                    </a:p>
                  </a:txBody>
                  <a:tcPr/>
                </a:tc>
                <a:extLst>
                  <a:ext uri="{0D108BD9-81ED-4DB2-BD59-A6C34878D82A}">
                    <a16:rowId xmlns:a16="http://schemas.microsoft.com/office/drawing/2014/main" val="1394483427"/>
                  </a:ext>
                </a:extLst>
              </a:tr>
              <a:tr h="338243">
                <a:tc>
                  <a:txBody>
                    <a:bodyPr/>
                    <a:lstStyle/>
                    <a:p>
                      <a:r>
                        <a:rPr lang="en-US" dirty="0"/>
                        <a:t>70-30</a:t>
                      </a:r>
                      <a:endParaRPr lang="en-IN" dirty="0"/>
                    </a:p>
                  </a:txBody>
                  <a:tcPr/>
                </a:tc>
                <a:tc>
                  <a:txBody>
                    <a:bodyPr/>
                    <a:lstStyle/>
                    <a:p>
                      <a:r>
                        <a:rPr lang="en-US" dirty="0"/>
                        <a:t>86%</a:t>
                      </a:r>
                      <a:endParaRPr lang="en-IN" dirty="0"/>
                    </a:p>
                  </a:txBody>
                  <a:tcPr/>
                </a:tc>
                <a:tc>
                  <a:txBody>
                    <a:bodyPr/>
                    <a:lstStyle/>
                    <a:p>
                      <a:r>
                        <a:rPr lang="en-US" dirty="0"/>
                        <a:t>91%</a:t>
                      </a:r>
                      <a:endParaRPr lang="en-IN" dirty="0"/>
                    </a:p>
                  </a:txBody>
                  <a:tcPr/>
                </a:tc>
                <a:extLst>
                  <a:ext uri="{0D108BD9-81ED-4DB2-BD59-A6C34878D82A}">
                    <a16:rowId xmlns:a16="http://schemas.microsoft.com/office/drawing/2014/main" val="3466440776"/>
                  </a:ext>
                </a:extLst>
              </a:tr>
              <a:tr h="338243">
                <a:tc>
                  <a:txBody>
                    <a:bodyPr/>
                    <a:lstStyle/>
                    <a:p>
                      <a:r>
                        <a:rPr lang="en-US" dirty="0"/>
                        <a:t>75-25</a:t>
                      </a:r>
                      <a:endParaRPr lang="en-IN" dirty="0"/>
                    </a:p>
                  </a:txBody>
                  <a:tcPr/>
                </a:tc>
                <a:tc>
                  <a:txBody>
                    <a:bodyPr/>
                    <a:lstStyle/>
                    <a:p>
                      <a:r>
                        <a:rPr lang="en-US" dirty="0"/>
                        <a:t>92%</a:t>
                      </a:r>
                      <a:endParaRPr lang="en-IN" dirty="0"/>
                    </a:p>
                  </a:txBody>
                  <a:tcPr/>
                </a:tc>
                <a:tc>
                  <a:txBody>
                    <a:bodyPr/>
                    <a:lstStyle/>
                    <a:p>
                      <a:r>
                        <a:rPr lang="en-US" dirty="0"/>
                        <a:t>91%</a:t>
                      </a:r>
                      <a:endParaRPr lang="en-IN" dirty="0"/>
                    </a:p>
                  </a:txBody>
                  <a:tcPr/>
                </a:tc>
                <a:extLst>
                  <a:ext uri="{0D108BD9-81ED-4DB2-BD59-A6C34878D82A}">
                    <a16:rowId xmlns:a16="http://schemas.microsoft.com/office/drawing/2014/main" val="252727797"/>
                  </a:ext>
                </a:extLst>
              </a:tr>
              <a:tr h="338243">
                <a:tc>
                  <a:txBody>
                    <a:bodyPr/>
                    <a:lstStyle/>
                    <a:p>
                      <a:r>
                        <a:rPr lang="en-US" dirty="0"/>
                        <a:t>80-20</a:t>
                      </a:r>
                      <a:endParaRPr lang="en-IN" dirty="0"/>
                    </a:p>
                  </a:txBody>
                  <a:tcPr/>
                </a:tc>
                <a:tc>
                  <a:txBody>
                    <a:bodyPr/>
                    <a:lstStyle/>
                    <a:p>
                      <a:r>
                        <a:rPr lang="en-US" dirty="0"/>
                        <a:t>90%</a:t>
                      </a:r>
                      <a:endParaRPr lang="en-IN" dirty="0"/>
                    </a:p>
                  </a:txBody>
                  <a:tcPr/>
                </a:tc>
                <a:tc>
                  <a:txBody>
                    <a:bodyPr/>
                    <a:lstStyle/>
                    <a:p>
                      <a:r>
                        <a:rPr lang="en-US" dirty="0"/>
                        <a:t>90%</a:t>
                      </a:r>
                      <a:endParaRPr lang="en-IN" dirty="0"/>
                    </a:p>
                  </a:txBody>
                  <a:tcPr/>
                </a:tc>
                <a:extLst>
                  <a:ext uri="{0D108BD9-81ED-4DB2-BD59-A6C34878D82A}">
                    <a16:rowId xmlns:a16="http://schemas.microsoft.com/office/drawing/2014/main" val="1224068163"/>
                  </a:ext>
                </a:extLst>
              </a:tr>
            </a:tbl>
          </a:graphicData>
        </a:graphic>
      </p:graphicFrame>
      <p:graphicFrame>
        <p:nvGraphicFramePr>
          <p:cNvPr id="17" name="Table 16">
            <a:extLst>
              <a:ext uri="{FF2B5EF4-FFF2-40B4-BE49-F238E27FC236}">
                <a16:creationId xmlns:a16="http://schemas.microsoft.com/office/drawing/2014/main" id="{F54C1F82-323D-7BB2-8CF0-2332EF16705A}"/>
              </a:ext>
            </a:extLst>
          </p:cNvPr>
          <p:cNvGraphicFramePr>
            <a:graphicFrameLocks noGrp="1"/>
          </p:cNvGraphicFramePr>
          <p:nvPr>
            <p:extLst>
              <p:ext uri="{D42A27DB-BD31-4B8C-83A1-F6EECF244321}">
                <p14:modId xmlns:p14="http://schemas.microsoft.com/office/powerpoint/2010/main" val="4244517208"/>
              </p:ext>
            </p:extLst>
          </p:nvPr>
        </p:nvGraphicFramePr>
        <p:xfrm>
          <a:off x="838200" y="4166867"/>
          <a:ext cx="4414479" cy="2468880"/>
        </p:xfrm>
        <a:graphic>
          <a:graphicData uri="http://schemas.openxmlformats.org/drawingml/2006/table">
            <a:tbl>
              <a:tblPr firstRow="1" bandRow="1">
                <a:tableStyleId>{5C22544A-7EE6-4342-B048-85BDC9FD1C3A}</a:tableStyleId>
              </a:tblPr>
              <a:tblGrid>
                <a:gridCol w="1471493">
                  <a:extLst>
                    <a:ext uri="{9D8B030D-6E8A-4147-A177-3AD203B41FA5}">
                      <a16:colId xmlns:a16="http://schemas.microsoft.com/office/drawing/2014/main" val="1594909143"/>
                    </a:ext>
                  </a:extLst>
                </a:gridCol>
                <a:gridCol w="1471493">
                  <a:extLst>
                    <a:ext uri="{9D8B030D-6E8A-4147-A177-3AD203B41FA5}">
                      <a16:colId xmlns:a16="http://schemas.microsoft.com/office/drawing/2014/main" val="1872619680"/>
                    </a:ext>
                  </a:extLst>
                </a:gridCol>
                <a:gridCol w="1471493">
                  <a:extLst>
                    <a:ext uri="{9D8B030D-6E8A-4147-A177-3AD203B41FA5}">
                      <a16:colId xmlns:a16="http://schemas.microsoft.com/office/drawing/2014/main" val="2371177345"/>
                    </a:ext>
                  </a:extLst>
                </a:gridCol>
              </a:tblGrid>
              <a:tr h="524069">
                <a:tc>
                  <a:txBody>
                    <a:bodyPr/>
                    <a:lstStyle/>
                    <a:p>
                      <a:r>
                        <a:rPr lang="en-US" dirty="0"/>
                        <a:t>Split Ratio</a:t>
                      </a:r>
                      <a:endParaRPr lang="en-IN" dirty="0"/>
                    </a:p>
                  </a:txBody>
                  <a:tcPr/>
                </a:tc>
                <a:tc>
                  <a:txBody>
                    <a:bodyPr/>
                    <a:lstStyle/>
                    <a:p>
                      <a:r>
                        <a:rPr lang="en-US" dirty="0"/>
                        <a:t>Accuracy Before VIF</a:t>
                      </a:r>
                      <a:endParaRPr lang="en-IN" dirty="0"/>
                    </a:p>
                  </a:txBody>
                  <a:tcPr/>
                </a:tc>
                <a:tc>
                  <a:txBody>
                    <a:bodyPr/>
                    <a:lstStyle/>
                    <a:p>
                      <a:r>
                        <a:rPr lang="en-US" dirty="0"/>
                        <a:t>Accuracy After VIF</a:t>
                      </a:r>
                      <a:endParaRPr lang="en-IN" dirty="0"/>
                    </a:p>
                  </a:txBody>
                  <a:tcPr/>
                </a:tc>
                <a:extLst>
                  <a:ext uri="{0D108BD9-81ED-4DB2-BD59-A6C34878D82A}">
                    <a16:rowId xmlns:a16="http://schemas.microsoft.com/office/drawing/2014/main" val="3702973290"/>
                  </a:ext>
                </a:extLst>
              </a:tr>
              <a:tr h="299468">
                <a:tc>
                  <a:txBody>
                    <a:bodyPr/>
                    <a:lstStyle/>
                    <a:p>
                      <a:r>
                        <a:rPr lang="en-US" dirty="0"/>
                        <a:t>60-40</a:t>
                      </a:r>
                      <a:endParaRPr lang="en-IN" dirty="0"/>
                    </a:p>
                  </a:txBody>
                  <a:tcPr/>
                </a:tc>
                <a:tc>
                  <a:txBody>
                    <a:bodyPr/>
                    <a:lstStyle/>
                    <a:p>
                      <a:r>
                        <a:rPr lang="en-US" dirty="0"/>
                        <a:t>86.3%</a:t>
                      </a:r>
                      <a:endParaRPr lang="en-IN" dirty="0"/>
                    </a:p>
                  </a:txBody>
                  <a:tcPr/>
                </a:tc>
                <a:tc>
                  <a:txBody>
                    <a:bodyPr/>
                    <a:lstStyle/>
                    <a:p>
                      <a:r>
                        <a:rPr lang="en-US" dirty="0"/>
                        <a:t>91%</a:t>
                      </a:r>
                      <a:endParaRPr lang="en-IN" dirty="0"/>
                    </a:p>
                  </a:txBody>
                  <a:tcPr/>
                </a:tc>
                <a:extLst>
                  <a:ext uri="{0D108BD9-81ED-4DB2-BD59-A6C34878D82A}">
                    <a16:rowId xmlns:a16="http://schemas.microsoft.com/office/drawing/2014/main" val="2309266244"/>
                  </a:ext>
                </a:extLst>
              </a:tr>
              <a:tr h="299468">
                <a:tc>
                  <a:txBody>
                    <a:bodyPr/>
                    <a:lstStyle/>
                    <a:p>
                      <a:r>
                        <a:rPr lang="en-US" dirty="0"/>
                        <a:t>65-35</a:t>
                      </a:r>
                      <a:endParaRPr lang="en-IN" dirty="0"/>
                    </a:p>
                  </a:txBody>
                  <a:tcPr/>
                </a:tc>
                <a:tc>
                  <a:txBody>
                    <a:bodyPr/>
                    <a:lstStyle/>
                    <a:p>
                      <a:r>
                        <a:rPr lang="en-US" dirty="0"/>
                        <a:t>86.6%</a:t>
                      </a:r>
                      <a:endParaRPr lang="en-IN" dirty="0"/>
                    </a:p>
                  </a:txBody>
                  <a:tcPr/>
                </a:tc>
                <a:tc>
                  <a:txBody>
                    <a:bodyPr/>
                    <a:lstStyle/>
                    <a:p>
                      <a:r>
                        <a:rPr lang="en-US" dirty="0"/>
                        <a:t>90%</a:t>
                      </a:r>
                      <a:endParaRPr lang="en-IN" dirty="0"/>
                    </a:p>
                  </a:txBody>
                  <a:tcPr/>
                </a:tc>
                <a:extLst>
                  <a:ext uri="{0D108BD9-81ED-4DB2-BD59-A6C34878D82A}">
                    <a16:rowId xmlns:a16="http://schemas.microsoft.com/office/drawing/2014/main" val="310818985"/>
                  </a:ext>
                </a:extLst>
              </a:tr>
              <a:tr h="299468">
                <a:tc>
                  <a:txBody>
                    <a:bodyPr/>
                    <a:lstStyle/>
                    <a:p>
                      <a:r>
                        <a:rPr lang="en-US" dirty="0"/>
                        <a:t>70-30</a:t>
                      </a:r>
                      <a:endParaRPr lang="en-IN" dirty="0"/>
                    </a:p>
                  </a:txBody>
                  <a:tcPr/>
                </a:tc>
                <a:tc>
                  <a:txBody>
                    <a:bodyPr/>
                    <a:lstStyle/>
                    <a:p>
                      <a:r>
                        <a:rPr lang="en-US" dirty="0"/>
                        <a:t>86.3%</a:t>
                      </a:r>
                      <a:endParaRPr lang="en-IN" dirty="0"/>
                    </a:p>
                  </a:txBody>
                  <a:tcPr/>
                </a:tc>
                <a:tc>
                  <a:txBody>
                    <a:bodyPr/>
                    <a:lstStyle/>
                    <a:p>
                      <a:r>
                        <a:rPr lang="en-US" dirty="0"/>
                        <a:t>90.8%</a:t>
                      </a:r>
                      <a:endParaRPr lang="en-IN" dirty="0"/>
                    </a:p>
                  </a:txBody>
                  <a:tcPr/>
                </a:tc>
                <a:extLst>
                  <a:ext uri="{0D108BD9-81ED-4DB2-BD59-A6C34878D82A}">
                    <a16:rowId xmlns:a16="http://schemas.microsoft.com/office/drawing/2014/main" val="3202424600"/>
                  </a:ext>
                </a:extLst>
              </a:tr>
              <a:tr h="299468">
                <a:tc>
                  <a:txBody>
                    <a:bodyPr/>
                    <a:lstStyle/>
                    <a:p>
                      <a:r>
                        <a:rPr lang="en-US" dirty="0"/>
                        <a:t>75-25</a:t>
                      </a:r>
                      <a:endParaRPr lang="en-IN" dirty="0"/>
                    </a:p>
                  </a:txBody>
                  <a:tcPr/>
                </a:tc>
                <a:tc>
                  <a:txBody>
                    <a:bodyPr/>
                    <a:lstStyle/>
                    <a:p>
                      <a:r>
                        <a:rPr lang="en-US" dirty="0"/>
                        <a:t>86%</a:t>
                      </a:r>
                      <a:endParaRPr lang="en-IN" dirty="0"/>
                    </a:p>
                  </a:txBody>
                  <a:tcPr/>
                </a:tc>
                <a:tc>
                  <a:txBody>
                    <a:bodyPr/>
                    <a:lstStyle/>
                    <a:p>
                      <a:r>
                        <a:rPr lang="en-US" dirty="0"/>
                        <a:t>90.4%</a:t>
                      </a:r>
                      <a:endParaRPr lang="en-IN" dirty="0"/>
                    </a:p>
                  </a:txBody>
                  <a:tcPr/>
                </a:tc>
                <a:extLst>
                  <a:ext uri="{0D108BD9-81ED-4DB2-BD59-A6C34878D82A}">
                    <a16:rowId xmlns:a16="http://schemas.microsoft.com/office/drawing/2014/main" val="3677355175"/>
                  </a:ext>
                </a:extLst>
              </a:tr>
              <a:tr h="303001">
                <a:tc>
                  <a:txBody>
                    <a:bodyPr/>
                    <a:lstStyle/>
                    <a:p>
                      <a:r>
                        <a:rPr lang="en-US" dirty="0"/>
                        <a:t>80-20</a:t>
                      </a:r>
                      <a:endParaRPr lang="en-IN" dirty="0"/>
                    </a:p>
                  </a:txBody>
                  <a:tcPr/>
                </a:tc>
                <a:tc>
                  <a:txBody>
                    <a:bodyPr/>
                    <a:lstStyle/>
                    <a:p>
                      <a:r>
                        <a:rPr lang="en-US" dirty="0"/>
                        <a:t>85.3%</a:t>
                      </a:r>
                      <a:endParaRPr lang="en-IN" dirty="0"/>
                    </a:p>
                  </a:txBody>
                  <a:tcPr/>
                </a:tc>
                <a:tc>
                  <a:txBody>
                    <a:bodyPr/>
                    <a:lstStyle/>
                    <a:p>
                      <a:r>
                        <a:rPr lang="en-US" dirty="0"/>
                        <a:t>89.6%</a:t>
                      </a:r>
                      <a:endParaRPr lang="en-IN" dirty="0"/>
                    </a:p>
                  </a:txBody>
                  <a:tcPr/>
                </a:tc>
                <a:extLst>
                  <a:ext uri="{0D108BD9-81ED-4DB2-BD59-A6C34878D82A}">
                    <a16:rowId xmlns:a16="http://schemas.microsoft.com/office/drawing/2014/main" val="1392813320"/>
                  </a:ext>
                </a:extLst>
              </a:tr>
            </a:tbl>
          </a:graphicData>
        </a:graphic>
      </p:graphicFrame>
    </p:spTree>
    <p:extLst>
      <p:ext uri="{BB962C8B-B14F-4D97-AF65-F5344CB8AC3E}">
        <p14:creationId xmlns:p14="http://schemas.microsoft.com/office/powerpoint/2010/main" val="22210935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9B348E6-8542-5733-E84A-AC1543F0F33C}"/>
              </a:ext>
            </a:extLst>
          </p:cNvPr>
          <p:cNvSpPr>
            <a:spLocks noGrp="1"/>
          </p:cNvSpPr>
          <p:nvPr>
            <p:ph type="sldNum" sz="quarter" idx="12"/>
          </p:nvPr>
        </p:nvSpPr>
        <p:spPr/>
        <p:txBody>
          <a:bodyPr/>
          <a:lstStyle/>
          <a:p>
            <a:fld id="{F05A2CF5-63DF-4B11-92AF-38FC8E5B04EF}" type="slidenum">
              <a:rPr lang="en-IN" smtClean="0"/>
              <a:t>21</a:t>
            </a:fld>
            <a:endParaRPr lang="en-IN"/>
          </a:p>
        </p:txBody>
      </p:sp>
      <p:sp>
        <p:nvSpPr>
          <p:cNvPr id="5" name="TextBox 4">
            <a:extLst>
              <a:ext uri="{FF2B5EF4-FFF2-40B4-BE49-F238E27FC236}">
                <a16:creationId xmlns:a16="http://schemas.microsoft.com/office/drawing/2014/main" id="{EBBE136D-C435-FBCC-047B-2772C7E6B585}"/>
              </a:ext>
            </a:extLst>
          </p:cNvPr>
          <p:cNvSpPr txBox="1"/>
          <p:nvPr/>
        </p:nvSpPr>
        <p:spPr>
          <a:xfrm>
            <a:off x="6934200" y="1213472"/>
            <a:ext cx="6096000" cy="369332"/>
          </a:xfrm>
          <a:prstGeom prst="rect">
            <a:avLst/>
          </a:prstGeom>
          <a:noFill/>
        </p:spPr>
        <p:txBody>
          <a:bodyPr wrap="square">
            <a:spAutoFit/>
          </a:bodyPr>
          <a:lstStyle/>
          <a:p>
            <a:r>
              <a:rPr lang="en-IN" sz="1800" b="1" dirty="0">
                <a:effectLst>
                  <a:outerShdw blurRad="38100" dist="38100" dir="2700000" algn="tl">
                    <a:srgbClr val="000000">
                      <a:alpha val="43137"/>
                    </a:srgbClr>
                  </a:outerShdw>
                </a:effectLst>
                <a:highlight>
                  <a:srgbClr val="C0C0C0"/>
                </a:highlight>
              </a:rPr>
              <a:t>Support Vector Machine</a:t>
            </a:r>
          </a:p>
        </p:txBody>
      </p:sp>
      <p:sp>
        <p:nvSpPr>
          <p:cNvPr id="8" name="TextBox 7">
            <a:extLst>
              <a:ext uri="{FF2B5EF4-FFF2-40B4-BE49-F238E27FC236}">
                <a16:creationId xmlns:a16="http://schemas.microsoft.com/office/drawing/2014/main" id="{D68ADAB1-A420-1F44-C32B-6BB25722E2B0}"/>
              </a:ext>
            </a:extLst>
          </p:cNvPr>
          <p:cNvSpPr txBox="1"/>
          <p:nvPr/>
        </p:nvSpPr>
        <p:spPr>
          <a:xfrm>
            <a:off x="6934200" y="4028238"/>
            <a:ext cx="6513870" cy="369332"/>
          </a:xfrm>
          <a:prstGeom prst="rect">
            <a:avLst/>
          </a:prstGeom>
          <a:noFill/>
        </p:spPr>
        <p:txBody>
          <a:bodyPr wrap="square">
            <a:spAutoFit/>
          </a:bodyPr>
          <a:lstStyle/>
          <a:p>
            <a:r>
              <a:rPr lang="en-IN" sz="1800" b="1" dirty="0">
                <a:effectLst>
                  <a:outerShdw blurRad="38100" dist="38100" dir="2700000" algn="tl">
                    <a:srgbClr val="000000">
                      <a:alpha val="43137"/>
                    </a:srgbClr>
                  </a:outerShdw>
                </a:effectLst>
                <a:highlight>
                  <a:srgbClr val="C0C0C0"/>
                </a:highlight>
              </a:rPr>
              <a:t>Adaboost Classifier</a:t>
            </a:r>
          </a:p>
        </p:txBody>
      </p:sp>
      <p:graphicFrame>
        <p:nvGraphicFramePr>
          <p:cNvPr id="12" name="Table 11">
            <a:extLst>
              <a:ext uri="{FF2B5EF4-FFF2-40B4-BE49-F238E27FC236}">
                <a16:creationId xmlns:a16="http://schemas.microsoft.com/office/drawing/2014/main" id="{9F959265-C44E-76C4-D720-B639B947904A}"/>
              </a:ext>
            </a:extLst>
          </p:cNvPr>
          <p:cNvGraphicFramePr>
            <a:graphicFrameLocks noGrp="1"/>
          </p:cNvGraphicFramePr>
          <p:nvPr>
            <p:extLst>
              <p:ext uri="{D42A27DB-BD31-4B8C-83A1-F6EECF244321}">
                <p14:modId xmlns:p14="http://schemas.microsoft.com/office/powerpoint/2010/main" val="4279582100"/>
              </p:ext>
            </p:extLst>
          </p:nvPr>
        </p:nvGraphicFramePr>
        <p:xfrm>
          <a:off x="393291" y="163698"/>
          <a:ext cx="4316364" cy="2468880"/>
        </p:xfrm>
        <a:graphic>
          <a:graphicData uri="http://schemas.openxmlformats.org/drawingml/2006/table">
            <a:tbl>
              <a:tblPr firstRow="1" bandRow="1">
                <a:tableStyleId>{5C22544A-7EE6-4342-B048-85BDC9FD1C3A}</a:tableStyleId>
              </a:tblPr>
              <a:tblGrid>
                <a:gridCol w="1438788">
                  <a:extLst>
                    <a:ext uri="{9D8B030D-6E8A-4147-A177-3AD203B41FA5}">
                      <a16:colId xmlns:a16="http://schemas.microsoft.com/office/drawing/2014/main" val="1219394799"/>
                    </a:ext>
                  </a:extLst>
                </a:gridCol>
                <a:gridCol w="1438788">
                  <a:extLst>
                    <a:ext uri="{9D8B030D-6E8A-4147-A177-3AD203B41FA5}">
                      <a16:colId xmlns:a16="http://schemas.microsoft.com/office/drawing/2014/main" val="209238058"/>
                    </a:ext>
                  </a:extLst>
                </a:gridCol>
                <a:gridCol w="1438788">
                  <a:extLst>
                    <a:ext uri="{9D8B030D-6E8A-4147-A177-3AD203B41FA5}">
                      <a16:colId xmlns:a16="http://schemas.microsoft.com/office/drawing/2014/main" val="409040927"/>
                    </a:ext>
                  </a:extLst>
                </a:gridCol>
              </a:tblGrid>
              <a:tr h="503448">
                <a:tc>
                  <a:txBody>
                    <a:bodyPr/>
                    <a:lstStyle/>
                    <a:p>
                      <a:r>
                        <a:rPr lang="en-US" dirty="0"/>
                        <a:t>Split Ratio</a:t>
                      </a:r>
                      <a:endParaRPr lang="en-IN" dirty="0"/>
                    </a:p>
                  </a:txBody>
                  <a:tcPr/>
                </a:tc>
                <a:tc>
                  <a:txBody>
                    <a:bodyPr/>
                    <a:lstStyle/>
                    <a:p>
                      <a:r>
                        <a:rPr lang="en-US" dirty="0"/>
                        <a:t>Accuracy Before VIF</a:t>
                      </a:r>
                      <a:endParaRPr lang="en-IN" dirty="0"/>
                    </a:p>
                  </a:txBody>
                  <a:tcPr/>
                </a:tc>
                <a:tc>
                  <a:txBody>
                    <a:bodyPr/>
                    <a:lstStyle/>
                    <a:p>
                      <a:r>
                        <a:rPr lang="en-US" dirty="0"/>
                        <a:t>Accuracy After VIF</a:t>
                      </a:r>
                      <a:endParaRPr lang="en-IN" dirty="0"/>
                    </a:p>
                  </a:txBody>
                  <a:tcPr/>
                </a:tc>
                <a:extLst>
                  <a:ext uri="{0D108BD9-81ED-4DB2-BD59-A6C34878D82A}">
                    <a16:rowId xmlns:a16="http://schemas.microsoft.com/office/drawing/2014/main" val="3360648077"/>
                  </a:ext>
                </a:extLst>
              </a:tr>
              <a:tr h="287685">
                <a:tc>
                  <a:txBody>
                    <a:bodyPr/>
                    <a:lstStyle/>
                    <a:p>
                      <a:r>
                        <a:rPr lang="en-US" dirty="0"/>
                        <a:t>60-40</a:t>
                      </a:r>
                      <a:endParaRPr lang="en-IN" dirty="0"/>
                    </a:p>
                  </a:txBody>
                  <a:tcPr/>
                </a:tc>
                <a:tc>
                  <a:txBody>
                    <a:bodyPr/>
                    <a:lstStyle/>
                    <a:p>
                      <a:r>
                        <a:rPr lang="en-US" dirty="0"/>
                        <a:t>83.6%</a:t>
                      </a:r>
                      <a:endParaRPr lang="en-IN" dirty="0"/>
                    </a:p>
                  </a:txBody>
                  <a:tcPr/>
                </a:tc>
                <a:tc>
                  <a:txBody>
                    <a:bodyPr/>
                    <a:lstStyle/>
                    <a:p>
                      <a:r>
                        <a:rPr lang="en-US" dirty="0"/>
                        <a:t>83.9%</a:t>
                      </a:r>
                      <a:endParaRPr lang="en-IN" dirty="0"/>
                    </a:p>
                  </a:txBody>
                  <a:tcPr/>
                </a:tc>
                <a:extLst>
                  <a:ext uri="{0D108BD9-81ED-4DB2-BD59-A6C34878D82A}">
                    <a16:rowId xmlns:a16="http://schemas.microsoft.com/office/drawing/2014/main" val="441202607"/>
                  </a:ext>
                </a:extLst>
              </a:tr>
              <a:tr h="287685">
                <a:tc>
                  <a:txBody>
                    <a:bodyPr/>
                    <a:lstStyle/>
                    <a:p>
                      <a:r>
                        <a:rPr lang="en-US" dirty="0"/>
                        <a:t>65-35</a:t>
                      </a:r>
                      <a:endParaRPr lang="en-IN" dirty="0"/>
                    </a:p>
                  </a:txBody>
                  <a:tcPr/>
                </a:tc>
                <a:tc>
                  <a:txBody>
                    <a:bodyPr/>
                    <a:lstStyle/>
                    <a:p>
                      <a:r>
                        <a:rPr lang="en-US" dirty="0"/>
                        <a:t>83.7%</a:t>
                      </a:r>
                      <a:endParaRPr lang="en-IN" dirty="0"/>
                    </a:p>
                  </a:txBody>
                  <a:tcPr/>
                </a:tc>
                <a:tc>
                  <a:txBody>
                    <a:bodyPr/>
                    <a:lstStyle/>
                    <a:p>
                      <a:r>
                        <a:rPr lang="en-US" dirty="0"/>
                        <a:t>83.8%</a:t>
                      </a:r>
                      <a:endParaRPr lang="en-IN" dirty="0"/>
                    </a:p>
                  </a:txBody>
                  <a:tcPr/>
                </a:tc>
                <a:extLst>
                  <a:ext uri="{0D108BD9-81ED-4DB2-BD59-A6C34878D82A}">
                    <a16:rowId xmlns:a16="http://schemas.microsoft.com/office/drawing/2014/main" val="2923846421"/>
                  </a:ext>
                </a:extLst>
              </a:tr>
              <a:tr h="287685">
                <a:tc>
                  <a:txBody>
                    <a:bodyPr/>
                    <a:lstStyle/>
                    <a:p>
                      <a:r>
                        <a:rPr lang="en-US" dirty="0"/>
                        <a:t>70-30</a:t>
                      </a:r>
                      <a:endParaRPr lang="en-IN" dirty="0"/>
                    </a:p>
                  </a:txBody>
                  <a:tcPr/>
                </a:tc>
                <a:tc>
                  <a:txBody>
                    <a:bodyPr/>
                    <a:lstStyle/>
                    <a:p>
                      <a:r>
                        <a:rPr lang="en-US" dirty="0"/>
                        <a:t>83.6%</a:t>
                      </a:r>
                      <a:endParaRPr lang="en-IN" dirty="0"/>
                    </a:p>
                  </a:txBody>
                  <a:tcPr/>
                </a:tc>
                <a:tc>
                  <a:txBody>
                    <a:bodyPr/>
                    <a:lstStyle/>
                    <a:p>
                      <a:r>
                        <a:rPr lang="en-US" dirty="0"/>
                        <a:t>83.7%</a:t>
                      </a:r>
                      <a:endParaRPr lang="en-IN" dirty="0"/>
                    </a:p>
                  </a:txBody>
                  <a:tcPr/>
                </a:tc>
                <a:extLst>
                  <a:ext uri="{0D108BD9-81ED-4DB2-BD59-A6C34878D82A}">
                    <a16:rowId xmlns:a16="http://schemas.microsoft.com/office/drawing/2014/main" val="3501853788"/>
                  </a:ext>
                </a:extLst>
              </a:tr>
              <a:tr h="287685">
                <a:tc>
                  <a:txBody>
                    <a:bodyPr/>
                    <a:lstStyle/>
                    <a:p>
                      <a:r>
                        <a:rPr lang="en-US" dirty="0"/>
                        <a:t>75-25</a:t>
                      </a:r>
                      <a:endParaRPr lang="en-IN" dirty="0"/>
                    </a:p>
                  </a:txBody>
                  <a:tcPr/>
                </a:tc>
                <a:tc>
                  <a:txBody>
                    <a:bodyPr/>
                    <a:lstStyle/>
                    <a:p>
                      <a:r>
                        <a:rPr lang="en-US" dirty="0"/>
                        <a:t>84%</a:t>
                      </a:r>
                      <a:endParaRPr lang="en-IN" dirty="0"/>
                    </a:p>
                  </a:txBody>
                  <a:tcPr/>
                </a:tc>
                <a:tc>
                  <a:txBody>
                    <a:bodyPr/>
                    <a:lstStyle/>
                    <a:p>
                      <a:r>
                        <a:rPr lang="en-US" dirty="0"/>
                        <a:t>83.5%</a:t>
                      </a:r>
                      <a:endParaRPr lang="en-IN" dirty="0"/>
                    </a:p>
                  </a:txBody>
                  <a:tcPr/>
                </a:tc>
                <a:extLst>
                  <a:ext uri="{0D108BD9-81ED-4DB2-BD59-A6C34878D82A}">
                    <a16:rowId xmlns:a16="http://schemas.microsoft.com/office/drawing/2014/main" val="3820325387"/>
                  </a:ext>
                </a:extLst>
              </a:tr>
              <a:tr h="287685">
                <a:tc>
                  <a:txBody>
                    <a:bodyPr/>
                    <a:lstStyle/>
                    <a:p>
                      <a:r>
                        <a:rPr lang="en-US" dirty="0"/>
                        <a:t>80-20</a:t>
                      </a:r>
                      <a:endParaRPr lang="en-IN" dirty="0"/>
                    </a:p>
                  </a:txBody>
                  <a:tcPr/>
                </a:tc>
                <a:tc>
                  <a:txBody>
                    <a:bodyPr/>
                    <a:lstStyle/>
                    <a:p>
                      <a:r>
                        <a:rPr lang="en-US" dirty="0"/>
                        <a:t>83.8%</a:t>
                      </a:r>
                      <a:endParaRPr lang="en-IN" dirty="0"/>
                    </a:p>
                  </a:txBody>
                  <a:tcPr/>
                </a:tc>
                <a:tc>
                  <a:txBody>
                    <a:bodyPr/>
                    <a:lstStyle/>
                    <a:p>
                      <a:r>
                        <a:rPr lang="en-US" dirty="0"/>
                        <a:t>83.6%</a:t>
                      </a:r>
                      <a:endParaRPr lang="en-IN" dirty="0"/>
                    </a:p>
                  </a:txBody>
                  <a:tcPr/>
                </a:tc>
                <a:extLst>
                  <a:ext uri="{0D108BD9-81ED-4DB2-BD59-A6C34878D82A}">
                    <a16:rowId xmlns:a16="http://schemas.microsoft.com/office/drawing/2014/main" val="3124089135"/>
                  </a:ext>
                </a:extLst>
              </a:tr>
            </a:tbl>
          </a:graphicData>
        </a:graphic>
      </p:graphicFrame>
      <p:graphicFrame>
        <p:nvGraphicFramePr>
          <p:cNvPr id="13" name="Table 12">
            <a:extLst>
              <a:ext uri="{FF2B5EF4-FFF2-40B4-BE49-F238E27FC236}">
                <a16:creationId xmlns:a16="http://schemas.microsoft.com/office/drawing/2014/main" id="{6A0C01E9-52D4-A9E5-61E9-584ACE639564}"/>
              </a:ext>
            </a:extLst>
          </p:cNvPr>
          <p:cNvGraphicFramePr>
            <a:graphicFrameLocks noGrp="1"/>
          </p:cNvGraphicFramePr>
          <p:nvPr>
            <p:extLst>
              <p:ext uri="{D42A27DB-BD31-4B8C-83A1-F6EECF244321}">
                <p14:modId xmlns:p14="http://schemas.microsoft.com/office/powerpoint/2010/main" val="2946822207"/>
              </p:ext>
            </p:extLst>
          </p:nvPr>
        </p:nvGraphicFramePr>
        <p:xfrm>
          <a:off x="393291" y="3206290"/>
          <a:ext cx="4316364" cy="2468880"/>
        </p:xfrm>
        <a:graphic>
          <a:graphicData uri="http://schemas.openxmlformats.org/drawingml/2006/table">
            <a:tbl>
              <a:tblPr firstRow="1" bandRow="1">
                <a:tableStyleId>{5C22544A-7EE6-4342-B048-85BDC9FD1C3A}</a:tableStyleId>
              </a:tblPr>
              <a:tblGrid>
                <a:gridCol w="1438788">
                  <a:extLst>
                    <a:ext uri="{9D8B030D-6E8A-4147-A177-3AD203B41FA5}">
                      <a16:colId xmlns:a16="http://schemas.microsoft.com/office/drawing/2014/main" val="673715312"/>
                    </a:ext>
                  </a:extLst>
                </a:gridCol>
                <a:gridCol w="1438788">
                  <a:extLst>
                    <a:ext uri="{9D8B030D-6E8A-4147-A177-3AD203B41FA5}">
                      <a16:colId xmlns:a16="http://schemas.microsoft.com/office/drawing/2014/main" val="1159287615"/>
                    </a:ext>
                  </a:extLst>
                </a:gridCol>
                <a:gridCol w="1438788">
                  <a:extLst>
                    <a:ext uri="{9D8B030D-6E8A-4147-A177-3AD203B41FA5}">
                      <a16:colId xmlns:a16="http://schemas.microsoft.com/office/drawing/2014/main" val="2368805559"/>
                    </a:ext>
                  </a:extLst>
                </a:gridCol>
              </a:tblGrid>
              <a:tr h="503448">
                <a:tc>
                  <a:txBody>
                    <a:bodyPr/>
                    <a:lstStyle/>
                    <a:p>
                      <a:r>
                        <a:rPr lang="en-US" dirty="0"/>
                        <a:t>Split Ratio</a:t>
                      </a:r>
                      <a:endParaRPr lang="en-IN" dirty="0"/>
                    </a:p>
                  </a:txBody>
                  <a:tcPr/>
                </a:tc>
                <a:tc>
                  <a:txBody>
                    <a:bodyPr/>
                    <a:lstStyle/>
                    <a:p>
                      <a:r>
                        <a:rPr lang="en-US" dirty="0"/>
                        <a:t>Accuracy Before VIF</a:t>
                      </a:r>
                      <a:endParaRPr lang="en-IN" dirty="0"/>
                    </a:p>
                  </a:txBody>
                  <a:tcPr/>
                </a:tc>
                <a:tc>
                  <a:txBody>
                    <a:bodyPr/>
                    <a:lstStyle/>
                    <a:p>
                      <a:r>
                        <a:rPr lang="en-US" dirty="0"/>
                        <a:t>Accuracy After VIF</a:t>
                      </a:r>
                      <a:endParaRPr lang="en-IN" dirty="0"/>
                    </a:p>
                  </a:txBody>
                  <a:tcPr/>
                </a:tc>
                <a:extLst>
                  <a:ext uri="{0D108BD9-81ED-4DB2-BD59-A6C34878D82A}">
                    <a16:rowId xmlns:a16="http://schemas.microsoft.com/office/drawing/2014/main" val="3069476395"/>
                  </a:ext>
                </a:extLst>
              </a:tr>
              <a:tr h="287685">
                <a:tc>
                  <a:txBody>
                    <a:bodyPr/>
                    <a:lstStyle/>
                    <a:p>
                      <a:r>
                        <a:rPr lang="en-US" dirty="0"/>
                        <a:t>60-40</a:t>
                      </a:r>
                      <a:endParaRPr lang="en-IN" dirty="0"/>
                    </a:p>
                  </a:txBody>
                  <a:tcPr/>
                </a:tc>
                <a:tc>
                  <a:txBody>
                    <a:bodyPr/>
                    <a:lstStyle/>
                    <a:p>
                      <a:r>
                        <a:rPr lang="en-US" dirty="0"/>
                        <a:t>85%</a:t>
                      </a:r>
                      <a:endParaRPr lang="en-IN" dirty="0"/>
                    </a:p>
                  </a:txBody>
                  <a:tcPr/>
                </a:tc>
                <a:tc>
                  <a:txBody>
                    <a:bodyPr/>
                    <a:lstStyle/>
                    <a:p>
                      <a:r>
                        <a:rPr lang="en-US" dirty="0"/>
                        <a:t>92.1%</a:t>
                      </a:r>
                      <a:endParaRPr lang="en-IN" dirty="0"/>
                    </a:p>
                  </a:txBody>
                  <a:tcPr/>
                </a:tc>
                <a:extLst>
                  <a:ext uri="{0D108BD9-81ED-4DB2-BD59-A6C34878D82A}">
                    <a16:rowId xmlns:a16="http://schemas.microsoft.com/office/drawing/2014/main" val="846782825"/>
                  </a:ext>
                </a:extLst>
              </a:tr>
              <a:tr h="287685">
                <a:tc>
                  <a:txBody>
                    <a:bodyPr/>
                    <a:lstStyle/>
                    <a:p>
                      <a:r>
                        <a:rPr lang="en-US" dirty="0"/>
                        <a:t>65-35</a:t>
                      </a:r>
                      <a:endParaRPr lang="en-IN" dirty="0"/>
                    </a:p>
                  </a:txBody>
                  <a:tcPr/>
                </a:tc>
                <a:tc>
                  <a:txBody>
                    <a:bodyPr/>
                    <a:lstStyle/>
                    <a:p>
                      <a:r>
                        <a:rPr lang="en-US" dirty="0"/>
                        <a:t>84%</a:t>
                      </a:r>
                      <a:endParaRPr lang="en-IN" dirty="0"/>
                    </a:p>
                  </a:txBody>
                  <a:tcPr/>
                </a:tc>
                <a:tc>
                  <a:txBody>
                    <a:bodyPr/>
                    <a:lstStyle/>
                    <a:p>
                      <a:r>
                        <a:rPr lang="en-US" dirty="0"/>
                        <a:t>92.2%</a:t>
                      </a:r>
                      <a:endParaRPr lang="en-IN" dirty="0"/>
                    </a:p>
                  </a:txBody>
                  <a:tcPr/>
                </a:tc>
                <a:extLst>
                  <a:ext uri="{0D108BD9-81ED-4DB2-BD59-A6C34878D82A}">
                    <a16:rowId xmlns:a16="http://schemas.microsoft.com/office/drawing/2014/main" val="4281138308"/>
                  </a:ext>
                </a:extLst>
              </a:tr>
              <a:tr h="287685">
                <a:tc>
                  <a:txBody>
                    <a:bodyPr/>
                    <a:lstStyle/>
                    <a:p>
                      <a:r>
                        <a:rPr lang="en-US" dirty="0"/>
                        <a:t>70-30</a:t>
                      </a:r>
                      <a:endParaRPr lang="en-IN" dirty="0"/>
                    </a:p>
                  </a:txBody>
                  <a:tcPr/>
                </a:tc>
                <a:tc>
                  <a:txBody>
                    <a:bodyPr/>
                    <a:lstStyle/>
                    <a:p>
                      <a:r>
                        <a:rPr lang="en-US" dirty="0"/>
                        <a:t>85%</a:t>
                      </a:r>
                      <a:endParaRPr lang="en-IN" dirty="0"/>
                    </a:p>
                  </a:txBody>
                  <a:tcPr/>
                </a:tc>
                <a:tc>
                  <a:txBody>
                    <a:bodyPr/>
                    <a:lstStyle/>
                    <a:p>
                      <a:r>
                        <a:rPr lang="en-US" dirty="0"/>
                        <a:t>92.4%</a:t>
                      </a:r>
                      <a:endParaRPr lang="en-IN" dirty="0"/>
                    </a:p>
                  </a:txBody>
                  <a:tcPr/>
                </a:tc>
                <a:extLst>
                  <a:ext uri="{0D108BD9-81ED-4DB2-BD59-A6C34878D82A}">
                    <a16:rowId xmlns:a16="http://schemas.microsoft.com/office/drawing/2014/main" val="3349922208"/>
                  </a:ext>
                </a:extLst>
              </a:tr>
              <a:tr h="287685">
                <a:tc>
                  <a:txBody>
                    <a:bodyPr/>
                    <a:lstStyle/>
                    <a:p>
                      <a:r>
                        <a:rPr lang="en-US" dirty="0"/>
                        <a:t>75-25</a:t>
                      </a:r>
                      <a:endParaRPr lang="en-IN" dirty="0"/>
                    </a:p>
                  </a:txBody>
                  <a:tcPr/>
                </a:tc>
                <a:tc>
                  <a:txBody>
                    <a:bodyPr/>
                    <a:lstStyle/>
                    <a:p>
                      <a:r>
                        <a:rPr lang="en-US" dirty="0"/>
                        <a:t>85%</a:t>
                      </a:r>
                      <a:endParaRPr lang="en-IN" dirty="0"/>
                    </a:p>
                  </a:txBody>
                  <a:tcPr/>
                </a:tc>
                <a:tc>
                  <a:txBody>
                    <a:bodyPr/>
                    <a:lstStyle/>
                    <a:p>
                      <a:r>
                        <a:rPr lang="en-US" dirty="0"/>
                        <a:t>92.4%</a:t>
                      </a:r>
                      <a:endParaRPr lang="en-IN" dirty="0"/>
                    </a:p>
                  </a:txBody>
                  <a:tcPr/>
                </a:tc>
                <a:extLst>
                  <a:ext uri="{0D108BD9-81ED-4DB2-BD59-A6C34878D82A}">
                    <a16:rowId xmlns:a16="http://schemas.microsoft.com/office/drawing/2014/main" val="3109769012"/>
                  </a:ext>
                </a:extLst>
              </a:tr>
              <a:tr h="287685">
                <a:tc>
                  <a:txBody>
                    <a:bodyPr/>
                    <a:lstStyle/>
                    <a:p>
                      <a:r>
                        <a:rPr lang="en-US" dirty="0"/>
                        <a:t>80-20</a:t>
                      </a:r>
                      <a:endParaRPr lang="en-IN" dirty="0"/>
                    </a:p>
                  </a:txBody>
                  <a:tcPr/>
                </a:tc>
                <a:tc>
                  <a:txBody>
                    <a:bodyPr/>
                    <a:lstStyle/>
                    <a:p>
                      <a:r>
                        <a:rPr lang="en-US" dirty="0"/>
                        <a:t>85%</a:t>
                      </a:r>
                      <a:endParaRPr lang="en-IN" dirty="0"/>
                    </a:p>
                  </a:txBody>
                  <a:tcPr/>
                </a:tc>
                <a:tc>
                  <a:txBody>
                    <a:bodyPr/>
                    <a:lstStyle/>
                    <a:p>
                      <a:r>
                        <a:rPr lang="en-US" dirty="0"/>
                        <a:t>92.4%</a:t>
                      </a:r>
                      <a:endParaRPr lang="en-IN" dirty="0"/>
                    </a:p>
                  </a:txBody>
                  <a:tcPr/>
                </a:tc>
                <a:extLst>
                  <a:ext uri="{0D108BD9-81ED-4DB2-BD59-A6C34878D82A}">
                    <a16:rowId xmlns:a16="http://schemas.microsoft.com/office/drawing/2014/main" val="1171053179"/>
                  </a:ext>
                </a:extLst>
              </a:tr>
            </a:tbl>
          </a:graphicData>
        </a:graphic>
      </p:graphicFrame>
    </p:spTree>
    <p:extLst>
      <p:ext uri="{BB962C8B-B14F-4D97-AF65-F5344CB8AC3E}">
        <p14:creationId xmlns:p14="http://schemas.microsoft.com/office/powerpoint/2010/main" val="8952247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2CB6815-6B4E-9012-AD3C-3FD4B58C1679}"/>
              </a:ext>
            </a:extLst>
          </p:cNvPr>
          <p:cNvSpPr>
            <a:spLocks noGrp="1"/>
          </p:cNvSpPr>
          <p:nvPr>
            <p:ph type="sldNum" sz="quarter" idx="12"/>
          </p:nvPr>
        </p:nvSpPr>
        <p:spPr/>
        <p:txBody>
          <a:bodyPr/>
          <a:lstStyle/>
          <a:p>
            <a:fld id="{F05A2CF5-63DF-4B11-92AF-38FC8E5B04EF}" type="slidenum">
              <a:rPr lang="en-IN" smtClean="0"/>
              <a:t>22</a:t>
            </a:fld>
            <a:endParaRPr lang="en-IN"/>
          </a:p>
        </p:txBody>
      </p:sp>
      <p:sp>
        <p:nvSpPr>
          <p:cNvPr id="5" name="TextBox 4">
            <a:extLst>
              <a:ext uri="{FF2B5EF4-FFF2-40B4-BE49-F238E27FC236}">
                <a16:creationId xmlns:a16="http://schemas.microsoft.com/office/drawing/2014/main" id="{4506829E-548D-1D82-2419-C9881F006967}"/>
              </a:ext>
            </a:extLst>
          </p:cNvPr>
          <p:cNvSpPr txBox="1"/>
          <p:nvPr/>
        </p:nvSpPr>
        <p:spPr>
          <a:xfrm>
            <a:off x="7484806" y="4603618"/>
            <a:ext cx="6096000" cy="369332"/>
          </a:xfrm>
          <a:prstGeom prst="rect">
            <a:avLst/>
          </a:prstGeom>
          <a:noFill/>
        </p:spPr>
        <p:txBody>
          <a:bodyPr wrap="square">
            <a:spAutoFit/>
          </a:bodyPr>
          <a:lstStyle/>
          <a:p>
            <a:r>
              <a:rPr lang="en-IN" sz="1800" b="1" dirty="0">
                <a:effectLst>
                  <a:outerShdw blurRad="38100" dist="38100" dir="2700000" algn="tl">
                    <a:srgbClr val="000000">
                      <a:alpha val="43137"/>
                    </a:srgbClr>
                  </a:outerShdw>
                </a:effectLst>
                <a:highlight>
                  <a:srgbClr val="C0C0C0"/>
                </a:highlight>
              </a:rPr>
              <a:t>CatBoost Classifier</a:t>
            </a:r>
          </a:p>
        </p:txBody>
      </p:sp>
      <p:graphicFrame>
        <p:nvGraphicFramePr>
          <p:cNvPr id="9" name="Table 8">
            <a:extLst>
              <a:ext uri="{FF2B5EF4-FFF2-40B4-BE49-F238E27FC236}">
                <a16:creationId xmlns:a16="http://schemas.microsoft.com/office/drawing/2014/main" id="{03BAAF15-1890-408F-604B-568DAAE44EC9}"/>
              </a:ext>
            </a:extLst>
          </p:cNvPr>
          <p:cNvGraphicFramePr>
            <a:graphicFrameLocks noGrp="1"/>
          </p:cNvGraphicFramePr>
          <p:nvPr>
            <p:extLst>
              <p:ext uri="{D42A27DB-BD31-4B8C-83A1-F6EECF244321}">
                <p14:modId xmlns:p14="http://schemas.microsoft.com/office/powerpoint/2010/main" val="4165997139"/>
              </p:ext>
            </p:extLst>
          </p:nvPr>
        </p:nvGraphicFramePr>
        <p:xfrm>
          <a:off x="475954" y="412721"/>
          <a:ext cx="4316364" cy="2468880"/>
        </p:xfrm>
        <a:graphic>
          <a:graphicData uri="http://schemas.openxmlformats.org/drawingml/2006/table">
            <a:tbl>
              <a:tblPr firstRow="1" bandRow="1">
                <a:tableStyleId>{5C22544A-7EE6-4342-B048-85BDC9FD1C3A}</a:tableStyleId>
              </a:tblPr>
              <a:tblGrid>
                <a:gridCol w="1438788">
                  <a:extLst>
                    <a:ext uri="{9D8B030D-6E8A-4147-A177-3AD203B41FA5}">
                      <a16:colId xmlns:a16="http://schemas.microsoft.com/office/drawing/2014/main" val="4051935688"/>
                    </a:ext>
                  </a:extLst>
                </a:gridCol>
                <a:gridCol w="1438788">
                  <a:extLst>
                    <a:ext uri="{9D8B030D-6E8A-4147-A177-3AD203B41FA5}">
                      <a16:colId xmlns:a16="http://schemas.microsoft.com/office/drawing/2014/main" val="671959194"/>
                    </a:ext>
                  </a:extLst>
                </a:gridCol>
                <a:gridCol w="1438788">
                  <a:extLst>
                    <a:ext uri="{9D8B030D-6E8A-4147-A177-3AD203B41FA5}">
                      <a16:colId xmlns:a16="http://schemas.microsoft.com/office/drawing/2014/main" val="1432401791"/>
                    </a:ext>
                  </a:extLst>
                </a:gridCol>
              </a:tblGrid>
              <a:tr h="503448">
                <a:tc>
                  <a:txBody>
                    <a:bodyPr/>
                    <a:lstStyle/>
                    <a:p>
                      <a:r>
                        <a:rPr lang="en-US" dirty="0"/>
                        <a:t>Split Ratio</a:t>
                      </a:r>
                      <a:endParaRPr lang="en-IN" dirty="0"/>
                    </a:p>
                  </a:txBody>
                  <a:tcPr/>
                </a:tc>
                <a:tc>
                  <a:txBody>
                    <a:bodyPr/>
                    <a:lstStyle/>
                    <a:p>
                      <a:r>
                        <a:rPr lang="en-US" dirty="0"/>
                        <a:t>Accuracy Before VIF</a:t>
                      </a:r>
                      <a:endParaRPr lang="en-IN" dirty="0"/>
                    </a:p>
                  </a:txBody>
                  <a:tcPr/>
                </a:tc>
                <a:tc>
                  <a:txBody>
                    <a:bodyPr/>
                    <a:lstStyle/>
                    <a:p>
                      <a:r>
                        <a:rPr lang="en-US" dirty="0"/>
                        <a:t>Accuracy After VIF</a:t>
                      </a:r>
                      <a:endParaRPr lang="en-IN" dirty="0"/>
                    </a:p>
                  </a:txBody>
                  <a:tcPr/>
                </a:tc>
                <a:extLst>
                  <a:ext uri="{0D108BD9-81ED-4DB2-BD59-A6C34878D82A}">
                    <a16:rowId xmlns:a16="http://schemas.microsoft.com/office/drawing/2014/main" val="3644483848"/>
                  </a:ext>
                </a:extLst>
              </a:tr>
              <a:tr h="287685">
                <a:tc>
                  <a:txBody>
                    <a:bodyPr/>
                    <a:lstStyle/>
                    <a:p>
                      <a:r>
                        <a:rPr lang="en-US" dirty="0"/>
                        <a:t>60-40</a:t>
                      </a:r>
                      <a:endParaRPr lang="en-IN" dirty="0"/>
                    </a:p>
                  </a:txBody>
                  <a:tcPr/>
                </a:tc>
                <a:tc>
                  <a:txBody>
                    <a:bodyPr/>
                    <a:lstStyle/>
                    <a:p>
                      <a:r>
                        <a:rPr lang="en-US" dirty="0"/>
                        <a:t>86%</a:t>
                      </a:r>
                      <a:endParaRPr lang="en-IN" dirty="0"/>
                    </a:p>
                  </a:txBody>
                  <a:tcPr/>
                </a:tc>
                <a:tc>
                  <a:txBody>
                    <a:bodyPr/>
                    <a:lstStyle/>
                    <a:p>
                      <a:r>
                        <a:rPr lang="en-US" dirty="0"/>
                        <a:t>92%</a:t>
                      </a:r>
                      <a:endParaRPr lang="en-IN" dirty="0"/>
                    </a:p>
                  </a:txBody>
                  <a:tcPr/>
                </a:tc>
                <a:extLst>
                  <a:ext uri="{0D108BD9-81ED-4DB2-BD59-A6C34878D82A}">
                    <a16:rowId xmlns:a16="http://schemas.microsoft.com/office/drawing/2014/main" val="386151133"/>
                  </a:ext>
                </a:extLst>
              </a:tr>
              <a:tr h="287685">
                <a:tc>
                  <a:txBody>
                    <a:bodyPr/>
                    <a:lstStyle/>
                    <a:p>
                      <a:r>
                        <a:rPr lang="en-US" dirty="0"/>
                        <a:t>65-35</a:t>
                      </a:r>
                      <a:endParaRPr lang="en-IN" dirty="0"/>
                    </a:p>
                  </a:txBody>
                  <a:tcPr/>
                </a:tc>
                <a:tc>
                  <a:txBody>
                    <a:bodyPr/>
                    <a:lstStyle/>
                    <a:p>
                      <a:r>
                        <a:rPr lang="en-US" dirty="0"/>
                        <a:t>87%</a:t>
                      </a:r>
                      <a:endParaRPr lang="en-IN" dirty="0"/>
                    </a:p>
                  </a:txBody>
                  <a:tcPr/>
                </a:tc>
                <a:tc>
                  <a:txBody>
                    <a:bodyPr/>
                    <a:lstStyle/>
                    <a:p>
                      <a:r>
                        <a:rPr lang="en-US" dirty="0"/>
                        <a:t>92%</a:t>
                      </a:r>
                      <a:endParaRPr lang="en-IN" dirty="0"/>
                    </a:p>
                  </a:txBody>
                  <a:tcPr/>
                </a:tc>
                <a:extLst>
                  <a:ext uri="{0D108BD9-81ED-4DB2-BD59-A6C34878D82A}">
                    <a16:rowId xmlns:a16="http://schemas.microsoft.com/office/drawing/2014/main" val="2615180911"/>
                  </a:ext>
                </a:extLst>
              </a:tr>
              <a:tr h="287685">
                <a:tc>
                  <a:txBody>
                    <a:bodyPr/>
                    <a:lstStyle/>
                    <a:p>
                      <a:r>
                        <a:rPr lang="en-US" dirty="0"/>
                        <a:t>70-30</a:t>
                      </a:r>
                      <a:endParaRPr lang="en-IN" dirty="0"/>
                    </a:p>
                  </a:txBody>
                  <a:tcPr/>
                </a:tc>
                <a:tc>
                  <a:txBody>
                    <a:bodyPr/>
                    <a:lstStyle/>
                    <a:p>
                      <a:r>
                        <a:rPr lang="en-US" dirty="0"/>
                        <a:t>88%</a:t>
                      </a:r>
                      <a:endParaRPr lang="en-IN" dirty="0"/>
                    </a:p>
                  </a:txBody>
                  <a:tcPr/>
                </a:tc>
                <a:tc>
                  <a:txBody>
                    <a:bodyPr/>
                    <a:lstStyle/>
                    <a:p>
                      <a:r>
                        <a:rPr lang="en-US" dirty="0"/>
                        <a:t>92%</a:t>
                      </a:r>
                      <a:endParaRPr lang="en-IN" dirty="0"/>
                    </a:p>
                  </a:txBody>
                  <a:tcPr/>
                </a:tc>
                <a:extLst>
                  <a:ext uri="{0D108BD9-81ED-4DB2-BD59-A6C34878D82A}">
                    <a16:rowId xmlns:a16="http://schemas.microsoft.com/office/drawing/2014/main" val="1534484493"/>
                  </a:ext>
                </a:extLst>
              </a:tr>
              <a:tr h="287685">
                <a:tc>
                  <a:txBody>
                    <a:bodyPr/>
                    <a:lstStyle/>
                    <a:p>
                      <a:r>
                        <a:rPr lang="en-US" dirty="0"/>
                        <a:t>75-25</a:t>
                      </a:r>
                      <a:endParaRPr lang="en-IN" dirty="0"/>
                    </a:p>
                  </a:txBody>
                  <a:tcPr/>
                </a:tc>
                <a:tc>
                  <a:txBody>
                    <a:bodyPr/>
                    <a:lstStyle/>
                    <a:p>
                      <a:r>
                        <a:rPr lang="en-US" dirty="0"/>
                        <a:t>87%</a:t>
                      </a:r>
                      <a:endParaRPr lang="en-IN" dirty="0"/>
                    </a:p>
                  </a:txBody>
                  <a:tcPr/>
                </a:tc>
                <a:tc>
                  <a:txBody>
                    <a:bodyPr/>
                    <a:lstStyle/>
                    <a:p>
                      <a:r>
                        <a:rPr lang="en-US" dirty="0"/>
                        <a:t>92%</a:t>
                      </a:r>
                      <a:endParaRPr lang="en-IN" dirty="0"/>
                    </a:p>
                  </a:txBody>
                  <a:tcPr/>
                </a:tc>
                <a:extLst>
                  <a:ext uri="{0D108BD9-81ED-4DB2-BD59-A6C34878D82A}">
                    <a16:rowId xmlns:a16="http://schemas.microsoft.com/office/drawing/2014/main" val="3674504479"/>
                  </a:ext>
                </a:extLst>
              </a:tr>
              <a:tr h="287685">
                <a:tc>
                  <a:txBody>
                    <a:bodyPr/>
                    <a:lstStyle/>
                    <a:p>
                      <a:r>
                        <a:rPr lang="en-US" dirty="0"/>
                        <a:t>80-20</a:t>
                      </a:r>
                      <a:endParaRPr lang="en-IN" dirty="0"/>
                    </a:p>
                  </a:txBody>
                  <a:tcPr/>
                </a:tc>
                <a:tc>
                  <a:txBody>
                    <a:bodyPr/>
                    <a:lstStyle/>
                    <a:p>
                      <a:r>
                        <a:rPr lang="en-US" dirty="0"/>
                        <a:t>89%</a:t>
                      </a:r>
                      <a:endParaRPr lang="en-IN" dirty="0"/>
                    </a:p>
                  </a:txBody>
                  <a:tcPr/>
                </a:tc>
                <a:tc>
                  <a:txBody>
                    <a:bodyPr/>
                    <a:lstStyle/>
                    <a:p>
                      <a:r>
                        <a:rPr lang="en-US" dirty="0"/>
                        <a:t>92%</a:t>
                      </a:r>
                      <a:endParaRPr lang="en-IN" dirty="0"/>
                    </a:p>
                  </a:txBody>
                  <a:tcPr/>
                </a:tc>
                <a:extLst>
                  <a:ext uri="{0D108BD9-81ED-4DB2-BD59-A6C34878D82A}">
                    <a16:rowId xmlns:a16="http://schemas.microsoft.com/office/drawing/2014/main" val="892799483"/>
                  </a:ext>
                </a:extLst>
              </a:tr>
            </a:tbl>
          </a:graphicData>
        </a:graphic>
      </p:graphicFrame>
      <p:sp>
        <p:nvSpPr>
          <p:cNvPr id="11" name="TextBox 10">
            <a:extLst>
              <a:ext uri="{FF2B5EF4-FFF2-40B4-BE49-F238E27FC236}">
                <a16:creationId xmlns:a16="http://schemas.microsoft.com/office/drawing/2014/main" id="{10E46B37-925C-F217-016D-BDECDCDB185C}"/>
              </a:ext>
            </a:extLst>
          </p:cNvPr>
          <p:cNvSpPr txBox="1"/>
          <p:nvPr/>
        </p:nvSpPr>
        <p:spPr>
          <a:xfrm>
            <a:off x="7484806" y="936212"/>
            <a:ext cx="7005484" cy="369332"/>
          </a:xfrm>
          <a:prstGeom prst="rect">
            <a:avLst/>
          </a:prstGeom>
          <a:noFill/>
        </p:spPr>
        <p:txBody>
          <a:bodyPr wrap="square">
            <a:spAutoFit/>
          </a:bodyPr>
          <a:lstStyle/>
          <a:p>
            <a:r>
              <a:rPr lang="en-IN" sz="1800" b="1" dirty="0">
                <a:effectLst>
                  <a:outerShdw blurRad="38100" dist="38100" dir="2700000" algn="tl">
                    <a:srgbClr val="000000">
                      <a:alpha val="43137"/>
                    </a:srgbClr>
                  </a:outerShdw>
                </a:effectLst>
                <a:highlight>
                  <a:srgbClr val="C0C0C0"/>
                </a:highlight>
              </a:rPr>
              <a:t>XGBoost Classifier</a:t>
            </a:r>
          </a:p>
        </p:txBody>
      </p:sp>
      <p:graphicFrame>
        <p:nvGraphicFramePr>
          <p:cNvPr id="12" name="Table 11">
            <a:extLst>
              <a:ext uri="{FF2B5EF4-FFF2-40B4-BE49-F238E27FC236}">
                <a16:creationId xmlns:a16="http://schemas.microsoft.com/office/drawing/2014/main" id="{65194EB5-FEE3-76D2-210F-00FE68E465A2}"/>
              </a:ext>
            </a:extLst>
          </p:cNvPr>
          <p:cNvGraphicFramePr>
            <a:graphicFrameLocks noGrp="1"/>
          </p:cNvGraphicFramePr>
          <p:nvPr>
            <p:extLst>
              <p:ext uri="{D42A27DB-BD31-4B8C-83A1-F6EECF244321}">
                <p14:modId xmlns:p14="http://schemas.microsoft.com/office/powerpoint/2010/main" val="3366733979"/>
              </p:ext>
            </p:extLst>
          </p:nvPr>
        </p:nvGraphicFramePr>
        <p:xfrm>
          <a:off x="475954" y="3738510"/>
          <a:ext cx="4316364" cy="2468880"/>
        </p:xfrm>
        <a:graphic>
          <a:graphicData uri="http://schemas.openxmlformats.org/drawingml/2006/table">
            <a:tbl>
              <a:tblPr firstRow="1" bandRow="1">
                <a:tableStyleId>{5C22544A-7EE6-4342-B048-85BDC9FD1C3A}</a:tableStyleId>
              </a:tblPr>
              <a:tblGrid>
                <a:gridCol w="1438788">
                  <a:extLst>
                    <a:ext uri="{9D8B030D-6E8A-4147-A177-3AD203B41FA5}">
                      <a16:colId xmlns:a16="http://schemas.microsoft.com/office/drawing/2014/main" val="2673036532"/>
                    </a:ext>
                  </a:extLst>
                </a:gridCol>
                <a:gridCol w="1438788">
                  <a:extLst>
                    <a:ext uri="{9D8B030D-6E8A-4147-A177-3AD203B41FA5}">
                      <a16:colId xmlns:a16="http://schemas.microsoft.com/office/drawing/2014/main" val="158537985"/>
                    </a:ext>
                  </a:extLst>
                </a:gridCol>
                <a:gridCol w="1438788">
                  <a:extLst>
                    <a:ext uri="{9D8B030D-6E8A-4147-A177-3AD203B41FA5}">
                      <a16:colId xmlns:a16="http://schemas.microsoft.com/office/drawing/2014/main" val="606645740"/>
                    </a:ext>
                  </a:extLst>
                </a:gridCol>
              </a:tblGrid>
              <a:tr h="503448">
                <a:tc>
                  <a:txBody>
                    <a:bodyPr/>
                    <a:lstStyle/>
                    <a:p>
                      <a:r>
                        <a:rPr lang="en-US" dirty="0"/>
                        <a:t>Split Ratio</a:t>
                      </a:r>
                      <a:endParaRPr lang="en-IN" dirty="0"/>
                    </a:p>
                  </a:txBody>
                  <a:tcPr/>
                </a:tc>
                <a:tc>
                  <a:txBody>
                    <a:bodyPr/>
                    <a:lstStyle/>
                    <a:p>
                      <a:r>
                        <a:rPr lang="en-US" dirty="0"/>
                        <a:t>Accuracy Before VIF</a:t>
                      </a:r>
                      <a:endParaRPr lang="en-IN" dirty="0"/>
                    </a:p>
                  </a:txBody>
                  <a:tcPr/>
                </a:tc>
                <a:tc>
                  <a:txBody>
                    <a:bodyPr/>
                    <a:lstStyle/>
                    <a:p>
                      <a:r>
                        <a:rPr lang="en-US" dirty="0"/>
                        <a:t>Accuracy After VIF</a:t>
                      </a:r>
                      <a:endParaRPr lang="en-IN" dirty="0"/>
                    </a:p>
                  </a:txBody>
                  <a:tcPr/>
                </a:tc>
                <a:extLst>
                  <a:ext uri="{0D108BD9-81ED-4DB2-BD59-A6C34878D82A}">
                    <a16:rowId xmlns:a16="http://schemas.microsoft.com/office/drawing/2014/main" val="1075585354"/>
                  </a:ext>
                </a:extLst>
              </a:tr>
              <a:tr h="287685">
                <a:tc>
                  <a:txBody>
                    <a:bodyPr/>
                    <a:lstStyle/>
                    <a:p>
                      <a:r>
                        <a:rPr lang="en-US" dirty="0"/>
                        <a:t>60-40</a:t>
                      </a:r>
                      <a:endParaRPr lang="en-IN" dirty="0"/>
                    </a:p>
                  </a:txBody>
                  <a:tcPr/>
                </a:tc>
                <a:tc>
                  <a:txBody>
                    <a:bodyPr/>
                    <a:lstStyle/>
                    <a:p>
                      <a:r>
                        <a:rPr lang="en-US" dirty="0"/>
                        <a:t>91%</a:t>
                      </a:r>
                      <a:endParaRPr lang="en-IN" dirty="0"/>
                    </a:p>
                  </a:txBody>
                  <a:tcPr/>
                </a:tc>
                <a:tc>
                  <a:txBody>
                    <a:bodyPr/>
                    <a:lstStyle/>
                    <a:p>
                      <a:r>
                        <a:rPr lang="en-US" dirty="0"/>
                        <a:t>92.1%</a:t>
                      </a:r>
                      <a:endParaRPr lang="en-IN" dirty="0"/>
                    </a:p>
                  </a:txBody>
                  <a:tcPr/>
                </a:tc>
                <a:extLst>
                  <a:ext uri="{0D108BD9-81ED-4DB2-BD59-A6C34878D82A}">
                    <a16:rowId xmlns:a16="http://schemas.microsoft.com/office/drawing/2014/main" val="3445773110"/>
                  </a:ext>
                </a:extLst>
              </a:tr>
              <a:tr h="287685">
                <a:tc>
                  <a:txBody>
                    <a:bodyPr/>
                    <a:lstStyle/>
                    <a:p>
                      <a:r>
                        <a:rPr lang="en-US" dirty="0"/>
                        <a:t>65-35</a:t>
                      </a:r>
                      <a:endParaRPr lang="en-IN" dirty="0"/>
                    </a:p>
                  </a:txBody>
                  <a:tcPr/>
                </a:tc>
                <a:tc>
                  <a:txBody>
                    <a:bodyPr/>
                    <a:lstStyle/>
                    <a:p>
                      <a:r>
                        <a:rPr lang="en-US" dirty="0"/>
                        <a:t>91%</a:t>
                      </a:r>
                      <a:endParaRPr lang="en-IN" dirty="0"/>
                    </a:p>
                  </a:txBody>
                  <a:tcPr/>
                </a:tc>
                <a:tc>
                  <a:txBody>
                    <a:bodyPr/>
                    <a:lstStyle/>
                    <a:p>
                      <a:r>
                        <a:rPr lang="en-US" dirty="0"/>
                        <a:t>92.1%</a:t>
                      </a:r>
                      <a:endParaRPr lang="en-IN" dirty="0"/>
                    </a:p>
                  </a:txBody>
                  <a:tcPr/>
                </a:tc>
                <a:extLst>
                  <a:ext uri="{0D108BD9-81ED-4DB2-BD59-A6C34878D82A}">
                    <a16:rowId xmlns:a16="http://schemas.microsoft.com/office/drawing/2014/main" val="250635401"/>
                  </a:ext>
                </a:extLst>
              </a:tr>
              <a:tr h="287685">
                <a:tc>
                  <a:txBody>
                    <a:bodyPr/>
                    <a:lstStyle/>
                    <a:p>
                      <a:r>
                        <a:rPr lang="en-US" dirty="0"/>
                        <a:t>70-30</a:t>
                      </a:r>
                      <a:endParaRPr lang="en-IN" dirty="0"/>
                    </a:p>
                  </a:txBody>
                  <a:tcPr/>
                </a:tc>
                <a:tc>
                  <a:txBody>
                    <a:bodyPr/>
                    <a:lstStyle/>
                    <a:p>
                      <a:r>
                        <a:rPr lang="en-US" dirty="0"/>
                        <a:t>92%</a:t>
                      </a:r>
                      <a:endParaRPr lang="en-IN" dirty="0"/>
                    </a:p>
                  </a:txBody>
                  <a:tcPr/>
                </a:tc>
                <a:tc>
                  <a:txBody>
                    <a:bodyPr/>
                    <a:lstStyle/>
                    <a:p>
                      <a:r>
                        <a:rPr lang="en-US" dirty="0"/>
                        <a:t>92.4%</a:t>
                      </a:r>
                      <a:endParaRPr lang="en-IN" dirty="0"/>
                    </a:p>
                  </a:txBody>
                  <a:tcPr/>
                </a:tc>
                <a:extLst>
                  <a:ext uri="{0D108BD9-81ED-4DB2-BD59-A6C34878D82A}">
                    <a16:rowId xmlns:a16="http://schemas.microsoft.com/office/drawing/2014/main" val="3748829131"/>
                  </a:ext>
                </a:extLst>
              </a:tr>
              <a:tr h="287685">
                <a:tc>
                  <a:txBody>
                    <a:bodyPr/>
                    <a:lstStyle/>
                    <a:p>
                      <a:r>
                        <a:rPr lang="en-US" dirty="0"/>
                        <a:t>75-25</a:t>
                      </a:r>
                      <a:endParaRPr lang="en-IN" dirty="0"/>
                    </a:p>
                  </a:txBody>
                  <a:tcPr/>
                </a:tc>
                <a:tc>
                  <a:txBody>
                    <a:bodyPr/>
                    <a:lstStyle/>
                    <a:p>
                      <a:r>
                        <a:rPr lang="en-US" dirty="0"/>
                        <a:t>91%</a:t>
                      </a:r>
                      <a:endParaRPr lang="en-IN" dirty="0"/>
                    </a:p>
                  </a:txBody>
                  <a:tcPr/>
                </a:tc>
                <a:tc>
                  <a:txBody>
                    <a:bodyPr/>
                    <a:lstStyle/>
                    <a:p>
                      <a:r>
                        <a:rPr lang="en-US" dirty="0"/>
                        <a:t>92.3%</a:t>
                      </a:r>
                      <a:endParaRPr lang="en-IN" dirty="0"/>
                    </a:p>
                  </a:txBody>
                  <a:tcPr/>
                </a:tc>
                <a:extLst>
                  <a:ext uri="{0D108BD9-81ED-4DB2-BD59-A6C34878D82A}">
                    <a16:rowId xmlns:a16="http://schemas.microsoft.com/office/drawing/2014/main" val="357892541"/>
                  </a:ext>
                </a:extLst>
              </a:tr>
              <a:tr h="287685">
                <a:tc>
                  <a:txBody>
                    <a:bodyPr/>
                    <a:lstStyle/>
                    <a:p>
                      <a:r>
                        <a:rPr lang="en-US" dirty="0"/>
                        <a:t>80-20</a:t>
                      </a:r>
                      <a:endParaRPr lang="en-IN" dirty="0"/>
                    </a:p>
                  </a:txBody>
                  <a:tcPr/>
                </a:tc>
                <a:tc>
                  <a:txBody>
                    <a:bodyPr/>
                    <a:lstStyle/>
                    <a:p>
                      <a:r>
                        <a:rPr lang="en-US" dirty="0"/>
                        <a:t>92%</a:t>
                      </a:r>
                      <a:endParaRPr lang="en-IN" dirty="0"/>
                    </a:p>
                  </a:txBody>
                  <a:tcPr/>
                </a:tc>
                <a:tc>
                  <a:txBody>
                    <a:bodyPr/>
                    <a:lstStyle/>
                    <a:p>
                      <a:r>
                        <a:rPr lang="en-US" dirty="0"/>
                        <a:t>92.3%</a:t>
                      </a:r>
                      <a:endParaRPr lang="en-IN" dirty="0"/>
                    </a:p>
                  </a:txBody>
                  <a:tcPr/>
                </a:tc>
                <a:extLst>
                  <a:ext uri="{0D108BD9-81ED-4DB2-BD59-A6C34878D82A}">
                    <a16:rowId xmlns:a16="http://schemas.microsoft.com/office/drawing/2014/main" val="2231509953"/>
                  </a:ext>
                </a:extLst>
              </a:tr>
            </a:tbl>
          </a:graphicData>
        </a:graphic>
      </p:graphicFrame>
    </p:spTree>
    <p:extLst>
      <p:ext uri="{BB962C8B-B14F-4D97-AF65-F5344CB8AC3E}">
        <p14:creationId xmlns:p14="http://schemas.microsoft.com/office/powerpoint/2010/main" val="11967578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7072B71-7778-CE0C-41E1-30ACDE9EA48D}"/>
              </a:ext>
            </a:extLst>
          </p:cNvPr>
          <p:cNvSpPr>
            <a:spLocks noGrp="1"/>
          </p:cNvSpPr>
          <p:nvPr>
            <p:ph type="sldNum" sz="quarter" idx="12"/>
          </p:nvPr>
        </p:nvSpPr>
        <p:spPr/>
        <p:txBody>
          <a:bodyPr/>
          <a:lstStyle/>
          <a:p>
            <a:fld id="{F05A2CF5-63DF-4B11-92AF-38FC8E5B04EF}" type="slidenum">
              <a:rPr lang="en-IN" smtClean="0"/>
              <a:t>23</a:t>
            </a:fld>
            <a:endParaRPr lang="en-IN"/>
          </a:p>
        </p:txBody>
      </p:sp>
      <p:sp>
        <p:nvSpPr>
          <p:cNvPr id="5" name="TextBox 4">
            <a:extLst>
              <a:ext uri="{FF2B5EF4-FFF2-40B4-BE49-F238E27FC236}">
                <a16:creationId xmlns:a16="http://schemas.microsoft.com/office/drawing/2014/main" id="{76599D4B-8D0C-65BF-D1BB-B658795C9C63}"/>
              </a:ext>
            </a:extLst>
          </p:cNvPr>
          <p:cNvSpPr txBox="1"/>
          <p:nvPr/>
        </p:nvSpPr>
        <p:spPr>
          <a:xfrm>
            <a:off x="8003458" y="1683463"/>
            <a:ext cx="6096000" cy="369332"/>
          </a:xfrm>
          <a:prstGeom prst="rect">
            <a:avLst/>
          </a:prstGeom>
          <a:noFill/>
        </p:spPr>
        <p:txBody>
          <a:bodyPr wrap="square">
            <a:spAutoFit/>
          </a:bodyPr>
          <a:lstStyle/>
          <a:p>
            <a:r>
              <a:rPr lang="en-IN" sz="1800" b="1" dirty="0">
                <a:effectLst>
                  <a:outerShdw blurRad="38100" dist="38100" dir="2700000" algn="tl">
                    <a:srgbClr val="000000">
                      <a:alpha val="43137"/>
                    </a:srgbClr>
                  </a:outerShdw>
                </a:effectLst>
                <a:highlight>
                  <a:srgbClr val="C0C0C0"/>
                </a:highlight>
              </a:rPr>
              <a:t>Extra Trees Classifier</a:t>
            </a:r>
          </a:p>
        </p:txBody>
      </p:sp>
      <p:graphicFrame>
        <p:nvGraphicFramePr>
          <p:cNvPr id="6" name="Table 5">
            <a:extLst>
              <a:ext uri="{FF2B5EF4-FFF2-40B4-BE49-F238E27FC236}">
                <a16:creationId xmlns:a16="http://schemas.microsoft.com/office/drawing/2014/main" id="{769E1F1A-4BF5-A8E4-5DCC-35AA9BB6363F}"/>
              </a:ext>
            </a:extLst>
          </p:cNvPr>
          <p:cNvGraphicFramePr>
            <a:graphicFrameLocks noGrp="1"/>
          </p:cNvGraphicFramePr>
          <p:nvPr>
            <p:extLst>
              <p:ext uri="{D42A27DB-BD31-4B8C-83A1-F6EECF244321}">
                <p14:modId xmlns:p14="http://schemas.microsoft.com/office/powerpoint/2010/main" val="256760431"/>
              </p:ext>
            </p:extLst>
          </p:nvPr>
        </p:nvGraphicFramePr>
        <p:xfrm>
          <a:off x="710382" y="633689"/>
          <a:ext cx="4316364" cy="2468880"/>
        </p:xfrm>
        <a:graphic>
          <a:graphicData uri="http://schemas.openxmlformats.org/drawingml/2006/table">
            <a:tbl>
              <a:tblPr firstRow="1" bandRow="1">
                <a:tableStyleId>{5C22544A-7EE6-4342-B048-85BDC9FD1C3A}</a:tableStyleId>
              </a:tblPr>
              <a:tblGrid>
                <a:gridCol w="1438788">
                  <a:extLst>
                    <a:ext uri="{9D8B030D-6E8A-4147-A177-3AD203B41FA5}">
                      <a16:colId xmlns:a16="http://schemas.microsoft.com/office/drawing/2014/main" val="260206315"/>
                    </a:ext>
                  </a:extLst>
                </a:gridCol>
                <a:gridCol w="1438788">
                  <a:extLst>
                    <a:ext uri="{9D8B030D-6E8A-4147-A177-3AD203B41FA5}">
                      <a16:colId xmlns:a16="http://schemas.microsoft.com/office/drawing/2014/main" val="2747626160"/>
                    </a:ext>
                  </a:extLst>
                </a:gridCol>
                <a:gridCol w="1438788">
                  <a:extLst>
                    <a:ext uri="{9D8B030D-6E8A-4147-A177-3AD203B41FA5}">
                      <a16:colId xmlns:a16="http://schemas.microsoft.com/office/drawing/2014/main" val="142924129"/>
                    </a:ext>
                  </a:extLst>
                </a:gridCol>
              </a:tblGrid>
              <a:tr h="503448">
                <a:tc>
                  <a:txBody>
                    <a:bodyPr/>
                    <a:lstStyle/>
                    <a:p>
                      <a:r>
                        <a:rPr lang="en-US" dirty="0"/>
                        <a:t>Split Ratio</a:t>
                      </a:r>
                      <a:endParaRPr lang="en-IN" dirty="0"/>
                    </a:p>
                  </a:txBody>
                  <a:tcPr/>
                </a:tc>
                <a:tc>
                  <a:txBody>
                    <a:bodyPr/>
                    <a:lstStyle/>
                    <a:p>
                      <a:r>
                        <a:rPr lang="en-US" dirty="0"/>
                        <a:t>Accuracy Before VIF</a:t>
                      </a:r>
                      <a:endParaRPr lang="en-IN" dirty="0"/>
                    </a:p>
                  </a:txBody>
                  <a:tcPr/>
                </a:tc>
                <a:tc>
                  <a:txBody>
                    <a:bodyPr/>
                    <a:lstStyle/>
                    <a:p>
                      <a:r>
                        <a:rPr lang="en-US" dirty="0"/>
                        <a:t>Accuracy After VIF</a:t>
                      </a:r>
                      <a:endParaRPr lang="en-IN" dirty="0"/>
                    </a:p>
                  </a:txBody>
                  <a:tcPr/>
                </a:tc>
                <a:extLst>
                  <a:ext uri="{0D108BD9-81ED-4DB2-BD59-A6C34878D82A}">
                    <a16:rowId xmlns:a16="http://schemas.microsoft.com/office/drawing/2014/main" val="2463534576"/>
                  </a:ext>
                </a:extLst>
              </a:tr>
              <a:tr h="287685">
                <a:tc>
                  <a:txBody>
                    <a:bodyPr/>
                    <a:lstStyle/>
                    <a:p>
                      <a:r>
                        <a:rPr lang="en-US" dirty="0"/>
                        <a:t>60-40</a:t>
                      </a:r>
                      <a:endParaRPr lang="en-IN" dirty="0"/>
                    </a:p>
                  </a:txBody>
                  <a:tcPr/>
                </a:tc>
                <a:tc>
                  <a:txBody>
                    <a:bodyPr/>
                    <a:lstStyle/>
                    <a:p>
                      <a:r>
                        <a:rPr lang="en-US" dirty="0"/>
                        <a:t>90%</a:t>
                      </a:r>
                      <a:endParaRPr lang="en-IN" dirty="0"/>
                    </a:p>
                  </a:txBody>
                  <a:tcPr/>
                </a:tc>
                <a:tc>
                  <a:txBody>
                    <a:bodyPr/>
                    <a:lstStyle/>
                    <a:p>
                      <a:r>
                        <a:rPr lang="en-US" dirty="0"/>
                        <a:t>90%</a:t>
                      </a:r>
                      <a:endParaRPr lang="en-IN" dirty="0"/>
                    </a:p>
                  </a:txBody>
                  <a:tcPr/>
                </a:tc>
                <a:extLst>
                  <a:ext uri="{0D108BD9-81ED-4DB2-BD59-A6C34878D82A}">
                    <a16:rowId xmlns:a16="http://schemas.microsoft.com/office/drawing/2014/main" val="2071986831"/>
                  </a:ext>
                </a:extLst>
              </a:tr>
              <a:tr h="287685">
                <a:tc>
                  <a:txBody>
                    <a:bodyPr/>
                    <a:lstStyle/>
                    <a:p>
                      <a:r>
                        <a:rPr lang="en-US" dirty="0"/>
                        <a:t>65-35</a:t>
                      </a:r>
                      <a:endParaRPr lang="en-IN" dirty="0"/>
                    </a:p>
                  </a:txBody>
                  <a:tcPr/>
                </a:tc>
                <a:tc>
                  <a:txBody>
                    <a:bodyPr/>
                    <a:lstStyle/>
                    <a:p>
                      <a:r>
                        <a:rPr lang="en-US" dirty="0"/>
                        <a:t>91%</a:t>
                      </a:r>
                      <a:endParaRPr lang="en-IN" dirty="0"/>
                    </a:p>
                  </a:txBody>
                  <a:tcPr/>
                </a:tc>
                <a:tc>
                  <a:txBody>
                    <a:bodyPr/>
                    <a:lstStyle/>
                    <a:p>
                      <a:r>
                        <a:rPr lang="en-US" dirty="0"/>
                        <a:t>90%</a:t>
                      </a:r>
                      <a:endParaRPr lang="en-IN" dirty="0"/>
                    </a:p>
                  </a:txBody>
                  <a:tcPr/>
                </a:tc>
                <a:extLst>
                  <a:ext uri="{0D108BD9-81ED-4DB2-BD59-A6C34878D82A}">
                    <a16:rowId xmlns:a16="http://schemas.microsoft.com/office/drawing/2014/main" val="977639804"/>
                  </a:ext>
                </a:extLst>
              </a:tr>
              <a:tr h="287685">
                <a:tc>
                  <a:txBody>
                    <a:bodyPr/>
                    <a:lstStyle/>
                    <a:p>
                      <a:r>
                        <a:rPr lang="en-US" dirty="0"/>
                        <a:t>70-30</a:t>
                      </a:r>
                      <a:endParaRPr lang="en-IN" dirty="0"/>
                    </a:p>
                  </a:txBody>
                  <a:tcPr/>
                </a:tc>
                <a:tc>
                  <a:txBody>
                    <a:bodyPr/>
                    <a:lstStyle/>
                    <a:p>
                      <a:r>
                        <a:rPr lang="en-US" dirty="0"/>
                        <a:t>91%</a:t>
                      </a:r>
                      <a:endParaRPr lang="en-IN" dirty="0"/>
                    </a:p>
                  </a:txBody>
                  <a:tcPr/>
                </a:tc>
                <a:tc>
                  <a:txBody>
                    <a:bodyPr/>
                    <a:lstStyle/>
                    <a:p>
                      <a:r>
                        <a:rPr lang="en-US" dirty="0"/>
                        <a:t>91%</a:t>
                      </a:r>
                      <a:endParaRPr lang="en-IN" dirty="0"/>
                    </a:p>
                  </a:txBody>
                  <a:tcPr/>
                </a:tc>
                <a:extLst>
                  <a:ext uri="{0D108BD9-81ED-4DB2-BD59-A6C34878D82A}">
                    <a16:rowId xmlns:a16="http://schemas.microsoft.com/office/drawing/2014/main" val="2753460408"/>
                  </a:ext>
                </a:extLst>
              </a:tr>
              <a:tr h="287685">
                <a:tc>
                  <a:txBody>
                    <a:bodyPr/>
                    <a:lstStyle/>
                    <a:p>
                      <a:r>
                        <a:rPr lang="en-US" dirty="0"/>
                        <a:t>75-25</a:t>
                      </a:r>
                      <a:endParaRPr lang="en-IN" dirty="0"/>
                    </a:p>
                  </a:txBody>
                  <a:tcPr/>
                </a:tc>
                <a:tc>
                  <a:txBody>
                    <a:bodyPr/>
                    <a:lstStyle/>
                    <a:p>
                      <a:r>
                        <a:rPr lang="en-US" dirty="0"/>
                        <a:t>91%</a:t>
                      </a:r>
                      <a:endParaRPr lang="en-IN" dirty="0"/>
                    </a:p>
                  </a:txBody>
                  <a:tcPr/>
                </a:tc>
                <a:tc>
                  <a:txBody>
                    <a:bodyPr/>
                    <a:lstStyle/>
                    <a:p>
                      <a:r>
                        <a:rPr lang="en-US" dirty="0"/>
                        <a:t>91%</a:t>
                      </a:r>
                      <a:endParaRPr lang="en-IN" dirty="0"/>
                    </a:p>
                  </a:txBody>
                  <a:tcPr/>
                </a:tc>
                <a:extLst>
                  <a:ext uri="{0D108BD9-81ED-4DB2-BD59-A6C34878D82A}">
                    <a16:rowId xmlns:a16="http://schemas.microsoft.com/office/drawing/2014/main" val="2676726046"/>
                  </a:ext>
                </a:extLst>
              </a:tr>
              <a:tr h="287685">
                <a:tc>
                  <a:txBody>
                    <a:bodyPr/>
                    <a:lstStyle/>
                    <a:p>
                      <a:r>
                        <a:rPr lang="en-US" dirty="0"/>
                        <a:t>80-20</a:t>
                      </a:r>
                      <a:endParaRPr lang="en-IN" dirty="0"/>
                    </a:p>
                  </a:txBody>
                  <a:tcPr/>
                </a:tc>
                <a:tc>
                  <a:txBody>
                    <a:bodyPr/>
                    <a:lstStyle/>
                    <a:p>
                      <a:r>
                        <a:rPr lang="en-US" dirty="0"/>
                        <a:t>90%</a:t>
                      </a:r>
                      <a:endParaRPr lang="en-IN" dirty="0"/>
                    </a:p>
                  </a:txBody>
                  <a:tcPr/>
                </a:tc>
                <a:tc>
                  <a:txBody>
                    <a:bodyPr/>
                    <a:lstStyle/>
                    <a:p>
                      <a:r>
                        <a:rPr lang="en-US" dirty="0"/>
                        <a:t>91%</a:t>
                      </a:r>
                      <a:endParaRPr lang="en-IN" dirty="0"/>
                    </a:p>
                  </a:txBody>
                  <a:tcPr/>
                </a:tc>
                <a:extLst>
                  <a:ext uri="{0D108BD9-81ED-4DB2-BD59-A6C34878D82A}">
                    <a16:rowId xmlns:a16="http://schemas.microsoft.com/office/drawing/2014/main" val="259896877"/>
                  </a:ext>
                </a:extLst>
              </a:tr>
            </a:tbl>
          </a:graphicData>
        </a:graphic>
      </p:graphicFrame>
    </p:spTree>
    <p:extLst>
      <p:ext uri="{BB962C8B-B14F-4D97-AF65-F5344CB8AC3E}">
        <p14:creationId xmlns:p14="http://schemas.microsoft.com/office/powerpoint/2010/main" val="10045558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8631F56-5420-3CC5-3F0F-8109E080720E}"/>
              </a:ext>
            </a:extLst>
          </p:cNvPr>
          <p:cNvPicPr>
            <a:picLocks noChangeAspect="1"/>
          </p:cNvPicPr>
          <p:nvPr/>
        </p:nvPicPr>
        <p:blipFill>
          <a:blip r:embed="rId2"/>
          <a:stretch>
            <a:fillRect/>
          </a:stretch>
        </p:blipFill>
        <p:spPr>
          <a:xfrm>
            <a:off x="4462170" y="1266725"/>
            <a:ext cx="7337317" cy="2456914"/>
          </a:xfrm>
          <a:prstGeom prst="rect">
            <a:avLst/>
          </a:prstGeom>
        </p:spPr>
      </p:pic>
      <p:pic>
        <p:nvPicPr>
          <p:cNvPr id="5" name="Picture 4">
            <a:extLst>
              <a:ext uri="{FF2B5EF4-FFF2-40B4-BE49-F238E27FC236}">
                <a16:creationId xmlns:a16="http://schemas.microsoft.com/office/drawing/2014/main" id="{AD973FEC-F903-1B7F-CBFA-C2B816890DF4}"/>
              </a:ext>
            </a:extLst>
          </p:cNvPr>
          <p:cNvPicPr>
            <a:picLocks noChangeAspect="1"/>
          </p:cNvPicPr>
          <p:nvPr/>
        </p:nvPicPr>
        <p:blipFill>
          <a:blip r:embed="rId3"/>
          <a:stretch>
            <a:fillRect/>
          </a:stretch>
        </p:blipFill>
        <p:spPr>
          <a:xfrm>
            <a:off x="4462170" y="4220578"/>
            <a:ext cx="7441560" cy="2456914"/>
          </a:xfrm>
          <a:prstGeom prst="rect">
            <a:avLst/>
          </a:prstGeom>
        </p:spPr>
      </p:pic>
      <p:sp>
        <p:nvSpPr>
          <p:cNvPr id="7" name="TextBox 6">
            <a:extLst>
              <a:ext uri="{FF2B5EF4-FFF2-40B4-BE49-F238E27FC236}">
                <a16:creationId xmlns:a16="http://schemas.microsoft.com/office/drawing/2014/main" id="{F48747FA-AE27-57FE-CAA1-031A79254D72}"/>
              </a:ext>
            </a:extLst>
          </p:cNvPr>
          <p:cNvSpPr txBox="1"/>
          <p:nvPr/>
        </p:nvSpPr>
        <p:spPr>
          <a:xfrm>
            <a:off x="777092" y="2233572"/>
            <a:ext cx="1725857" cy="523220"/>
          </a:xfrm>
          <a:prstGeom prst="rect">
            <a:avLst/>
          </a:prstGeom>
          <a:noFill/>
        </p:spPr>
        <p:txBody>
          <a:bodyPr wrap="none" rtlCol="0">
            <a:spAutoFit/>
          </a:bodyPr>
          <a:lstStyle/>
          <a:p>
            <a:r>
              <a:rPr lang="en-IN" sz="2800" b="1" dirty="0"/>
              <a:t>Before VIF</a:t>
            </a:r>
          </a:p>
        </p:txBody>
      </p:sp>
      <p:sp>
        <p:nvSpPr>
          <p:cNvPr id="8" name="TextBox 7">
            <a:extLst>
              <a:ext uri="{FF2B5EF4-FFF2-40B4-BE49-F238E27FC236}">
                <a16:creationId xmlns:a16="http://schemas.microsoft.com/office/drawing/2014/main" id="{46369FEB-D2AA-F3D2-A4F7-624B11E06DC1}"/>
              </a:ext>
            </a:extLst>
          </p:cNvPr>
          <p:cNvSpPr txBox="1"/>
          <p:nvPr/>
        </p:nvSpPr>
        <p:spPr>
          <a:xfrm>
            <a:off x="777092" y="5049520"/>
            <a:ext cx="1501180" cy="523220"/>
          </a:xfrm>
          <a:prstGeom prst="rect">
            <a:avLst/>
          </a:prstGeom>
          <a:noFill/>
        </p:spPr>
        <p:txBody>
          <a:bodyPr wrap="none" rtlCol="0">
            <a:spAutoFit/>
          </a:bodyPr>
          <a:lstStyle/>
          <a:p>
            <a:r>
              <a:rPr lang="en-IN" sz="2800" b="1" dirty="0"/>
              <a:t>After VIF</a:t>
            </a:r>
          </a:p>
        </p:txBody>
      </p:sp>
      <p:sp>
        <p:nvSpPr>
          <p:cNvPr id="9" name="Slide Number Placeholder 8">
            <a:extLst>
              <a:ext uri="{FF2B5EF4-FFF2-40B4-BE49-F238E27FC236}">
                <a16:creationId xmlns:a16="http://schemas.microsoft.com/office/drawing/2014/main" id="{0B7B7F57-0A3B-8770-4702-C267B1BA37F9}"/>
              </a:ext>
            </a:extLst>
          </p:cNvPr>
          <p:cNvSpPr>
            <a:spLocks noGrp="1"/>
          </p:cNvSpPr>
          <p:nvPr>
            <p:ph type="sldNum" sz="quarter" idx="12"/>
          </p:nvPr>
        </p:nvSpPr>
        <p:spPr/>
        <p:txBody>
          <a:bodyPr/>
          <a:lstStyle/>
          <a:p>
            <a:fld id="{F05A2CF5-63DF-4B11-92AF-38FC8E5B04EF}" type="slidenum">
              <a:rPr lang="en-IN" smtClean="0"/>
              <a:t>24</a:t>
            </a:fld>
            <a:endParaRPr lang="en-IN"/>
          </a:p>
        </p:txBody>
      </p:sp>
      <p:sp>
        <p:nvSpPr>
          <p:cNvPr id="2" name="TextBox 1">
            <a:extLst>
              <a:ext uri="{FF2B5EF4-FFF2-40B4-BE49-F238E27FC236}">
                <a16:creationId xmlns:a16="http://schemas.microsoft.com/office/drawing/2014/main" id="{D234B099-735B-E5E7-8288-173C96728116}"/>
              </a:ext>
            </a:extLst>
          </p:cNvPr>
          <p:cNvSpPr txBox="1"/>
          <p:nvPr/>
        </p:nvSpPr>
        <p:spPr>
          <a:xfrm>
            <a:off x="566312" y="279400"/>
            <a:ext cx="3423920" cy="707886"/>
          </a:xfrm>
          <a:prstGeom prst="rect">
            <a:avLst/>
          </a:prstGeom>
          <a:noFill/>
        </p:spPr>
        <p:txBody>
          <a:bodyPr wrap="square" rtlCol="0">
            <a:spAutoFit/>
          </a:bodyPr>
          <a:lstStyle/>
          <a:p>
            <a:r>
              <a:rPr lang="en-US" sz="4000" b="1" dirty="0">
                <a:effectLst>
                  <a:outerShdw blurRad="38100" dist="38100" dir="2700000" algn="tl">
                    <a:srgbClr val="000000">
                      <a:alpha val="43137"/>
                    </a:srgbClr>
                  </a:outerShdw>
                </a:effectLst>
                <a:highlight>
                  <a:srgbClr val="C0C0C0"/>
                </a:highlight>
              </a:rPr>
              <a:t>Random Forest</a:t>
            </a:r>
            <a:endParaRPr lang="en-IN" sz="4000" b="1" dirty="0">
              <a:effectLst>
                <a:outerShdw blurRad="38100" dist="38100" dir="2700000" algn="tl">
                  <a:srgbClr val="000000">
                    <a:alpha val="43137"/>
                  </a:srgbClr>
                </a:outerShdw>
              </a:effectLst>
              <a:highlight>
                <a:srgbClr val="C0C0C0"/>
              </a:highlight>
            </a:endParaRPr>
          </a:p>
        </p:txBody>
      </p:sp>
    </p:spTree>
    <p:extLst>
      <p:ext uri="{BB962C8B-B14F-4D97-AF65-F5344CB8AC3E}">
        <p14:creationId xmlns:p14="http://schemas.microsoft.com/office/powerpoint/2010/main" val="42046722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E65BCE0-8FA3-DAF7-28D1-6B56FF40DE7C}"/>
              </a:ext>
            </a:extLst>
          </p:cNvPr>
          <p:cNvPicPr>
            <a:picLocks noChangeAspect="1"/>
          </p:cNvPicPr>
          <p:nvPr/>
        </p:nvPicPr>
        <p:blipFill>
          <a:blip r:embed="rId2"/>
          <a:stretch>
            <a:fillRect/>
          </a:stretch>
        </p:blipFill>
        <p:spPr>
          <a:xfrm>
            <a:off x="5172207" y="1156724"/>
            <a:ext cx="6231193" cy="1930605"/>
          </a:xfrm>
          <a:prstGeom prst="rect">
            <a:avLst/>
          </a:prstGeom>
        </p:spPr>
      </p:pic>
      <p:sp>
        <p:nvSpPr>
          <p:cNvPr id="5" name="TextBox 4">
            <a:extLst>
              <a:ext uri="{FF2B5EF4-FFF2-40B4-BE49-F238E27FC236}">
                <a16:creationId xmlns:a16="http://schemas.microsoft.com/office/drawing/2014/main" id="{4F80DFB6-8139-2C16-2890-1893A5EB88C5}"/>
              </a:ext>
            </a:extLst>
          </p:cNvPr>
          <p:cNvSpPr txBox="1"/>
          <p:nvPr/>
        </p:nvSpPr>
        <p:spPr>
          <a:xfrm>
            <a:off x="729205" y="1970918"/>
            <a:ext cx="2245489" cy="523220"/>
          </a:xfrm>
          <a:prstGeom prst="rect">
            <a:avLst/>
          </a:prstGeom>
          <a:noFill/>
        </p:spPr>
        <p:txBody>
          <a:bodyPr wrap="square" rtlCol="0">
            <a:spAutoFit/>
          </a:bodyPr>
          <a:lstStyle/>
          <a:p>
            <a:r>
              <a:rPr lang="en-IN" sz="2800" b="1" dirty="0"/>
              <a:t>Before VIF</a:t>
            </a:r>
          </a:p>
        </p:txBody>
      </p:sp>
      <p:sp>
        <p:nvSpPr>
          <p:cNvPr id="6" name="Slide Number Placeholder 5">
            <a:extLst>
              <a:ext uri="{FF2B5EF4-FFF2-40B4-BE49-F238E27FC236}">
                <a16:creationId xmlns:a16="http://schemas.microsoft.com/office/drawing/2014/main" id="{555BEC54-4004-A41C-AC85-BF2A77072D8D}"/>
              </a:ext>
            </a:extLst>
          </p:cNvPr>
          <p:cNvSpPr>
            <a:spLocks noGrp="1"/>
          </p:cNvSpPr>
          <p:nvPr>
            <p:ph type="sldNum" sz="quarter" idx="12"/>
          </p:nvPr>
        </p:nvSpPr>
        <p:spPr/>
        <p:txBody>
          <a:bodyPr/>
          <a:lstStyle/>
          <a:p>
            <a:fld id="{F05A2CF5-63DF-4B11-92AF-38FC8E5B04EF}" type="slidenum">
              <a:rPr lang="en-IN" smtClean="0"/>
              <a:t>25</a:t>
            </a:fld>
            <a:endParaRPr lang="en-IN"/>
          </a:p>
        </p:txBody>
      </p:sp>
      <p:pic>
        <p:nvPicPr>
          <p:cNvPr id="3" name="Picture 2">
            <a:extLst>
              <a:ext uri="{FF2B5EF4-FFF2-40B4-BE49-F238E27FC236}">
                <a16:creationId xmlns:a16="http://schemas.microsoft.com/office/drawing/2014/main" id="{710D1CAA-2164-6FF4-B2E0-024080505148}"/>
              </a:ext>
            </a:extLst>
          </p:cNvPr>
          <p:cNvPicPr>
            <a:picLocks noChangeAspect="1"/>
          </p:cNvPicPr>
          <p:nvPr/>
        </p:nvPicPr>
        <p:blipFill>
          <a:blip r:embed="rId3"/>
          <a:stretch>
            <a:fillRect/>
          </a:stretch>
        </p:blipFill>
        <p:spPr>
          <a:xfrm>
            <a:off x="5267850" y="3672777"/>
            <a:ext cx="6157233" cy="2493423"/>
          </a:xfrm>
          <a:prstGeom prst="rect">
            <a:avLst/>
          </a:prstGeom>
        </p:spPr>
      </p:pic>
      <p:sp>
        <p:nvSpPr>
          <p:cNvPr id="8" name="TextBox 7">
            <a:extLst>
              <a:ext uri="{FF2B5EF4-FFF2-40B4-BE49-F238E27FC236}">
                <a16:creationId xmlns:a16="http://schemas.microsoft.com/office/drawing/2014/main" id="{43EF6751-DCCD-276D-F8A0-71D61FA729CB}"/>
              </a:ext>
            </a:extLst>
          </p:cNvPr>
          <p:cNvSpPr txBox="1"/>
          <p:nvPr/>
        </p:nvSpPr>
        <p:spPr>
          <a:xfrm>
            <a:off x="875071" y="4396268"/>
            <a:ext cx="6096000" cy="523220"/>
          </a:xfrm>
          <a:prstGeom prst="rect">
            <a:avLst/>
          </a:prstGeom>
          <a:noFill/>
        </p:spPr>
        <p:txBody>
          <a:bodyPr wrap="square">
            <a:spAutoFit/>
          </a:bodyPr>
          <a:lstStyle/>
          <a:p>
            <a:r>
              <a:rPr lang="en-IN" sz="2800" b="1" dirty="0"/>
              <a:t>After VIF</a:t>
            </a:r>
          </a:p>
        </p:txBody>
      </p:sp>
      <p:sp>
        <p:nvSpPr>
          <p:cNvPr id="7" name="TextBox 6">
            <a:extLst>
              <a:ext uri="{FF2B5EF4-FFF2-40B4-BE49-F238E27FC236}">
                <a16:creationId xmlns:a16="http://schemas.microsoft.com/office/drawing/2014/main" id="{3663CD6E-6008-FF63-4289-35C46BF3C5DA}"/>
              </a:ext>
            </a:extLst>
          </p:cNvPr>
          <p:cNvSpPr txBox="1"/>
          <p:nvPr/>
        </p:nvSpPr>
        <p:spPr>
          <a:xfrm>
            <a:off x="508000" y="217333"/>
            <a:ext cx="6096000" cy="707886"/>
          </a:xfrm>
          <a:prstGeom prst="rect">
            <a:avLst/>
          </a:prstGeom>
          <a:noFill/>
        </p:spPr>
        <p:txBody>
          <a:bodyPr wrap="square">
            <a:spAutoFit/>
          </a:bodyPr>
          <a:lstStyle/>
          <a:p>
            <a:r>
              <a:rPr lang="en-IN" sz="4000" b="1" dirty="0">
                <a:effectLst>
                  <a:outerShdw blurRad="38100" dist="38100" dir="2700000" algn="tl">
                    <a:srgbClr val="000000">
                      <a:alpha val="43137"/>
                    </a:srgbClr>
                  </a:outerShdw>
                </a:effectLst>
                <a:highlight>
                  <a:srgbClr val="C0C0C0"/>
                </a:highlight>
              </a:rPr>
              <a:t>Decision Tree</a:t>
            </a:r>
            <a:endParaRPr lang="en-IN" sz="4000" dirty="0"/>
          </a:p>
        </p:txBody>
      </p:sp>
    </p:spTree>
    <p:extLst>
      <p:ext uri="{BB962C8B-B14F-4D97-AF65-F5344CB8AC3E}">
        <p14:creationId xmlns:p14="http://schemas.microsoft.com/office/powerpoint/2010/main" val="701268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826FFE8-E1BD-FBEA-6B0A-D2BF35CD78DE}"/>
              </a:ext>
            </a:extLst>
          </p:cNvPr>
          <p:cNvPicPr>
            <a:picLocks noChangeAspect="1"/>
          </p:cNvPicPr>
          <p:nvPr/>
        </p:nvPicPr>
        <p:blipFill>
          <a:blip r:embed="rId2"/>
          <a:stretch>
            <a:fillRect/>
          </a:stretch>
        </p:blipFill>
        <p:spPr>
          <a:xfrm>
            <a:off x="4690738" y="1118454"/>
            <a:ext cx="6860795" cy="1986390"/>
          </a:xfrm>
          <a:prstGeom prst="rect">
            <a:avLst/>
          </a:prstGeom>
        </p:spPr>
      </p:pic>
      <p:sp>
        <p:nvSpPr>
          <p:cNvPr id="5" name="TextBox 4">
            <a:extLst>
              <a:ext uri="{FF2B5EF4-FFF2-40B4-BE49-F238E27FC236}">
                <a16:creationId xmlns:a16="http://schemas.microsoft.com/office/drawing/2014/main" id="{CAA78D21-5CC5-AF40-E009-DCC2ED950B2E}"/>
              </a:ext>
            </a:extLst>
          </p:cNvPr>
          <p:cNvSpPr txBox="1"/>
          <p:nvPr/>
        </p:nvSpPr>
        <p:spPr>
          <a:xfrm>
            <a:off x="501570" y="1461039"/>
            <a:ext cx="1725857" cy="954107"/>
          </a:xfrm>
          <a:prstGeom prst="rect">
            <a:avLst/>
          </a:prstGeom>
          <a:noFill/>
        </p:spPr>
        <p:txBody>
          <a:bodyPr wrap="none" rtlCol="0">
            <a:spAutoFit/>
          </a:bodyPr>
          <a:lstStyle/>
          <a:p>
            <a:r>
              <a:rPr lang="en-IN" sz="2800" b="1" dirty="0"/>
              <a:t>Before VIF</a:t>
            </a:r>
          </a:p>
          <a:p>
            <a:endParaRPr lang="en-IN" sz="2800" dirty="0"/>
          </a:p>
        </p:txBody>
      </p:sp>
      <p:sp>
        <p:nvSpPr>
          <p:cNvPr id="6" name="Slide Number Placeholder 5">
            <a:extLst>
              <a:ext uri="{FF2B5EF4-FFF2-40B4-BE49-F238E27FC236}">
                <a16:creationId xmlns:a16="http://schemas.microsoft.com/office/drawing/2014/main" id="{86A98784-D2FA-1B27-8E09-74F78C684063}"/>
              </a:ext>
            </a:extLst>
          </p:cNvPr>
          <p:cNvSpPr>
            <a:spLocks noGrp="1"/>
          </p:cNvSpPr>
          <p:nvPr>
            <p:ph type="sldNum" sz="quarter" idx="12"/>
          </p:nvPr>
        </p:nvSpPr>
        <p:spPr/>
        <p:txBody>
          <a:bodyPr/>
          <a:lstStyle/>
          <a:p>
            <a:fld id="{F05A2CF5-63DF-4B11-92AF-38FC8E5B04EF}" type="slidenum">
              <a:rPr lang="en-IN" smtClean="0"/>
              <a:t>26</a:t>
            </a:fld>
            <a:endParaRPr lang="en-IN"/>
          </a:p>
        </p:txBody>
      </p:sp>
      <p:pic>
        <p:nvPicPr>
          <p:cNvPr id="3" name="Picture 2">
            <a:extLst>
              <a:ext uri="{FF2B5EF4-FFF2-40B4-BE49-F238E27FC236}">
                <a16:creationId xmlns:a16="http://schemas.microsoft.com/office/drawing/2014/main" id="{D84EAFE1-3BD8-4D1B-2AB4-60C58A4E4F01}"/>
              </a:ext>
            </a:extLst>
          </p:cNvPr>
          <p:cNvPicPr>
            <a:picLocks noChangeAspect="1"/>
          </p:cNvPicPr>
          <p:nvPr/>
        </p:nvPicPr>
        <p:blipFill>
          <a:blip r:embed="rId3"/>
          <a:stretch>
            <a:fillRect/>
          </a:stretch>
        </p:blipFill>
        <p:spPr>
          <a:xfrm>
            <a:off x="4690738" y="3824473"/>
            <a:ext cx="6999826" cy="2223475"/>
          </a:xfrm>
          <a:prstGeom prst="rect">
            <a:avLst/>
          </a:prstGeom>
        </p:spPr>
      </p:pic>
      <p:sp>
        <p:nvSpPr>
          <p:cNvPr id="8" name="TextBox 7">
            <a:extLst>
              <a:ext uri="{FF2B5EF4-FFF2-40B4-BE49-F238E27FC236}">
                <a16:creationId xmlns:a16="http://schemas.microsoft.com/office/drawing/2014/main" id="{4B155E79-3439-6E81-9AF0-F607C86D32B3}"/>
              </a:ext>
            </a:extLst>
          </p:cNvPr>
          <p:cNvSpPr txBox="1"/>
          <p:nvPr/>
        </p:nvSpPr>
        <p:spPr>
          <a:xfrm>
            <a:off x="589935" y="4574147"/>
            <a:ext cx="6096000" cy="523220"/>
          </a:xfrm>
          <a:prstGeom prst="rect">
            <a:avLst/>
          </a:prstGeom>
          <a:noFill/>
        </p:spPr>
        <p:txBody>
          <a:bodyPr wrap="square">
            <a:spAutoFit/>
          </a:bodyPr>
          <a:lstStyle/>
          <a:p>
            <a:r>
              <a:rPr lang="en-IN" sz="2800" b="1" dirty="0"/>
              <a:t>After VIF</a:t>
            </a:r>
          </a:p>
        </p:txBody>
      </p:sp>
      <p:sp>
        <p:nvSpPr>
          <p:cNvPr id="7" name="TextBox 6">
            <a:extLst>
              <a:ext uri="{FF2B5EF4-FFF2-40B4-BE49-F238E27FC236}">
                <a16:creationId xmlns:a16="http://schemas.microsoft.com/office/drawing/2014/main" id="{6E360F75-1578-4B3F-B37F-863BED813FFE}"/>
              </a:ext>
            </a:extLst>
          </p:cNvPr>
          <p:cNvSpPr txBox="1"/>
          <p:nvPr/>
        </p:nvSpPr>
        <p:spPr>
          <a:xfrm>
            <a:off x="375920" y="203666"/>
            <a:ext cx="6096000" cy="707886"/>
          </a:xfrm>
          <a:prstGeom prst="rect">
            <a:avLst/>
          </a:prstGeom>
          <a:noFill/>
        </p:spPr>
        <p:txBody>
          <a:bodyPr wrap="square">
            <a:spAutoFit/>
          </a:bodyPr>
          <a:lstStyle/>
          <a:p>
            <a:r>
              <a:rPr lang="en-IN" sz="4000" b="1" dirty="0">
                <a:effectLst>
                  <a:outerShdw blurRad="38100" dist="38100" dir="2700000" algn="tl">
                    <a:srgbClr val="000000">
                      <a:alpha val="43137"/>
                    </a:srgbClr>
                  </a:outerShdw>
                </a:effectLst>
                <a:highlight>
                  <a:srgbClr val="C0C0C0"/>
                </a:highlight>
              </a:rPr>
              <a:t>Support Vector Machine</a:t>
            </a:r>
          </a:p>
        </p:txBody>
      </p:sp>
    </p:spTree>
    <p:extLst>
      <p:ext uri="{BB962C8B-B14F-4D97-AF65-F5344CB8AC3E}">
        <p14:creationId xmlns:p14="http://schemas.microsoft.com/office/powerpoint/2010/main" val="40451433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FBE4B9E-B6CC-0252-408B-FC7C79470CDA}"/>
              </a:ext>
            </a:extLst>
          </p:cNvPr>
          <p:cNvSpPr txBox="1"/>
          <p:nvPr/>
        </p:nvSpPr>
        <p:spPr>
          <a:xfrm>
            <a:off x="493725" y="2114474"/>
            <a:ext cx="1725857" cy="523220"/>
          </a:xfrm>
          <a:prstGeom prst="rect">
            <a:avLst/>
          </a:prstGeom>
          <a:noFill/>
        </p:spPr>
        <p:txBody>
          <a:bodyPr wrap="none" rtlCol="0">
            <a:spAutoFit/>
          </a:bodyPr>
          <a:lstStyle/>
          <a:p>
            <a:r>
              <a:rPr lang="en-IN" sz="2800" b="1" dirty="0"/>
              <a:t>Before VIF</a:t>
            </a:r>
          </a:p>
        </p:txBody>
      </p:sp>
      <p:pic>
        <p:nvPicPr>
          <p:cNvPr id="6" name="Picture 5">
            <a:extLst>
              <a:ext uri="{FF2B5EF4-FFF2-40B4-BE49-F238E27FC236}">
                <a16:creationId xmlns:a16="http://schemas.microsoft.com/office/drawing/2014/main" id="{799E00AF-2F35-3766-CD91-95129EB8E38F}"/>
              </a:ext>
            </a:extLst>
          </p:cNvPr>
          <p:cNvPicPr>
            <a:picLocks noChangeAspect="1"/>
          </p:cNvPicPr>
          <p:nvPr/>
        </p:nvPicPr>
        <p:blipFill>
          <a:blip r:embed="rId2"/>
          <a:stretch>
            <a:fillRect/>
          </a:stretch>
        </p:blipFill>
        <p:spPr>
          <a:xfrm>
            <a:off x="3684261" y="1087614"/>
            <a:ext cx="8125774" cy="2614235"/>
          </a:xfrm>
          <a:prstGeom prst="rect">
            <a:avLst/>
          </a:prstGeom>
        </p:spPr>
      </p:pic>
      <p:sp>
        <p:nvSpPr>
          <p:cNvPr id="7" name="Slide Number Placeholder 6">
            <a:extLst>
              <a:ext uri="{FF2B5EF4-FFF2-40B4-BE49-F238E27FC236}">
                <a16:creationId xmlns:a16="http://schemas.microsoft.com/office/drawing/2014/main" id="{FE8426EC-3143-A93C-1D9B-8034A587200A}"/>
              </a:ext>
            </a:extLst>
          </p:cNvPr>
          <p:cNvSpPr>
            <a:spLocks noGrp="1"/>
          </p:cNvSpPr>
          <p:nvPr>
            <p:ph type="sldNum" sz="quarter" idx="12"/>
          </p:nvPr>
        </p:nvSpPr>
        <p:spPr/>
        <p:txBody>
          <a:bodyPr/>
          <a:lstStyle/>
          <a:p>
            <a:fld id="{F05A2CF5-63DF-4B11-92AF-38FC8E5B04EF}" type="slidenum">
              <a:rPr lang="en-IN" smtClean="0"/>
              <a:t>27</a:t>
            </a:fld>
            <a:endParaRPr lang="en-IN"/>
          </a:p>
        </p:txBody>
      </p:sp>
      <p:pic>
        <p:nvPicPr>
          <p:cNvPr id="3" name="Picture 2">
            <a:extLst>
              <a:ext uri="{FF2B5EF4-FFF2-40B4-BE49-F238E27FC236}">
                <a16:creationId xmlns:a16="http://schemas.microsoft.com/office/drawing/2014/main" id="{BDAC9721-F4D8-BBEF-D9C3-ADABC997CF3F}"/>
              </a:ext>
            </a:extLst>
          </p:cNvPr>
          <p:cNvPicPr>
            <a:picLocks noChangeAspect="1"/>
          </p:cNvPicPr>
          <p:nvPr/>
        </p:nvPicPr>
        <p:blipFill>
          <a:blip r:embed="rId3"/>
          <a:stretch>
            <a:fillRect/>
          </a:stretch>
        </p:blipFill>
        <p:spPr>
          <a:xfrm>
            <a:off x="3684261" y="3758842"/>
            <a:ext cx="8324585" cy="2888226"/>
          </a:xfrm>
          <a:prstGeom prst="rect">
            <a:avLst/>
          </a:prstGeom>
        </p:spPr>
      </p:pic>
      <p:sp>
        <p:nvSpPr>
          <p:cNvPr id="8" name="TextBox 7">
            <a:extLst>
              <a:ext uri="{FF2B5EF4-FFF2-40B4-BE49-F238E27FC236}">
                <a16:creationId xmlns:a16="http://schemas.microsoft.com/office/drawing/2014/main" id="{815176D1-8C20-C07C-E1F6-DAD5CFD01E0C}"/>
              </a:ext>
            </a:extLst>
          </p:cNvPr>
          <p:cNvSpPr txBox="1"/>
          <p:nvPr/>
        </p:nvSpPr>
        <p:spPr>
          <a:xfrm>
            <a:off x="636261" y="4941345"/>
            <a:ext cx="6096000" cy="523220"/>
          </a:xfrm>
          <a:prstGeom prst="rect">
            <a:avLst/>
          </a:prstGeom>
          <a:noFill/>
        </p:spPr>
        <p:txBody>
          <a:bodyPr wrap="square">
            <a:spAutoFit/>
          </a:bodyPr>
          <a:lstStyle/>
          <a:p>
            <a:r>
              <a:rPr lang="en-IN" sz="2800" b="1" dirty="0"/>
              <a:t>After VIF</a:t>
            </a:r>
          </a:p>
        </p:txBody>
      </p:sp>
      <p:sp>
        <p:nvSpPr>
          <p:cNvPr id="5" name="TextBox 4">
            <a:extLst>
              <a:ext uri="{FF2B5EF4-FFF2-40B4-BE49-F238E27FC236}">
                <a16:creationId xmlns:a16="http://schemas.microsoft.com/office/drawing/2014/main" id="{F2CE5BEA-D438-E36B-F5F4-774025951E53}"/>
              </a:ext>
            </a:extLst>
          </p:cNvPr>
          <p:cNvSpPr txBox="1"/>
          <p:nvPr/>
        </p:nvSpPr>
        <p:spPr>
          <a:xfrm>
            <a:off x="284480" y="210932"/>
            <a:ext cx="6096000" cy="646331"/>
          </a:xfrm>
          <a:prstGeom prst="rect">
            <a:avLst/>
          </a:prstGeom>
          <a:noFill/>
        </p:spPr>
        <p:txBody>
          <a:bodyPr wrap="square">
            <a:spAutoFit/>
          </a:bodyPr>
          <a:lstStyle/>
          <a:p>
            <a:r>
              <a:rPr lang="en-IN" sz="3600" b="1" dirty="0">
                <a:effectLst>
                  <a:outerShdw blurRad="38100" dist="38100" dir="2700000" algn="tl">
                    <a:srgbClr val="000000">
                      <a:alpha val="43137"/>
                    </a:srgbClr>
                  </a:outerShdw>
                </a:effectLst>
                <a:highlight>
                  <a:srgbClr val="C0C0C0"/>
                </a:highlight>
              </a:rPr>
              <a:t>AdaBoost Classifier</a:t>
            </a:r>
          </a:p>
        </p:txBody>
      </p:sp>
    </p:spTree>
    <p:extLst>
      <p:ext uri="{BB962C8B-B14F-4D97-AF65-F5344CB8AC3E}">
        <p14:creationId xmlns:p14="http://schemas.microsoft.com/office/powerpoint/2010/main" val="1995591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843CB65-1721-66C3-638A-D44CD925A4A6}"/>
              </a:ext>
            </a:extLst>
          </p:cNvPr>
          <p:cNvPicPr>
            <a:picLocks noChangeAspect="1"/>
          </p:cNvPicPr>
          <p:nvPr/>
        </p:nvPicPr>
        <p:blipFill>
          <a:blip r:embed="rId2"/>
          <a:stretch>
            <a:fillRect/>
          </a:stretch>
        </p:blipFill>
        <p:spPr>
          <a:xfrm>
            <a:off x="3895467" y="1064871"/>
            <a:ext cx="7906830" cy="2542071"/>
          </a:xfrm>
          <a:prstGeom prst="rect">
            <a:avLst/>
          </a:prstGeom>
        </p:spPr>
      </p:pic>
      <p:sp>
        <p:nvSpPr>
          <p:cNvPr id="7" name="TextBox 6">
            <a:extLst>
              <a:ext uri="{FF2B5EF4-FFF2-40B4-BE49-F238E27FC236}">
                <a16:creationId xmlns:a16="http://schemas.microsoft.com/office/drawing/2014/main" id="{18E69306-A1D7-13BE-2CEC-87B520530716}"/>
              </a:ext>
            </a:extLst>
          </p:cNvPr>
          <p:cNvSpPr txBox="1"/>
          <p:nvPr/>
        </p:nvSpPr>
        <p:spPr>
          <a:xfrm>
            <a:off x="720525" y="1916139"/>
            <a:ext cx="6094070" cy="523220"/>
          </a:xfrm>
          <a:prstGeom prst="rect">
            <a:avLst/>
          </a:prstGeom>
          <a:noFill/>
        </p:spPr>
        <p:txBody>
          <a:bodyPr wrap="square">
            <a:spAutoFit/>
          </a:bodyPr>
          <a:lstStyle/>
          <a:p>
            <a:r>
              <a:rPr lang="en-IN" sz="2800" b="1" dirty="0"/>
              <a:t>Before VIF</a:t>
            </a:r>
          </a:p>
        </p:txBody>
      </p:sp>
      <p:sp>
        <p:nvSpPr>
          <p:cNvPr id="10" name="Slide Number Placeholder 9">
            <a:extLst>
              <a:ext uri="{FF2B5EF4-FFF2-40B4-BE49-F238E27FC236}">
                <a16:creationId xmlns:a16="http://schemas.microsoft.com/office/drawing/2014/main" id="{D1B87A86-AEEB-6529-2966-07109DC8947D}"/>
              </a:ext>
            </a:extLst>
          </p:cNvPr>
          <p:cNvSpPr>
            <a:spLocks noGrp="1"/>
          </p:cNvSpPr>
          <p:nvPr>
            <p:ph type="sldNum" sz="quarter" idx="12"/>
          </p:nvPr>
        </p:nvSpPr>
        <p:spPr/>
        <p:txBody>
          <a:bodyPr/>
          <a:lstStyle/>
          <a:p>
            <a:fld id="{F05A2CF5-63DF-4B11-92AF-38FC8E5B04EF}" type="slidenum">
              <a:rPr lang="en-IN" smtClean="0"/>
              <a:t>28</a:t>
            </a:fld>
            <a:endParaRPr lang="en-IN"/>
          </a:p>
        </p:txBody>
      </p:sp>
      <p:pic>
        <p:nvPicPr>
          <p:cNvPr id="3" name="Picture 2">
            <a:extLst>
              <a:ext uri="{FF2B5EF4-FFF2-40B4-BE49-F238E27FC236}">
                <a16:creationId xmlns:a16="http://schemas.microsoft.com/office/drawing/2014/main" id="{0E2C6CE8-5893-42AB-92C0-F8EA6F138416}"/>
              </a:ext>
            </a:extLst>
          </p:cNvPr>
          <p:cNvPicPr>
            <a:picLocks noChangeAspect="1"/>
          </p:cNvPicPr>
          <p:nvPr/>
        </p:nvPicPr>
        <p:blipFill>
          <a:blip r:embed="rId3"/>
          <a:stretch>
            <a:fillRect/>
          </a:stretch>
        </p:blipFill>
        <p:spPr>
          <a:xfrm>
            <a:off x="4083531" y="4312574"/>
            <a:ext cx="7718766" cy="2226338"/>
          </a:xfrm>
          <a:prstGeom prst="rect">
            <a:avLst/>
          </a:prstGeom>
        </p:spPr>
      </p:pic>
      <p:sp>
        <p:nvSpPr>
          <p:cNvPr id="6" name="TextBox 5">
            <a:extLst>
              <a:ext uri="{FF2B5EF4-FFF2-40B4-BE49-F238E27FC236}">
                <a16:creationId xmlns:a16="http://schemas.microsoft.com/office/drawing/2014/main" id="{B0043477-7E78-DF1C-F921-46F6AB25BB01}"/>
              </a:ext>
            </a:extLst>
          </p:cNvPr>
          <p:cNvSpPr txBox="1"/>
          <p:nvPr/>
        </p:nvSpPr>
        <p:spPr>
          <a:xfrm>
            <a:off x="718595" y="4902523"/>
            <a:ext cx="6096000" cy="523220"/>
          </a:xfrm>
          <a:prstGeom prst="rect">
            <a:avLst/>
          </a:prstGeom>
          <a:noFill/>
        </p:spPr>
        <p:txBody>
          <a:bodyPr wrap="square">
            <a:spAutoFit/>
          </a:bodyPr>
          <a:lstStyle/>
          <a:p>
            <a:r>
              <a:rPr lang="en-IN" sz="2800" b="1" dirty="0"/>
              <a:t>After VIF</a:t>
            </a:r>
          </a:p>
        </p:txBody>
      </p:sp>
      <p:sp>
        <p:nvSpPr>
          <p:cNvPr id="4" name="TextBox 3">
            <a:extLst>
              <a:ext uri="{FF2B5EF4-FFF2-40B4-BE49-F238E27FC236}">
                <a16:creationId xmlns:a16="http://schemas.microsoft.com/office/drawing/2014/main" id="{774ED484-FDB0-EB08-49AA-A46ED55F96FD}"/>
              </a:ext>
            </a:extLst>
          </p:cNvPr>
          <p:cNvSpPr txBox="1"/>
          <p:nvPr/>
        </p:nvSpPr>
        <p:spPr>
          <a:xfrm>
            <a:off x="304800" y="206520"/>
            <a:ext cx="6096000" cy="707886"/>
          </a:xfrm>
          <a:prstGeom prst="rect">
            <a:avLst/>
          </a:prstGeom>
          <a:noFill/>
        </p:spPr>
        <p:txBody>
          <a:bodyPr wrap="square">
            <a:spAutoFit/>
          </a:bodyPr>
          <a:lstStyle/>
          <a:p>
            <a:r>
              <a:rPr lang="en-IN" sz="4000" b="1" dirty="0">
                <a:effectLst>
                  <a:outerShdw blurRad="38100" dist="38100" dir="2700000" algn="tl">
                    <a:srgbClr val="000000">
                      <a:alpha val="43137"/>
                    </a:srgbClr>
                  </a:outerShdw>
                </a:effectLst>
                <a:highlight>
                  <a:srgbClr val="C0C0C0"/>
                </a:highlight>
              </a:rPr>
              <a:t>XGBoost Classifier</a:t>
            </a:r>
          </a:p>
        </p:txBody>
      </p:sp>
    </p:spTree>
    <p:extLst>
      <p:ext uri="{BB962C8B-B14F-4D97-AF65-F5344CB8AC3E}">
        <p14:creationId xmlns:p14="http://schemas.microsoft.com/office/powerpoint/2010/main" val="2871660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B5D3CA4-71DD-44A5-B0FD-203E33B8CF98}"/>
              </a:ext>
            </a:extLst>
          </p:cNvPr>
          <p:cNvPicPr>
            <a:picLocks noChangeAspect="1"/>
          </p:cNvPicPr>
          <p:nvPr/>
        </p:nvPicPr>
        <p:blipFill>
          <a:blip r:embed="rId2"/>
          <a:stretch>
            <a:fillRect/>
          </a:stretch>
        </p:blipFill>
        <p:spPr>
          <a:xfrm>
            <a:off x="4190037" y="1275454"/>
            <a:ext cx="7520408" cy="2373178"/>
          </a:xfrm>
          <a:prstGeom prst="rect">
            <a:avLst/>
          </a:prstGeom>
        </p:spPr>
      </p:pic>
      <p:sp>
        <p:nvSpPr>
          <p:cNvPr id="5" name="TextBox 4">
            <a:extLst>
              <a:ext uri="{FF2B5EF4-FFF2-40B4-BE49-F238E27FC236}">
                <a16:creationId xmlns:a16="http://schemas.microsoft.com/office/drawing/2014/main" id="{C4DC69C7-5DD7-3CB2-6C4C-DBE6A92DE8CE}"/>
              </a:ext>
            </a:extLst>
          </p:cNvPr>
          <p:cNvSpPr txBox="1"/>
          <p:nvPr/>
        </p:nvSpPr>
        <p:spPr>
          <a:xfrm>
            <a:off x="481557" y="2200433"/>
            <a:ext cx="6094070" cy="523220"/>
          </a:xfrm>
          <a:prstGeom prst="rect">
            <a:avLst/>
          </a:prstGeom>
          <a:noFill/>
        </p:spPr>
        <p:txBody>
          <a:bodyPr wrap="square">
            <a:spAutoFit/>
          </a:bodyPr>
          <a:lstStyle/>
          <a:p>
            <a:r>
              <a:rPr lang="en-IN" sz="2800" b="1" dirty="0"/>
              <a:t>Before VIF</a:t>
            </a:r>
          </a:p>
        </p:txBody>
      </p:sp>
      <p:sp>
        <p:nvSpPr>
          <p:cNvPr id="6" name="Slide Number Placeholder 5">
            <a:extLst>
              <a:ext uri="{FF2B5EF4-FFF2-40B4-BE49-F238E27FC236}">
                <a16:creationId xmlns:a16="http://schemas.microsoft.com/office/drawing/2014/main" id="{1069189F-505E-625D-551B-34291DAC2D1D}"/>
              </a:ext>
            </a:extLst>
          </p:cNvPr>
          <p:cNvSpPr>
            <a:spLocks noGrp="1"/>
          </p:cNvSpPr>
          <p:nvPr>
            <p:ph type="sldNum" sz="quarter" idx="12"/>
          </p:nvPr>
        </p:nvSpPr>
        <p:spPr/>
        <p:txBody>
          <a:bodyPr/>
          <a:lstStyle/>
          <a:p>
            <a:fld id="{F05A2CF5-63DF-4B11-92AF-38FC8E5B04EF}" type="slidenum">
              <a:rPr lang="en-IN" smtClean="0"/>
              <a:t>29</a:t>
            </a:fld>
            <a:endParaRPr lang="en-IN"/>
          </a:p>
        </p:txBody>
      </p:sp>
      <p:pic>
        <p:nvPicPr>
          <p:cNvPr id="4" name="Picture 3">
            <a:extLst>
              <a:ext uri="{FF2B5EF4-FFF2-40B4-BE49-F238E27FC236}">
                <a16:creationId xmlns:a16="http://schemas.microsoft.com/office/drawing/2014/main" id="{4C153F67-8F94-4931-42B7-AE65200AE0CC}"/>
              </a:ext>
            </a:extLst>
          </p:cNvPr>
          <p:cNvPicPr>
            <a:picLocks noChangeAspect="1"/>
          </p:cNvPicPr>
          <p:nvPr/>
        </p:nvPicPr>
        <p:blipFill>
          <a:blip r:embed="rId3"/>
          <a:stretch>
            <a:fillRect/>
          </a:stretch>
        </p:blipFill>
        <p:spPr>
          <a:xfrm>
            <a:off x="4190037" y="3760145"/>
            <a:ext cx="7520407" cy="2778767"/>
          </a:xfrm>
          <a:prstGeom prst="rect">
            <a:avLst/>
          </a:prstGeom>
        </p:spPr>
      </p:pic>
      <p:sp>
        <p:nvSpPr>
          <p:cNvPr id="8" name="TextBox 7">
            <a:extLst>
              <a:ext uri="{FF2B5EF4-FFF2-40B4-BE49-F238E27FC236}">
                <a16:creationId xmlns:a16="http://schemas.microsoft.com/office/drawing/2014/main" id="{41474F89-8C09-111E-E205-0D90C1E5075E}"/>
              </a:ext>
            </a:extLst>
          </p:cNvPr>
          <p:cNvSpPr txBox="1"/>
          <p:nvPr/>
        </p:nvSpPr>
        <p:spPr>
          <a:xfrm>
            <a:off x="648929" y="4711798"/>
            <a:ext cx="6096000" cy="523220"/>
          </a:xfrm>
          <a:prstGeom prst="rect">
            <a:avLst/>
          </a:prstGeom>
          <a:noFill/>
        </p:spPr>
        <p:txBody>
          <a:bodyPr wrap="square">
            <a:spAutoFit/>
          </a:bodyPr>
          <a:lstStyle/>
          <a:p>
            <a:r>
              <a:rPr lang="en-IN" sz="2800" b="1" dirty="0"/>
              <a:t>After VIF</a:t>
            </a:r>
          </a:p>
        </p:txBody>
      </p:sp>
      <p:sp>
        <p:nvSpPr>
          <p:cNvPr id="7" name="TextBox 6">
            <a:extLst>
              <a:ext uri="{FF2B5EF4-FFF2-40B4-BE49-F238E27FC236}">
                <a16:creationId xmlns:a16="http://schemas.microsoft.com/office/drawing/2014/main" id="{9BE90C7D-3CA3-1CC2-B446-25B417F7B78D}"/>
              </a:ext>
            </a:extLst>
          </p:cNvPr>
          <p:cNvSpPr txBox="1"/>
          <p:nvPr/>
        </p:nvSpPr>
        <p:spPr>
          <a:xfrm>
            <a:off x="264160" y="235962"/>
            <a:ext cx="6096000" cy="707886"/>
          </a:xfrm>
          <a:prstGeom prst="rect">
            <a:avLst/>
          </a:prstGeom>
          <a:noFill/>
        </p:spPr>
        <p:txBody>
          <a:bodyPr wrap="square">
            <a:spAutoFit/>
          </a:bodyPr>
          <a:lstStyle/>
          <a:p>
            <a:r>
              <a:rPr lang="en-IN" sz="4000" b="1" dirty="0">
                <a:effectLst>
                  <a:outerShdw blurRad="38100" dist="38100" dir="2700000" algn="tl">
                    <a:srgbClr val="000000">
                      <a:alpha val="43137"/>
                    </a:srgbClr>
                  </a:outerShdw>
                </a:effectLst>
                <a:highlight>
                  <a:srgbClr val="C0C0C0"/>
                </a:highlight>
              </a:rPr>
              <a:t>CatBoost Classifier</a:t>
            </a:r>
          </a:p>
        </p:txBody>
      </p:sp>
    </p:spTree>
    <p:extLst>
      <p:ext uri="{BB962C8B-B14F-4D97-AF65-F5344CB8AC3E}">
        <p14:creationId xmlns:p14="http://schemas.microsoft.com/office/powerpoint/2010/main" val="21431177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B6E7CAF-A6C4-AD81-588F-6F7866DF3E66}"/>
              </a:ext>
            </a:extLst>
          </p:cNvPr>
          <p:cNvSpPr txBox="1"/>
          <p:nvPr/>
        </p:nvSpPr>
        <p:spPr>
          <a:xfrm>
            <a:off x="422787" y="572418"/>
            <a:ext cx="6096000" cy="707886"/>
          </a:xfrm>
          <a:prstGeom prst="rect">
            <a:avLst/>
          </a:prstGeom>
          <a:noFill/>
        </p:spPr>
        <p:txBody>
          <a:bodyPr wrap="square">
            <a:spAutoFit/>
          </a:bodyPr>
          <a:lstStyle/>
          <a:p>
            <a:r>
              <a:rPr lang="en-IN" sz="4000" dirty="0">
                <a:highlight>
                  <a:srgbClr val="C0C0C0"/>
                </a:highlight>
              </a:rPr>
              <a:t>CONTENT</a:t>
            </a:r>
          </a:p>
        </p:txBody>
      </p:sp>
      <p:pic>
        <p:nvPicPr>
          <p:cNvPr id="5" name="Picture 4">
            <a:extLst>
              <a:ext uri="{FF2B5EF4-FFF2-40B4-BE49-F238E27FC236}">
                <a16:creationId xmlns:a16="http://schemas.microsoft.com/office/drawing/2014/main" id="{AEFC0125-FC24-F574-A50E-D2C8F7ED4046}"/>
              </a:ext>
            </a:extLst>
          </p:cNvPr>
          <p:cNvPicPr>
            <a:picLocks noChangeAspect="1"/>
          </p:cNvPicPr>
          <p:nvPr/>
        </p:nvPicPr>
        <p:blipFill>
          <a:blip r:embed="rId2"/>
          <a:stretch>
            <a:fillRect/>
          </a:stretch>
        </p:blipFill>
        <p:spPr>
          <a:xfrm>
            <a:off x="7551837" y="2070010"/>
            <a:ext cx="3715268" cy="2010056"/>
          </a:xfrm>
          <a:prstGeom prst="rect">
            <a:avLst/>
          </a:prstGeom>
        </p:spPr>
      </p:pic>
      <p:sp>
        <p:nvSpPr>
          <p:cNvPr id="7" name="TextBox 6">
            <a:extLst>
              <a:ext uri="{FF2B5EF4-FFF2-40B4-BE49-F238E27FC236}">
                <a16:creationId xmlns:a16="http://schemas.microsoft.com/office/drawing/2014/main" id="{D82630B4-FFC2-599B-5DBC-CFBB8C441819}"/>
              </a:ext>
            </a:extLst>
          </p:cNvPr>
          <p:cNvSpPr txBox="1"/>
          <p:nvPr/>
        </p:nvSpPr>
        <p:spPr>
          <a:xfrm>
            <a:off x="422787" y="1874728"/>
            <a:ext cx="6577780" cy="3108543"/>
          </a:xfrm>
          <a:prstGeom prst="rect">
            <a:avLst/>
          </a:prstGeom>
          <a:noFill/>
        </p:spPr>
        <p:txBody>
          <a:bodyPr wrap="square">
            <a:spAutoFit/>
          </a:bodyPr>
          <a:lstStyle/>
          <a:p>
            <a:r>
              <a:rPr lang="en-IN" sz="2800" dirty="0"/>
              <a:t>• Introduction                                     04      </a:t>
            </a:r>
          </a:p>
          <a:p>
            <a:r>
              <a:rPr lang="en-IN" sz="2800" dirty="0"/>
              <a:t>• Literature Review                            05    </a:t>
            </a:r>
          </a:p>
          <a:p>
            <a:r>
              <a:rPr lang="en-IN" sz="2800" dirty="0"/>
              <a:t>• Data Pre-Processing                        07   </a:t>
            </a:r>
          </a:p>
          <a:p>
            <a:r>
              <a:rPr lang="en-IN" sz="2800" dirty="0"/>
              <a:t>• Exploratory Data Analysis               10    </a:t>
            </a:r>
          </a:p>
          <a:p>
            <a:r>
              <a:rPr lang="en-IN" sz="2800" dirty="0"/>
              <a:t>• Data Modelling &amp; Evaluation          19       </a:t>
            </a:r>
          </a:p>
          <a:p>
            <a:r>
              <a:rPr lang="en-IN" sz="2800" dirty="0"/>
              <a:t>• Summary                                            32   </a:t>
            </a:r>
          </a:p>
          <a:p>
            <a:r>
              <a:rPr lang="en-IN" sz="2800" dirty="0"/>
              <a:t>• Future Scope                                      33</a:t>
            </a:r>
          </a:p>
        </p:txBody>
      </p:sp>
      <p:sp>
        <p:nvSpPr>
          <p:cNvPr id="2" name="Slide Number Placeholder 1">
            <a:extLst>
              <a:ext uri="{FF2B5EF4-FFF2-40B4-BE49-F238E27FC236}">
                <a16:creationId xmlns:a16="http://schemas.microsoft.com/office/drawing/2014/main" id="{AD4362F1-4B76-3E55-9514-FA3DC5548FE3}"/>
              </a:ext>
            </a:extLst>
          </p:cNvPr>
          <p:cNvSpPr>
            <a:spLocks noGrp="1"/>
          </p:cNvSpPr>
          <p:nvPr>
            <p:ph type="sldNum" sz="quarter" idx="12"/>
          </p:nvPr>
        </p:nvSpPr>
        <p:spPr/>
        <p:txBody>
          <a:bodyPr/>
          <a:lstStyle/>
          <a:p>
            <a:fld id="{F05A2CF5-63DF-4B11-92AF-38FC8E5B04EF}" type="slidenum">
              <a:rPr lang="en-IN" smtClean="0"/>
              <a:t>3</a:t>
            </a:fld>
            <a:endParaRPr lang="en-IN"/>
          </a:p>
        </p:txBody>
      </p:sp>
    </p:spTree>
    <p:extLst>
      <p:ext uri="{BB962C8B-B14F-4D97-AF65-F5344CB8AC3E}">
        <p14:creationId xmlns:p14="http://schemas.microsoft.com/office/powerpoint/2010/main" val="91027967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50FB2BA-3B28-4773-2BED-78EA8BB60AFE}"/>
              </a:ext>
            </a:extLst>
          </p:cNvPr>
          <p:cNvSpPr>
            <a:spLocks noGrp="1"/>
          </p:cNvSpPr>
          <p:nvPr>
            <p:ph type="sldNum" sz="quarter" idx="12"/>
          </p:nvPr>
        </p:nvSpPr>
        <p:spPr/>
        <p:txBody>
          <a:bodyPr/>
          <a:lstStyle/>
          <a:p>
            <a:fld id="{F05A2CF5-63DF-4B11-92AF-38FC8E5B04EF}" type="slidenum">
              <a:rPr lang="en-IN" smtClean="0"/>
              <a:t>30</a:t>
            </a:fld>
            <a:endParaRPr lang="en-IN"/>
          </a:p>
        </p:txBody>
      </p:sp>
      <p:pic>
        <p:nvPicPr>
          <p:cNvPr id="4" name="Picture 3">
            <a:extLst>
              <a:ext uri="{FF2B5EF4-FFF2-40B4-BE49-F238E27FC236}">
                <a16:creationId xmlns:a16="http://schemas.microsoft.com/office/drawing/2014/main" id="{5718DF18-51E7-8C37-C36D-AC4CE8C8D1A4}"/>
              </a:ext>
            </a:extLst>
          </p:cNvPr>
          <p:cNvPicPr>
            <a:picLocks noChangeAspect="1"/>
          </p:cNvPicPr>
          <p:nvPr/>
        </p:nvPicPr>
        <p:blipFill>
          <a:blip r:embed="rId2"/>
          <a:stretch>
            <a:fillRect/>
          </a:stretch>
        </p:blipFill>
        <p:spPr>
          <a:xfrm>
            <a:off x="4432396" y="1602232"/>
            <a:ext cx="7034178" cy="2108809"/>
          </a:xfrm>
          <a:prstGeom prst="rect">
            <a:avLst/>
          </a:prstGeom>
        </p:spPr>
      </p:pic>
      <p:pic>
        <p:nvPicPr>
          <p:cNvPr id="6" name="Picture 5">
            <a:extLst>
              <a:ext uri="{FF2B5EF4-FFF2-40B4-BE49-F238E27FC236}">
                <a16:creationId xmlns:a16="http://schemas.microsoft.com/office/drawing/2014/main" id="{F352E98C-EB85-AFD3-510C-2E5073AEF2A5}"/>
              </a:ext>
            </a:extLst>
          </p:cNvPr>
          <p:cNvPicPr>
            <a:picLocks noChangeAspect="1"/>
          </p:cNvPicPr>
          <p:nvPr/>
        </p:nvPicPr>
        <p:blipFill>
          <a:blip r:embed="rId3"/>
          <a:stretch>
            <a:fillRect/>
          </a:stretch>
        </p:blipFill>
        <p:spPr>
          <a:xfrm>
            <a:off x="4432396" y="4021604"/>
            <a:ext cx="7034270" cy="2236839"/>
          </a:xfrm>
          <a:prstGeom prst="rect">
            <a:avLst/>
          </a:prstGeom>
        </p:spPr>
      </p:pic>
      <p:sp>
        <p:nvSpPr>
          <p:cNvPr id="8" name="TextBox 7">
            <a:extLst>
              <a:ext uri="{FF2B5EF4-FFF2-40B4-BE49-F238E27FC236}">
                <a16:creationId xmlns:a16="http://schemas.microsoft.com/office/drawing/2014/main" id="{933BD93D-6238-89F0-A97F-A2590D018F6F}"/>
              </a:ext>
            </a:extLst>
          </p:cNvPr>
          <p:cNvSpPr txBox="1"/>
          <p:nvPr/>
        </p:nvSpPr>
        <p:spPr>
          <a:xfrm>
            <a:off x="838200" y="2395026"/>
            <a:ext cx="6096000" cy="523220"/>
          </a:xfrm>
          <a:prstGeom prst="rect">
            <a:avLst/>
          </a:prstGeom>
          <a:noFill/>
        </p:spPr>
        <p:txBody>
          <a:bodyPr wrap="square">
            <a:spAutoFit/>
          </a:bodyPr>
          <a:lstStyle/>
          <a:p>
            <a:r>
              <a:rPr lang="en-IN" sz="2800" b="1" dirty="0"/>
              <a:t>Before VIF</a:t>
            </a:r>
          </a:p>
        </p:txBody>
      </p:sp>
      <p:sp>
        <p:nvSpPr>
          <p:cNvPr id="10" name="TextBox 9">
            <a:extLst>
              <a:ext uri="{FF2B5EF4-FFF2-40B4-BE49-F238E27FC236}">
                <a16:creationId xmlns:a16="http://schemas.microsoft.com/office/drawing/2014/main" id="{0D229384-49DB-6118-ADB6-31EDA5028F46}"/>
              </a:ext>
            </a:extLst>
          </p:cNvPr>
          <p:cNvSpPr txBox="1"/>
          <p:nvPr/>
        </p:nvSpPr>
        <p:spPr>
          <a:xfrm>
            <a:off x="838200" y="4814399"/>
            <a:ext cx="6096000" cy="523220"/>
          </a:xfrm>
          <a:prstGeom prst="rect">
            <a:avLst/>
          </a:prstGeom>
          <a:noFill/>
        </p:spPr>
        <p:txBody>
          <a:bodyPr wrap="square">
            <a:spAutoFit/>
          </a:bodyPr>
          <a:lstStyle/>
          <a:p>
            <a:r>
              <a:rPr lang="en-IN" sz="2800" b="1" dirty="0"/>
              <a:t>After VIF</a:t>
            </a:r>
          </a:p>
        </p:txBody>
      </p:sp>
      <p:sp>
        <p:nvSpPr>
          <p:cNvPr id="5" name="TextBox 4">
            <a:extLst>
              <a:ext uri="{FF2B5EF4-FFF2-40B4-BE49-F238E27FC236}">
                <a16:creationId xmlns:a16="http://schemas.microsoft.com/office/drawing/2014/main" id="{E1A21CD2-6DA5-5C54-0263-F0D3C1BC6735}"/>
              </a:ext>
            </a:extLst>
          </p:cNvPr>
          <p:cNvSpPr txBox="1"/>
          <p:nvPr/>
        </p:nvSpPr>
        <p:spPr>
          <a:xfrm>
            <a:off x="223520" y="177437"/>
            <a:ext cx="6096000" cy="707886"/>
          </a:xfrm>
          <a:prstGeom prst="rect">
            <a:avLst/>
          </a:prstGeom>
          <a:noFill/>
        </p:spPr>
        <p:txBody>
          <a:bodyPr wrap="square">
            <a:spAutoFit/>
          </a:bodyPr>
          <a:lstStyle/>
          <a:p>
            <a:r>
              <a:rPr lang="en-IN" sz="4000" b="1" dirty="0">
                <a:effectLst>
                  <a:outerShdw blurRad="38100" dist="38100" dir="2700000" algn="tl">
                    <a:srgbClr val="000000">
                      <a:alpha val="43137"/>
                    </a:srgbClr>
                  </a:outerShdw>
                </a:effectLst>
                <a:highlight>
                  <a:srgbClr val="C0C0C0"/>
                </a:highlight>
              </a:rPr>
              <a:t>Extra Trees Classifier</a:t>
            </a:r>
          </a:p>
        </p:txBody>
      </p:sp>
    </p:spTree>
    <p:extLst>
      <p:ext uri="{BB962C8B-B14F-4D97-AF65-F5344CB8AC3E}">
        <p14:creationId xmlns:p14="http://schemas.microsoft.com/office/powerpoint/2010/main" val="4764657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88228D8-D9E4-6975-F902-5D5E8EA2B0E2}"/>
              </a:ext>
            </a:extLst>
          </p:cNvPr>
          <p:cNvSpPr>
            <a:spLocks noGrp="1"/>
          </p:cNvSpPr>
          <p:nvPr>
            <p:ph type="sldNum" sz="quarter" idx="12"/>
          </p:nvPr>
        </p:nvSpPr>
        <p:spPr>
          <a:xfrm>
            <a:off x="7284720" y="6169580"/>
            <a:ext cx="2743200" cy="365125"/>
          </a:xfrm>
        </p:spPr>
        <p:txBody>
          <a:bodyPr/>
          <a:lstStyle/>
          <a:p>
            <a:r>
              <a:rPr lang="en-US" sz="1800" b="1" dirty="0">
                <a:solidFill>
                  <a:schemeClr val="tx1"/>
                </a:solidFill>
              </a:rPr>
              <a:t>After VIF</a:t>
            </a:r>
            <a:endParaRPr lang="en-IN" sz="1800" b="1" dirty="0">
              <a:solidFill>
                <a:schemeClr val="tx1"/>
              </a:solidFill>
            </a:endParaRPr>
          </a:p>
        </p:txBody>
      </p:sp>
      <p:sp>
        <p:nvSpPr>
          <p:cNvPr id="5" name="TextBox 4">
            <a:extLst>
              <a:ext uri="{FF2B5EF4-FFF2-40B4-BE49-F238E27FC236}">
                <a16:creationId xmlns:a16="http://schemas.microsoft.com/office/drawing/2014/main" id="{6F766F60-DF7A-D609-2E18-E5CD75CE2106}"/>
              </a:ext>
            </a:extLst>
          </p:cNvPr>
          <p:cNvSpPr txBox="1"/>
          <p:nvPr/>
        </p:nvSpPr>
        <p:spPr>
          <a:xfrm>
            <a:off x="422787" y="206720"/>
            <a:ext cx="3986669" cy="707886"/>
          </a:xfrm>
          <a:prstGeom prst="rect">
            <a:avLst/>
          </a:prstGeom>
          <a:noFill/>
        </p:spPr>
        <p:txBody>
          <a:bodyPr wrap="none" rtlCol="0">
            <a:spAutoFit/>
          </a:bodyPr>
          <a:lstStyle/>
          <a:p>
            <a:r>
              <a:rPr lang="en-US" sz="4000" b="1" dirty="0">
                <a:effectLst>
                  <a:outerShdw blurRad="38100" dist="38100" dir="2700000" algn="tl">
                    <a:srgbClr val="000000">
                      <a:alpha val="43137"/>
                    </a:srgbClr>
                  </a:outerShdw>
                </a:effectLst>
              </a:rPr>
              <a:t>Comparison Table</a:t>
            </a:r>
            <a:endParaRPr lang="en-IN" sz="4000" b="1" dirty="0">
              <a:effectLst>
                <a:outerShdw blurRad="38100" dist="38100" dir="2700000" algn="tl">
                  <a:srgbClr val="000000">
                    <a:alpha val="43137"/>
                  </a:srgbClr>
                </a:outerShdw>
              </a:effectLst>
            </a:endParaRPr>
          </a:p>
        </p:txBody>
      </p:sp>
      <mc:AlternateContent xmlns:mc="http://schemas.openxmlformats.org/markup-compatibility/2006">
        <mc:Choice xmlns:p14="http://schemas.microsoft.com/office/powerpoint/2010/main" Requires="p14">
          <p:contentPart p14:bwMode="auto" r:id="rId2">
            <p14:nvContentPartPr>
              <p14:cNvPr id="6" name="Ink 5">
                <a:extLst>
                  <a:ext uri="{FF2B5EF4-FFF2-40B4-BE49-F238E27FC236}">
                    <a16:creationId xmlns:a16="http://schemas.microsoft.com/office/drawing/2014/main" id="{A4A7054D-A0C2-3C95-4203-3F2465033D87}"/>
                  </a:ext>
                </a:extLst>
              </p14:cNvPr>
              <p14:cNvContentPartPr/>
              <p14:nvPr/>
            </p14:nvContentPartPr>
            <p14:xfrm>
              <a:off x="3863857" y="570108"/>
              <a:ext cx="360" cy="360"/>
            </p14:xfrm>
          </p:contentPart>
        </mc:Choice>
        <mc:Fallback>
          <p:pic>
            <p:nvPicPr>
              <p:cNvPr id="6" name="Ink 5">
                <a:extLst>
                  <a:ext uri="{FF2B5EF4-FFF2-40B4-BE49-F238E27FC236}">
                    <a16:creationId xmlns:a16="http://schemas.microsoft.com/office/drawing/2014/main" id="{A4A7054D-A0C2-3C95-4203-3F2465033D87}"/>
                  </a:ext>
                </a:extLst>
              </p:cNvPr>
              <p:cNvPicPr/>
              <p:nvPr/>
            </p:nvPicPr>
            <p:blipFill>
              <a:blip r:embed="rId3"/>
              <a:stretch>
                <a:fillRect/>
              </a:stretch>
            </p:blipFill>
            <p:spPr>
              <a:xfrm>
                <a:off x="3845857" y="534108"/>
                <a:ext cx="36000" cy="7200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11" name="Ink 10">
                <a:extLst>
                  <a:ext uri="{FF2B5EF4-FFF2-40B4-BE49-F238E27FC236}">
                    <a16:creationId xmlns:a16="http://schemas.microsoft.com/office/drawing/2014/main" id="{14A9690F-2AA5-9D6D-ADEC-250D196C216A}"/>
                  </a:ext>
                </a:extLst>
              </p14:cNvPr>
              <p14:cNvContentPartPr/>
              <p14:nvPr/>
            </p14:nvContentPartPr>
            <p14:xfrm>
              <a:off x="6499057" y="2133228"/>
              <a:ext cx="360" cy="360"/>
            </p14:xfrm>
          </p:contentPart>
        </mc:Choice>
        <mc:Fallback>
          <p:pic>
            <p:nvPicPr>
              <p:cNvPr id="11" name="Ink 10">
                <a:extLst>
                  <a:ext uri="{FF2B5EF4-FFF2-40B4-BE49-F238E27FC236}">
                    <a16:creationId xmlns:a16="http://schemas.microsoft.com/office/drawing/2014/main" id="{14A9690F-2AA5-9D6D-ADEC-250D196C216A}"/>
                  </a:ext>
                </a:extLst>
              </p:cNvPr>
              <p:cNvPicPr/>
              <p:nvPr/>
            </p:nvPicPr>
            <p:blipFill>
              <a:blip r:embed="rId3"/>
              <a:stretch>
                <a:fillRect/>
              </a:stretch>
            </p:blipFill>
            <p:spPr>
              <a:xfrm>
                <a:off x="6481057" y="2097228"/>
                <a:ext cx="36000" cy="72000"/>
              </a:xfrm>
              <a:prstGeom prst="rect">
                <a:avLst/>
              </a:prstGeom>
            </p:spPr>
          </p:pic>
        </mc:Fallback>
      </mc:AlternateContent>
      <p:graphicFrame>
        <p:nvGraphicFramePr>
          <p:cNvPr id="3" name="Table 2">
            <a:extLst>
              <a:ext uri="{FF2B5EF4-FFF2-40B4-BE49-F238E27FC236}">
                <a16:creationId xmlns:a16="http://schemas.microsoft.com/office/drawing/2014/main" id="{46DC569B-0BF2-0E2F-29CA-803FAC39F5C1}"/>
              </a:ext>
            </a:extLst>
          </p:cNvPr>
          <p:cNvGraphicFramePr>
            <a:graphicFrameLocks noGrp="1"/>
          </p:cNvGraphicFramePr>
          <p:nvPr>
            <p:extLst>
              <p:ext uri="{D42A27DB-BD31-4B8C-83A1-F6EECF244321}">
                <p14:modId xmlns:p14="http://schemas.microsoft.com/office/powerpoint/2010/main" val="1910889466"/>
              </p:ext>
            </p:extLst>
          </p:nvPr>
        </p:nvGraphicFramePr>
        <p:xfrm>
          <a:off x="422787" y="1206232"/>
          <a:ext cx="5333639" cy="4767850"/>
        </p:xfrm>
        <a:graphic>
          <a:graphicData uri="http://schemas.openxmlformats.org/drawingml/2006/table">
            <a:tbl>
              <a:tblPr firstRow="1" bandRow="1">
                <a:tableStyleId>{5C22544A-7EE6-4342-B048-85BDC9FD1C3A}</a:tableStyleId>
              </a:tblPr>
              <a:tblGrid>
                <a:gridCol w="1074606">
                  <a:extLst>
                    <a:ext uri="{9D8B030D-6E8A-4147-A177-3AD203B41FA5}">
                      <a16:colId xmlns:a16="http://schemas.microsoft.com/office/drawing/2014/main" val="3368938680"/>
                    </a:ext>
                  </a:extLst>
                </a:gridCol>
                <a:gridCol w="703273">
                  <a:extLst>
                    <a:ext uri="{9D8B030D-6E8A-4147-A177-3AD203B41FA5}">
                      <a16:colId xmlns:a16="http://schemas.microsoft.com/office/drawing/2014/main" val="1721828053"/>
                    </a:ext>
                  </a:extLst>
                </a:gridCol>
                <a:gridCol w="888940">
                  <a:extLst>
                    <a:ext uri="{9D8B030D-6E8A-4147-A177-3AD203B41FA5}">
                      <a16:colId xmlns:a16="http://schemas.microsoft.com/office/drawing/2014/main" val="1972883673"/>
                    </a:ext>
                  </a:extLst>
                </a:gridCol>
                <a:gridCol w="888940">
                  <a:extLst>
                    <a:ext uri="{9D8B030D-6E8A-4147-A177-3AD203B41FA5}">
                      <a16:colId xmlns:a16="http://schemas.microsoft.com/office/drawing/2014/main" val="23356843"/>
                    </a:ext>
                  </a:extLst>
                </a:gridCol>
                <a:gridCol w="888940">
                  <a:extLst>
                    <a:ext uri="{9D8B030D-6E8A-4147-A177-3AD203B41FA5}">
                      <a16:colId xmlns:a16="http://schemas.microsoft.com/office/drawing/2014/main" val="3602281408"/>
                    </a:ext>
                  </a:extLst>
                </a:gridCol>
                <a:gridCol w="888940">
                  <a:extLst>
                    <a:ext uri="{9D8B030D-6E8A-4147-A177-3AD203B41FA5}">
                      <a16:colId xmlns:a16="http://schemas.microsoft.com/office/drawing/2014/main" val="1105920411"/>
                    </a:ext>
                  </a:extLst>
                </a:gridCol>
              </a:tblGrid>
              <a:tr h="710105">
                <a:tc>
                  <a:txBody>
                    <a:bodyPr/>
                    <a:lstStyle/>
                    <a:p>
                      <a:r>
                        <a:rPr lang="en-US" dirty="0"/>
                        <a:t>Algorithms</a:t>
                      </a:r>
                      <a:endParaRPr lang="en-IN" dirty="0"/>
                    </a:p>
                  </a:txBody>
                  <a:tcPr/>
                </a:tc>
                <a:tc>
                  <a:txBody>
                    <a:bodyPr/>
                    <a:lstStyle/>
                    <a:p>
                      <a:r>
                        <a:rPr lang="en-US" dirty="0"/>
                        <a:t>60-40</a:t>
                      </a:r>
                      <a:endParaRPr lang="en-IN" dirty="0"/>
                    </a:p>
                  </a:txBody>
                  <a:tcPr/>
                </a:tc>
                <a:tc>
                  <a:txBody>
                    <a:bodyPr/>
                    <a:lstStyle/>
                    <a:p>
                      <a:r>
                        <a:rPr lang="en-US" dirty="0"/>
                        <a:t>65-35</a:t>
                      </a:r>
                      <a:endParaRPr lang="en-IN" dirty="0"/>
                    </a:p>
                  </a:txBody>
                  <a:tcPr/>
                </a:tc>
                <a:tc>
                  <a:txBody>
                    <a:bodyPr/>
                    <a:lstStyle/>
                    <a:p>
                      <a:r>
                        <a:rPr lang="en-US" dirty="0"/>
                        <a:t>70-30</a:t>
                      </a:r>
                      <a:endParaRPr lang="en-IN" dirty="0"/>
                    </a:p>
                  </a:txBody>
                  <a:tcPr/>
                </a:tc>
                <a:tc>
                  <a:txBody>
                    <a:bodyPr/>
                    <a:lstStyle/>
                    <a:p>
                      <a:r>
                        <a:rPr lang="en-US" dirty="0"/>
                        <a:t>75-25</a:t>
                      </a:r>
                      <a:endParaRPr lang="en-IN" dirty="0"/>
                    </a:p>
                  </a:txBody>
                  <a:tcPr/>
                </a:tc>
                <a:tc>
                  <a:txBody>
                    <a:bodyPr/>
                    <a:lstStyle/>
                    <a:p>
                      <a:r>
                        <a:rPr lang="en-US" dirty="0"/>
                        <a:t>80-20</a:t>
                      </a:r>
                      <a:endParaRPr lang="en-IN" dirty="0"/>
                    </a:p>
                  </a:txBody>
                  <a:tcPr/>
                </a:tc>
                <a:extLst>
                  <a:ext uri="{0D108BD9-81ED-4DB2-BD59-A6C34878D82A}">
                    <a16:rowId xmlns:a16="http://schemas.microsoft.com/office/drawing/2014/main" val="3439156913"/>
                  </a:ext>
                </a:extLst>
              </a:tr>
              <a:tr h="710105">
                <a:tc>
                  <a:txBody>
                    <a:bodyPr/>
                    <a:lstStyle/>
                    <a:p>
                      <a:r>
                        <a:rPr lang="en-US" dirty="0"/>
                        <a:t>Random Forest</a:t>
                      </a:r>
                      <a:endParaRPr lang="en-IN" dirty="0"/>
                    </a:p>
                  </a:txBody>
                  <a:tcPr/>
                </a:tc>
                <a:tc>
                  <a:txBody>
                    <a:bodyPr/>
                    <a:lstStyle/>
                    <a:p>
                      <a:r>
                        <a:rPr lang="en-US" dirty="0"/>
                        <a:t>88%</a:t>
                      </a:r>
                      <a:endParaRPr lang="en-IN" dirty="0"/>
                    </a:p>
                  </a:txBody>
                  <a:tcPr/>
                </a:tc>
                <a:tc>
                  <a:txBody>
                    <a:bodyPr/>
                    <a:lstStyle/>
                    <a:p>
                      <a:r>
                        <a:rPr lang="en-US" dirty="0"/>
                        <a:t>87%</a:t>
                      </a:r>
                      <a:endParaRPr lang="en-IN" dirty="0"/>
                    </a:p>
                  </a:txBody>
                  <a:tcPr/>
                </a:tc>
                <a:tc>
                  <a:txBody>
                    <a:bodyPr/>
                    <a:lstStyle/>
                    <a:p>
                      <a:r>
                        <a:rPr lang="en-US" dirty="0"/>
                        <a:t>86%</a:t>
                      </a:r>
                      <a:endParaRPr lang="en-IN" dirty="0"/>
                    </a:p>
                  </a:txBody>
                  <a:tcPr/>
                </a:tc>
                <a:tc>
                  <a:txBody>
                    <a:bodyPr/>
                    <a:lstStyle/>
                    <a:p>
                      <a:r>
                        <a:rPr lang="en-US" dirty="0"/>
                        <a:t>92%</a:t>
                      </a:r>
                      <a:endParaRPr lang="en-IN" dirty="0"/>
                    </a:p>
                  </a:txBody>
                  <a:tcPr/>
                </a:tc>
                <a:tc>
                  <a:txBody>
                    <a:bodyPr/>
                    <a:lstStyle/>
                    <a:p>
                      <a:r>
                        <a:rPr lang="en-US" dirty="0"/>
                        <a:t>90.1%</a:t>
                      </a:r>
                      <a:endParaRPr lang="en-IN" dirty="0"/>
                    </a:p>
                  </a:txBody>
                  <a:tcPr/>
                </a:tc>
                <a:extLst>
                  <a:ext uri="{0D108BD9-81ED-4DB2-BD59-A6C34878D82A}">
                    <a16:rowId xmlns:a16="http://schemas.microsoft.com/office/drawing/2014/main" val="1125615602"/>
                  </a:ext>
                </a:extLst>
              </a:tr>
              <a:tr h="710105">
                <a:tc>
                  <a:txBody>
                    <a:bodyPr/>
                    <a:lstStyle/>
                    <a:p>
                      <a:r>
                        <a:rPr lang="en-US" dirty="0"/>
                        <a:t>Decision Tree</a:t>
                      </a:r>
                      <a:endParaRPr lang="en-IN" dirty="0"/>
                    </a:p>
                  </a:txBody>
                  <a:tcPr/>
                </a:tc>
                <a:tc>
                  <a:txBody>
                    <a:bodyPr/>
                    <a:lstStyle/>
                    <a:p>
                      <a:r>
                        <a:rPr lang="en-US" dirty="0"/>
                        <a:t>86.3%</a:t>
                      </a:r>
                      <a:endParaRPr lang="en-IN" dirty="0"/>
                    </a:p>
                  </a:txBody>
                  <a:tcPr/>
                </a:tc>
                <a:tc>
                  <a:txBody>
                    <a:bodyPr/>
                    <a:lstStyle/>
                    <a:p>
                      <a:r>
                        <a:rPr lang="en-US" dirty="0"/>
                        <a:t>86.6%</a:t>
                      </a:r>
                      <a:endParaRPr lang="en-IN" dirty="0"/>
                    </a:p>
                  </a:txBody>
                  <a:tcPr/>
                </a:tc>
                <a:tc>
                  <a:txBody>
                    <a:bodyPr/>
                    <a:lstStyle/>
                    <a:p>
                      <a:r>
                        <a:rPr lang="en-US" dirty="0"/>
                        <a:t>86.3%</a:t>
                      </a:r>
                      <a:endParaRPr lang="en-IN" dirty="0"/>
                    </a:p>
                  </a:txBody>
                  <a:tcPr/>
                </a:tc>
                <a:tc>
                  <a:txBody>
                    <a:bodyPr/>
                    <a:lstStyle/>
                    <a:p>
                      <a:r>
                        <a:rPr lang="en-US" dirty="0"/>
                        <a:t>86%</a:t>
                      </a:r>
                      <a:endParaRPr lang="en-IN" dirty="0"/>
                    </a:p>
                  </a:txBody>
                  <a:tcPr/>
                </a:tc>
                <a:tc>
                  <a:txBody>
                    <a:bodyPr/>
                    <a:lstStyle/>
                    <a:p>
                      <a:r>
                        <a:rPr lang="en-US" dirty="0"/>
                        <a:t>85.3%</a:t>
                      </a:r>
                      <a:endParaRPr lang="en-IN" dirty="0"/>
                    </a:p>
                  </a:txBody>
                  <a:tcPr/>
                </a:tc>
                <a:extLst>
                  <a:ext uri="{0D108BD9-81ED-4DB2-BD59-A6C34878D82A}">
                    <a16:rowId xmlns:a16="http://schemas.microsoft.com/office/drawing/2014/main" val="3483990914"/>
                  </a:ext>
                </a:extLst>
              </a:tr>
              <a:tr h="710105">
                <a:tc>
                  <a:txBody>
                    <a:bodyPr/>
                    <a:lstStyle/>
                    <a:p>
                      <a:r>
                        <a:rPr lang="en-US" dirty="0"/>
                        <a:t>Svm</a:t>
                      </a:r>
                      <a:endParaRPr lang="en-IN" dirty="0"/>
                    </a:p>
                  </a:txBody>
                  <a:tcPr/>
                </a:tc>
                <a:tc>
                  <a:txBody>
                    <a:bodyPr/>
                    <a:lstStyle/>
                    <a:p>
                      <a:r>
                        <a:rPr lang="en-US" dirty="0"/>
                        <a:t>83.6%</a:t>
                      </a:r>
                      <a:endParaRPr lang="en-IN" dirty="0"/>
                    </a:p>
                  </a:txBody>
                  <a:tcPr/>
                </a:tc>
                <a:tc>
                  <a:txBody>
                    <a:bodyPr/>
                    <a:lstStyle/>
                    <a:p>
                      <a:r>
                        <a:rPr lang="en-US" dirty="0"/>
                        <a:t>83.7%</a:t>
                      </a:r>
                      <a:endParaRPr lang="en-IN" dirty="0"/>
                    </a:p>
                  </a:txBody>
                  <a:tcPr/>
                </a:tc>
                <a:tc>
                  <a:txBody>
                    <a:bodyPr/>
                    <a:lstStyle/>
                    <a:p>
                      <a:r>
                        <a:rPr lang="en-US" dirty="0"/>
                        <a:t>83.6%</a:t>
                      </a:r>
                      <a:endParaRPr lang="en-IN" dirty="0"/>
                    </a:p>
                  </a:txBody>
                  <a:tcPr/>
                </a:tc>
                <a:tc>
                  <a:txBody>
                    <a:bodyPr/>
                    <a:lstStyle/>
                    <a:p>
                      <a:r>
                        <a:rPr lang="en-US" dirty="0"/>
                        <a:t>84%</a:t>
                      </a:r>
                      <a:endParaRPr lang="en-IN" dirty="0"/>
                    </a:p>
                  </a:txBody>
                  <a:tcPr/>
                </a:tc>
                <a:tc>
                  <a:txBody>
                    <a:bodyPr/>
                    <a:lstStyle/>
                    <a:p>
                      <a:r>
                        <a:rPr lang="en-US" dirty="0"/>
                        <a:t>83.8%</a:t>
                      </a:r>
                      <a:endParaRPr lang="en-IN" dirty="0"/>
                    </a:p>
                  </a:txBody>
                  <a:tcPr/>
                </a:tc>
                <a:extLst>
                  <a:ext uri="{0D108BD9-81ED-4DB2-BD59-A6C34878D82A}">
                    <a16:rowId xmlns:a16="http://schemas.microsoft.com/office/drawing/2014/main" val="1648510788"/>
                  </a:ext>
                </a:extLst>
              </a:tr>
              <a:tr h="405775">
                <a:tc>
                  <a:txBody>
                    <a:bodyPr/>
                    <a:lstStyle/>
                    <a:p>
                      <a:r>
                        <a:rPr lang="en-US" dirty="0"/>
                        <a:t>AdaBoost</a:t>
                      </a:r>
                      <a:endParaRPr lang="en-IN" dirty="0"/>
                    </a:p>
                  </a:txBody>
                  <a:tcPr/>
                </a:tc>
                <a:tc>
                  <a:txBody>
                    <a:bodyPr/>
                    <a:lstStyle/>
                    <a:p>
                      <a:r>
                        <a:rPr lang="en-US" dirty="0"/>
                        <a:t>85%</a:t>
                      </a:r>
                      <a:endParaRPr lang="en-IN" dirty="0"/>
                    </a:p>
                  </a:txBody>
                  <a:tcPr/>
                </a:tc>
                <a:tc>
                  <a:txBody>
                    <a:bodyPr/>
                    <a:lstStyle/>
                    <a:p>
                      <a:r>
                        <a:rPr lang="en-US" dirty="0"/>
                        <a:t>84%</a:t>
                      </a:r>
                      <a:endParaRPr lang="en-IN" dirty="0"/>
                    </a:p>
                  </a:txBody>
                  <a:tcPr/>
                </a:tc>
                <a:tc>
                  <a:txBody>
                    <a:bodyPr/>
                    <a:lstStyle/>
                    <a:p>
                      <a:r>
                        <a:rPr lang="en-US" dirty="0"/>
                        <a:t>85%</a:t>
                      </a:r>
                      <a:endParaRPr lang="en-IN" dirty="0"/>
                    </a:p>
                  </a:txBody>
                  <a:tcPr/>
                </a:tc>
                <a:tc>
                  <a:txBody>
                    <a:bodyPr/>
                    <a:lstStyle/>
                    <a:p>
                      <a:r>
                        <a:rPr lang="en-US" dirty="0"/>
                        <a:t>85%</a:t>
                      </a:r>
                      <a:endParaRPr lang="en-IN" dirty="0"/>
                    </a:p>
                  </a:txBody>
                  <a:tcPr/>
                </a:tc>
                <a:tc>
                  <a:txBody>
                    <a:bodyPr/>
                    <a:lstStyle/>
                    <a:p>
                      <a:r>
                        <a:rPr lang="en-US" dirty="0"/>
                        <a:t>83%</a:t>
                      </a:r>
                      <a:endParaRPr lang="en-IN" dirty="0"/>
                    </a:p>
                  </a:txBody>
                  <a:tcPr/>
                </a:tc>
                <a:extLst>
                  <a:ext uri="{0D108BD9-81ED-4DB2-BD59-A6C34878D82A}">
                    <a16:rowId xmlns:a16="http://schemas.microsoft.com/office/drawing/2014/main" val="3081782672"/>
                  </a:ext>
                </a:extLst>
              </a:tr>
              <a:tr h="405775">
                <a:tc>
                  <a:txBody>
                    <a:bodyPr/>
                    <a:lstStyle/>
                    <a:p>
                      <a:r>
                        <a:rPr lang="en-US" dirty="0"/>
                        <a:t>XGBoost</a:t>
                      </a:r>
                      <a:endParaRPr lang="en-IN" dirty="0"/>
                    </a:p>
                  </a:txBody>
                  <a:tcPr/>
                </a:tc>
                <a:tc>
                  <a:txBody>
                    <a:bodyPr/>
                    <a:lstStyle/>
                    <a:p>
                      <a:r>
                        <a:rPr lang="en-US" dirty="0"/>
                        <a:t>86%</a:t>
                      </a:r>
                      <a:endParaRPr lang="en-IN" dirty="0"/>
                    </a:p>
                  </a:txBody>
                  <a:tcPr/>
                </a:tc>
                <a:tc>
                  <a:txBody>
                    <a:bodyPr/>
                    <a:lstStyle/>
                    <a:p>
                      <a:r>
                        <a:rPr lang="en-US" dirty="0"/>
                        <a:t>87%</a:t>
                      </a:r>
                      <a:endParaRPr lang="en-IN" dirty="0"/>
                    </a:p>
                  </a:txBody>
                  <a:tcPr/>
                </a:tc>
                <a:tc>
                  <a:txBody>
                    <a:bodyPr/>
                    <a:lstStyle/>
                    <a:p>
                      <a:r>
                        <a:rPr lang="en-US" dirty="0"/>
                        <a:t>88%</a:t>
                      </a:r>
                      <a:endParaRPr lang="en-IN" dirty="0"/>
                    </a:p>
                  </a:txBody>
                  <a:tcPr/>
                </a:tc>
                <a:tc>
                  <a:txBody>
                    <a:bodyPr/>
                    <a:lstStyle/>
                    <a:p>
                      <a:r>
                        <a:rPr lang="en-US" dirty="0"/>
                        <a:t>87%</a:t>
                      </a:r>
                      <a:endParaRPr lang="en-IN" dirty="0"/>
                    </a:p>
                  </a:txBody>
                  <a:tcPr/>
                </a:tc>
                <a:tc>
                  <a:txBody>
                    <a:bodyPr/>
                    <a:lstStyle/>
                    <a:p>
                      <a:r>
                        <a:rPr lang="en-US" dirty="0"/>
                        <a:t>89%</a:t>
                      </a:r>
                      <a:endParaRPr lang="en-IN" dirty="0"/>
                    </a:p>
                  </a:txBody>
                  <a:tcPr/>
                </a:tc>
                <a:extLst>
                  <a:ext uri="{0D108BD9-81ED-4DB2-BD59-A6C34878D82A}">
                    <a16:rowId xmlns:a16="http://schemas.microsoft.com/office/drawing/2014/main" val="218140671"/>
                  </a:ext>
                </a:extLst>
              </a:tr>
              <a:tr h="405775">
                <a:tc>
                  <a:txBody>
                    <a:bodyPr/>
                    <a:lstStyle/>
                    <a:p>
                      <a:r>
                        <a:rPr lang="en-US" dirty="0"/>
                        <a:t>CatBoost</a:t>
                      </a:r>
                      <a:endParaRPr lang="en-IN" dirty="0"/>
                    </a:p>
                  </a:txBody>
                  <a:tcPr/>
                </a:tc>
                <a:tc>
                  <a:txBody>
                    <a:bodyPr/>
                    <a:lstStyle/>
                    <a:p>
                      <a:r>
                        <a:rPr lang="en-US" dirty="0"/>
                        <a:t>91%</a:t>
                      </a:r>
                      <a:endParaRPr lang="en-IN" dirty="0"/>
                    </a:p>
                  </a:txBody>
                  <a:tcPr/>
                </a:tc>
                <a:tc>
                  <a:txBody>
                    <a:bodyPr/>
                    <a:lstStyle/>
                    <a:p>
                      <a:r>
                        <a:rPr lang="en-US" dirty="0"/>
                        <a:t>91%</a:t>
                      </a:r>
                      <a:endParaRPr lang="en-IN" dirty="0"/>
                    </a:p>
                  </a:txBody>
                  <a:tcPr/>
                </a:tc>
                <a:tc>
                  <a:txBody>
                    <a:bodyPr/>
                    <a:lstStyle/>
                    <a:p>
                      <a:r>
                        <a:rPr lang="en-US" dirty="0"/>
                        <a:t>92%</a:t>
                      </a:r>
                      <a:endParaRPr lang="en-IN" dirty="0"/>
                    </a:p>
                  </a:txBody>
                  <a:tcPr/>
                </a:tc>
                <a:tc>
                  <a:txBody>
                    <a:bodyPr/>
                    <a:lstStyle/>
                    <a:p>
                      <a:r>
                        <a:rPr lang="en-US" dirty="0"/>
                        <a:t>91%</a:t>
                      </a:r>
                      <a:endParaRPr lang="en-IN" dirty="0"/>
                    </a:p>
                  </a:txBody>
                  <a:tcPr/>
                </a:tc>
                <a:tc>
                  <a:txBody>
                    <a:bodyPr/>
                    <a:lstStyle/>
                    <a:p>
                      <a:r>
                        <a:rPr lang="en-US" dirty="0"/>
                        <a:t>92%</a:t>
                      </a:r>
                      <a:endParaRPr lang="en-IN" dirty="0"/>
                    </a:p>
                  </a:txBody>
                  <a:tcPr/>
                </a:tc>
                <a:extLst>
                  <a:ext uri="{0D108BD9-81ED-4DB2-BD59-A6C34878D82A}">
                    <a16:rowId xmlns:a16="http://schemas.microsoft.com/office/drawing/2014/main" val="2861011754"/>
                  </a:ext>
                </a:extLst>
              </a:tr>
              <a:tr h="710105">
                <a:tc>
                  <a:txBody>
                    <a:bodyPr/>
                    <a:lstStyle/>
                    <a:p>
                      <a:r>
                        <a:rPr lang="en-US" dirty="0"/>
                        <a:t>Extra Tress</a:t>
                      </a:r>
                      <a:endParaRPr lang="en-IN" dirty="0"/>
                    </a:p>
                  </a:txBody>
                  <a:tcPr/>
                </a:tc>
                <a:tc>
                  <a:txBody>
                    <a:bodyPr/>
                    <a:lstStyle/>
                    <a:p>
                      <a:r>
                        <a:rPr lang="en-US" dirty="0"/>
                        <a:t>90%</a:t>
                      </a:r>
                      <a:endParaRPr lang="en-IN" dirty="0"/>
                    </a:p>
                  </a:txBody>
                  <a:tcPr/>
                </a:tc>
                <a:tc>
                  <a:txBody>
                    <a:bodyPr/>
                    <a:lstStyle/>
                    <a:p>
                      <a:r>
                        <a:rPr lang="en-US" dirty="0"/>
                        <a:t>91%</a:t>
                      </a:r>
                      <a:endParaRPr lang="en-IN" dirty="0"/>
                    </a:p>
                  </a:txBody>
                  <a:tcPr/>
                </a:tc>
                <a:tc>
                  <a:txBody>
                    <a:bodyPr/>
                    <a:lstStyle/>
                    <a:p>
                      <a:r>
                        <a:rPr lang="en-US" dirty="0"/>
                        <a:t>91%</a:t>
                      </a:r>
                      <a:endParaRPr lang="en-IN" dirty="0"/>
                    </a:p>
                  </a:txBody>
                  <a:tcPr/>
                </a:tc>
                <a:tc>
                  <a:txBody>
                    <a:bodyPr/>
                    <a:lstStyle/>
                    <a:p>
                      <a:r>
                        <a:rPr lang="en-US" dirty="0"/>
                        <a:t>90.1%</a:t>
                      </a:r>
                      <a:endParaRPr lang="en-IN" dirty="0"/>
                    </a:p>
                  </a:txBody>
                  <a:tcPr/>
                </a:tc>
                <a:tc>
                  <a:txBody>
                    <a:bodyPr/>
                    <a:lstStyle/>
                    <a:p>
                      <a:r>
                        <a:rPr lang="en-US" dirty="0"/>
                        <a:t>90.1%</a:t>
                      </a:r>
                      <a:endParaRPr lang="en-IN" dirty="0"/>
                    </a:p>
                  </a:txBody>
                  <a:tcPr/>
                </a:tc>
                <a:extLst>
                  <a:ext uri="{0D108BD9-81ED-4DB2-BD59-A6C34878D82A}">
                    <a16:rowId xmlns:a16="http://schemas.microsoft.com/office/drawing/2014/main" val="2055619543"/>
                  </a:ext>
                </a:extLst>
              </a:tr>
            </a:tbl>
          </a:graphicData>
        </a:graphic>
      </p:graphicFrame>
      <p:graphicFrame>
        <p:nvGraphicFramePr>
          <p:cNvPr id="7" name="Table 6">
            <a:extLst>
              <a:ext uri="{FF2B5EF4-FFF2-40B4-BE49-F238E27FC236}">
                <a16:creationId xmlns:a16="http://schemas.microsoft.com/office/drawing/2014/main" id="{B76741DD-7092-0230-5975-22DB37485430}"/>
              </a:ext>
            </a:extLst>
          </p:cNvPr>
          <p:cNvGraphicFramePr>
            <a:graphicFrameLocks noGrp="1"/>
          </p:cNvGraphicFramePr>
          <p:nvPr>
            <p:extLst>
              <p:ext uri="{D42A27DB-BD31-4B8C-83A1-F6EECF244321}">
                <p14:modId xmlns:p14="http://schemas.microsoft.com/office/powerpoint/2010/main" val="3910188881"/>
              </p:ext>
            </p:extLst>
          </p:nvPr>
        </p:nvGraphicFramePr>
        <p:xfrm>
          <a:off x="5958042" y="1218774"/>
          <a:ext cx="5811171" cy="4742766"/>
        </p:xfrm>
        <a:graphic>
          <a:graphicData uri="http://schemas.openxmlformats.org/drawingml/2006/table">
            <a:tbl>
              <a:tblPr firstRow="1" bandRow="1">
                <a:tableStyleId>{5C22544A-7EE6-4342-B048-85BDC9FD1C3A}</a:tableStyleId>
              </a:tblPr>
              <a:tblGrid>
                <a:gridCol w="1641094">
                  <a:extLst>
                    <a:ext uri="{9D8B030D-6E8A-4147-A177-3AD203B41FA5}">
                      <a16:colId xmlns:a16="http://schemas.microsoft.com/office/drawing/2014/main" val="785736219"/>
                    </a:ext>
                  </a:extLst>
                </a:gridCol>
                <a:gridCol w="688585">
                  <a:extLst>
                    <a:ext uri="{9D8B030D-6E8A-4147-A177-3AD203B41FA5}">
                      <a16:colId xmlns:a16="http://schemas.microsoft.com/office/drawing/2014/main" val="100666724"/>
                    </a:ext>
                  </a:extLst>
                </a:gridCol>
                <a:gridCol w="870373">
                  <a:extLst>
                    <a:ext uri="{9D8B030D-6E8A-4147-A177-3AD203B41FA5}">
                      <a16:colId xmlns:a16="http://schemas.microsoft.com/office/drawing/2014/main" val="223329448"/>
                    </a:ext>
                  </a:extLst>
                </a:gridCol>
                <a:gridCol w="870373">
                  <a:extLst>
                    <a:ext uri="{9D8B030D-6E8A-4147-A177-3AD203B41FA5}">
                      <a16:colId xmlns:a16="http://schemas.microsoft.com/office/drawing/2014/main" val="3957412664"/>
                    </a:ext>
                  </a:extLst>
                </a:gridCol>
                <a:gridCol w="870373">
                  <a:extLst>
                    <a:ext uri="{9D8B030D-6E8A-4147-A177-3AD203B41FA5}">
                      <a16:colId xmlns:a16="http://schemas.microsoft.com/office/drawing/2014/main" val="1739063414"/>
                    </a:ext>
                  </a:extLst>
                </a:gridCol>
                <a:gridCol w="870373">
                  <a:extLst>
                    <a:ext uri="{9D8B030D-6E8A-4147-A177-3AD203B41FA5}">
                      <a16:colId xmlns:a16="http://schemas.microsoft.com/office/drawing/2014/main" val="3569692827"/>
                    </a:ext>
                  </a:extLst>
                </a:gridCol>
              </a:tblGrid>
              <a:tr h="605562">
                <a:tc>
                  <a:txBody>
                    <a:bodyPr/>
                    <a:lstStyle/>
                    <a:p>
                      <a:r>
                        <a:rPr lang="en-US" dirty="0"/>
                        <a:t>Algorithms</a:t>
                      </a:r>
                      <a:endParaRPr lang="en-IN" dirty="0"/>
                    </a:p>
                  </a:txBody>
                  <a:tcPr/>
                </a:tc>
                <a:tc>
                  <a:txBody>
                    <a:bodyPr/>
                    <a:lstStyle/>
                    <a:p>
                      <a:r>
                        <a:rPr lang="en-US" dirty="0"/>
                        <a:t>60-40</a:t>
                      </a:r>
                      <a:endParaRPr lang="en-IN" dirty="0"/>
                    </a:p>
                  </a:txBody>
                  <a:tcPr/>
                </a:tc>
                <a:tc>
                  <a:txBody>
                    <a:bodyPr/>
                    <a:lstStyle/>
                    <a:p>
                      <a:r>
                        <a:rPr lang="en-US" dirty="0"/>
                        <a:t>65-35</a:t>
                      </a:r>
                      <a:endParaRPr lang="en-IN" dirty="0"/>
                    </a:p>
                  </a:txBody>
                  <a:tcPr/>
                </a:tc>
                <a:tc>
                  <a:txBody>
                    <a:bodyPr/>
                    <a:lstStyle/>
                    <a:p>
                      <a:r>
                        <a:rPr lang="en-US" dirty="0"/>
                        <a:t>70-30</a:t>
                      </a:r>
                      <a:endParaRPr lang="en-IN" dirty="0"/>
                    </a:p>
                  </a:txBody>
                  <a:tcPr/>
                </a:tc>
                <a:tc>
                  <a:txBody>
                    <a:bodyPr/>
                    <a:lstStyle/>
                    <a:p>
                      <a:r>
                        <a:rPr lang="en-US" dirty="0"/>
                        <a:t>75-25</a:t>
                      </a:r>
                      <a:endParaRPr lang="en-IN" dirty="0"/>
                    </a:p>
                  </a:txBody>
                  <a:tcPr/>
                </a:tc>
                <a:tc>
                  <a:txBody>
                    <a:bodyPr/>
                    <a:lstStyle/>
                    <a:p>
                      <a:r>
                        <a:rPr lang="en-US" dirty="0"/>
                        <a:t>80-20</a:t>
                      </a:r>
                      <a:endParaRPr lang="en-IN" dirty="0"/>
                    </a:p>
                  </a:txBody>
                  <a:tcPr/>
                </a:tc>
                <a:extLst>
                  <a:ext uri="{0D108BD9-81ED-4DB2-BD59-A6C34878D82A}">
                    <a16:rowId xmlns:a16="http://schemas.microsoft.com/office/drawing/2014/main" val="650027363"/>
                  </a:ext>
                </a:extLst>
              </a:tr>
              <a:tr h="605562">
                <a:tc>
                  <a:txBody>
                    <a:bodyPr/>
                    <a:lstStyle/>
                    <a:p>
                      <a:r>
                        <a:rPr lang="en-US" dirty="0"/>
                        <a:t>Random Forest</a:t>
                      </a:r>
                      <a:endParaRPr lang="en-IN" dirty="0"/>
                    </a:p>
                  </a:txBody>
                  <a:tcPr/>
                </a:tc>
                <a:tc>
                  <a:txBody>
                    <a:bodyPr/>
                    <a:lstStyle/>
                    <a:p>
                      <a:r>
                        <a:rPr lang="en-US" dirty="0"/>
                        <a:t>91%</a:t>
                      </a:r>
                      <a:endParaRPr lang="en-IN" dirty="0"/>
                    </a:p>
                  </a:txBody>
                  <a:tcPr/>
                </a:tc>
                <a:tc>
                  <a:txBody>
                    <a:bodyPr/>
                    <a:lstStyle/>
                    <a:p>
                      <a:r>
                        <a:rPr lang="en-US" dirty="0"/>
                        <a:t>91%</a:t>
                      </a:r>
                      <a:endParaRPr lang="en-IN" dirty="0"/>
                    </a:p>
                  </a:txBody>
                  <a:tcPr/>
                </a:tc>
                <a:tc>
                  <a:txBody>
                    <a:bodyPr/>
                    <a:lstStyle/>
                    <a:p>
                      <a:r>
                        <a:rPr lang="en-US" dirty="0"/>
                        <a:t>91%</a:t>
                      </a:r>
                      <a:endParaRPr lang="en-IN" dirty="0"/>
                    </a:p>
                  </a:txBody>
                  <a:tcPr/>
                </a:tc>
                <a:tc>
                  <a:txBody>
                    <a:bodyPr/>
                    <a:lstStyle/>
                    <a:p>
                      <a:r>
                        <a:rPr lang="en-US" dirty="0"/>
                        <a:t>91%</a:t>
                      </a:r>
                      <a:endParaRPr lang="en-IN" dirty="0"/>
                    </a:p>
                  </a:txBody>
                  <a:tcPr/>
                </a:tc>
                <a:tc>
                  <a:txBody>
                    <a:bodyPr/>
                    <a:lstStyle/>
                    <a:p>
                      <a:r>
                        <a:rPr lang="en-US" dirty="0"/>
                        <a:t>90.2%</a:t>
                      </a:r>
                      <a:endParaRPr lang="en-IN" dirty="0"/>
                    </a:p>
                  </a:txBody>
                  <a:tcPr/>
                </a:tc>
                <a:extLst>
                  <a:ext uri="{0D108BD9-81ED-4DB2-BD59-A6C34878D82A}">
                    <a16:rowId xmlns:a16="http://schemas.microsoft.com/office/drawing/2014/main" val="3981997878"/>
                  </a:ext>
                </a:extLst>
              </a:tr>
              <a:tr h="605562">
                <a:tc>
                  <a:txBody>
                    <a:bodyPr/>
                    <a:lstStyle/>
                    <a:p>
                      <a:r>
                        <a:rPr lang="en-US" dirty="0"/>
                        <a:t>Decision Tree</a:t>
                      </a:r>
                      <a:endParaRPr lang="en-IN" dirty="0"/>
                    </a:p>
                  </a:txBody>
                  <a:tcPr/>
                </a:tc>
                <a:tc>
                  <a:txBody>
                    <a:bodyPr/>
                    <a:lstStyle/>
                    <a:p>
                      <a:r>
                        <a:rPr lang="en-US" dirty="0"/>
                        <a:t>91%</a:t>
                      </a:r>
                      <a:endParaRPr lang="en-IN" dirty="0"/>
                    </a:p>
                  </a:txBody>
                  <a:tcPr/>
                </a:tc>
                <a:tc>
                  <a:txBody>
                    <a:bodyPr/>
                    <a:lstStyle/>
                    <a:p>
                      <a:r>
                        <a:rPr lang="en-US" dirty="0"/>
                        <a:t>90.6%</a:t>
                      </a:r>
                      <a:endParaRPr lang="en-IN" dirty="0"/>
                    </a:p>
                  </a:txBody>
                  <a:tcPr/>
                </a:tc>
                <a:tc>
                  <a:txBody>
                    <a:bodyPr/>
                    <a:lstStyle/>
                    <a:p>
                      <a:r>
                        <a:rPr lang="en-US" dirty="0"/>
                        <a:t>90.8%</a:t>
                      </a:r>
                      <a:endParaRPr lang="en-IN" dirty="0"/>
                    </a:p>
                  </a:txBody>
                  <a:tcPr/>
                </a:tc>
                <a:tc>
                  <a:txBody>
                    <a:bodyPr/>
                    <a:lstStyle/>
                    <a:p>
                      <a:r>
                        <a:rPr lang="en-US" dirty="0"/>
                        <a:t>90.4%</a:t>
                      </a:r>
                      <a:endParaRPr lang="en-IN" dirty="0"/>
                    </a:p>
                  </a:txBody>
                  <a:tcPr/>
                </a:tc>
                <a:tc>
                  <a:txBody>
                    <a:bodyPr/>
                    <a:lstStyle/>
                    <a:p>
                      <a:r>
                        <a:rPr lang="en-US" dirty="0"/>
                        <a:t>89.6%</a:t>
                      </a:r>
                      <a:endParaRPr lang="en-IN" dirty="0"/>
                    </a:p>
                  </a:txBody>
                  <a:tcPr/>
                </a:tc>
                <a:extLst>
                  <a:ext uri="{0D108BD9-81ED-4DB2-BD59-A6C34878D82A}">
                    <a16:rowId xmlns:a16="http://schemas.microsoft.com/office/drawing/2014/main" val="452200021"/>
                  </a:ext>
                </a:extLst>
              </a:tr>
              <a:tr h="605562">
                <a:tc>
                  <a:txBody>
                    <a:bodyPr/>
                    <a:lstStyle/>
                    <a:p>
                      <a:r>
                        <a:rPr lang="en-US" dirty="0"/>
                        <a:t>Svm</a:t>
                      </a:r>
                      <a:endParaRPr lang="en-IN" dirty="0"/>
                    </a:p>
                  </a:txBody>
                  <a:tcPr/>
                </a:tc>
                <a:tc>
                  <a:txBody>
                    <a:bodyPr/>
                    <a:lstStyle/>
                    <a:p>
                      <a:r>
                        <a:rPr lang="en-US" dirty="0"/>
                        <a:t>83.9%</a:t>
                      </a:r>
                      <a:endParaRPr lang="en-IN" dirty="0"/>
                    </a:p>
                  </a:txBody>
                  <a:tcPr/>
                </a:tc>
                <a:tc>
                  <a:txBody>
                    <a:bodyPr/>
                    <a:lstStyle/>
                    <a:p>
                      <a:r>
                        <a:rPr lang="en-US" dirty="0"/>
                        <a:t>83.8%</a:t>
                      </a:r>
                      <a:endParaRPr lang="en-IN" dirty="0"/>
                    </a:p>
                  </a:txBody>
                  <a:tcPr/>
                </a:tc>
                <a:tc>
                  <a:txBody>
                    <a:bodyPr/>
                    <a:lstStyle/>
                    <a:p>
                      <a:r>
                        <a:rPr lang="en-US" dirty="0"/>
                        <a:t>83.7%</a:t>
                      </a:r>
                      <a:endParaRPr lang="en-IN" dirty="0"/>
                    </a:p>
                  </a:txBody>
                  <a:tcPr/>
                </a:tc>
                <a:tc>
                  <a:txBody>
                    <a:bodyPr/>
                    <a:lstStyle/>
                    <a:p>
                      <a:r>
                        <a:rPr lang="en-US" dirty="0"/>
                        <a:t>83.5%</a:t>
                      </a:r>
                      <a:endParaRPr lang="en-IN" dirty="0"/>
                    </a:p>
                  </a:txBody>
                  <a:tcPr/>
                </a:tc>
                <a:tc>
                  <a:txBody>
                    <a:bodyPr/>
                    <a:lstStyle/>
                    <a:p>
                      <a:r>
                        <a:rPr lang="en-US" dirty="0"/>
                        <a:t>83.6%</a:t>
                      </a:r>
                      <a:endParaRPr lang="en-IN" dirty="0"/>
                    </a:p>
                  </a:txBody>
                  <a:tcPr/>
                </a:tc>
                <a:extLst>
                  <a:ext uri="{0D108BD9-81ED-4DB2-BD59-A6C34878D82A}">
                    <a16:rowId xmlns:a16="http://schemas.microsoft.com/office/drawing/2014/main" val="563171274"/>
                  </a:ext>
                </a:extLst>
              </a:tr>
              <a:tr h="605562">
                <a:tc>
                  <a:txBody>
                    <a:bodyPr/>
                    <a:lstStyle/>
                    <a:p>
                      <a:r>
                        <a:rPr lang="en-US" dirty="0"/>
                        <a:t>AdaBoost</a:t>
                      </a:r>
                      <a:endParaRPr lang="en-IN" dirty="0"/>
                    </a:p>
                  </a:txBody>
                  <a:tcPr/>
                </a:tc>
                <a:tc>
                  <a:txBody>
                    <a:bodyPr/>
                    <a:lstStyle/>
                    <a:p>
                      <a:r>
                        <a:rPr lang="en-US" dirty="0"/>
                        <a:t>92.1%</a:t>
                      </a:r>
                      <a:endParaRPr lang="en-IN" dirty="0"/>
                    </a:p>
                  </a:txBody>
                  <a:tcPr/>
                </a:tc>
                <a:tc>
                  <a:txBody>
                    <a:bodyPr/>
                    <a:lstStyle/>
                    <a:p>
                      <a:r>
                        <a:rPr lang="en-US" dirty="0"/>
                        <a:t>92.2%</a:t>
                      </a:r>
                      <a:endParaRPr lang="en-IN" dirty="0"/>
                    </a:p>
                  </a:txBody>
                  <a:tcPr/>
                </a:tc>
                <a:tc>
                  <a:txBody>
                    <a:bodyPr/>
                    <a:lstStyle/>
                    <a:p>
                      <a:r>
                        <a:rPr lang="en-US" dirty="0"/>
                        <a:t>92.4%</a:t>
                      </a:r>
                      <a:endParaRPr lang="en-IN" dirty="0"/>
                    </a:p>
                  </a:txBody>
                  <a:tcPr/>
                </a:tc>
                <a:tc>
                  <a:txBody>
                    <a:bodyPr/>
                    <a:lstStyle/>
                    <a:p>
                      <a:r>
                        <a:rPr lang="en-US" dirty="0"/>
                        <a:t>92.4%</a:t>
                      </a:r>
                      <a:endParaRPr lang="en-IN" dirty="0"/>
                    </a:p>
                  </a:txBody>
                  <a:tcPr/>
                </a:tc>
                <a:tc>
                  <a:txBody>
                    <a:bodyPr/>
                    <a:lstStyle/>
                    <a:p>
                      <a:r>
                        <a:rPr lang="en-US" dirty="0"/>
                        <a:t>92.4%</a:t>
                      </a:r>
                      <a:endParaRPr lang="en-IN" dirty="0"/>
                    </a:p>
                  </a:txBody>
                  <a:tcPr/>
                </a:tc>
                <a:extLst>
                  <a:ext uri="{0D108BD9-81ED-4DB2-BD59-A6C34878D82A}">
                    <a16:rowId xmlns:a16="http://schemas.microsoft.com/office/drawing/2014/main" val="1423850076"/>
                  </a:ext>
                </a:extLst>
              </a:tr>
              <a:tr h="346035">
                <a:tc>
                  <a:txBody>
                    <a:bodyPr/>
                    <a:lstStyle/>
                    <a:p>
                      <a:r>
                        <a:rPr lang="en-US" dirty="0"/>
                        <a:t>XGBoost</a:t>
                      </a:r>
                      <a:endParaRPr lang="en-IN" dirty="0"/>
                    </a:p>
                  </a:txBody>
                  <a:tcPr/>
                </a:tc>
                <a:tc>
                  <a:txBody>
                    <a:bodyPr/>
                    <a:lstStyle/>
                    <a:p>
                      <a:r>
                        <a:rPr lang="en-US" dirty="0"/>
                        <a:t>92%</a:t>
                      </a:r>
                      <a:endParaRPr lang="en-IN" dirty="0"/>
                    </a:p>
                  </a:txBody>
                  <a:tcPr/>
                </a:tc>
                <a:tc>
                  <a:txBody>
                    <a:bodyPr/>
                    <a:lstStyle/>
                    <a:p>
                      <a:r>
                        <a:rPr lang="en-US" dirty="0"/>
                        <a:t>92%</a:t>
                      </a:r>
                      <a:endParaRPr lang="en-IN" dirty="0"/>
                    </a:p>
                  </a:txBody>
                  <a:tcPr/>
                </a:tc>
                <a:tc>
                  <a:txBody>
                    <a:bodyPr/>
                    <a:lstStyle/>
                    <a:p>
                      <a:r>
                        <a:rPr lang="en-US" dirty="0"/>
                        <a:t>92%</a:t>
                      </a:r>
                      <a:endParaRPr lang="en-IN" dirty="0"/>
                    </a:p>
                  </a:txBody>
                  <a:tcPr/>
                </a:tc>
                <a:tc>
                  <a:txBody>
                    <a:bodyPr/>
                    <a:lstStyle/>
                    <a:p>
                      <a:r>
                        <a:rPr lang="en-US" dirty="0"/>
                        <a:t>92%</a:t>
                      </a:r>
                      <a:endParaRPr lang="en-IN" dirty="0"/>
                    </a:p>
                  </a:txBody>
                  <a:tcPr/>
                </a:tc>
                <a:tc>
                  <a:txBody>
                    <a:bodyPr/>
                    <a:lstStyle/>
                    <a:p>
                      <a:r>
                        <a:rPr lang="en-US" dirty="0"/>
                        <a:t>92%</a:t>
                      </a:r>
                      <a:endParaRPr lang="en-IN" dirty="0"/>
                    </a:p>
                  </a:txBody>
                  <a:tcPr/>
                </a:tc>
                <a:extLst>
                  <a:ext uri="{0D108BD9-81ED-4DB2-BD59-A6C34878D82A}">
                    <a16:rowId xmlns:a16="http://schemas.microsoft.com/office/drawing/2014/main" val="1746162033"/>
                  </a:ext>
                </a:extLst>
              </a:tr>
              <a:tr h="605562">
                <a:tc>
                  <a:txBody>
                    <a:bodyPr/>
                    <a:lstStyle/>
                    <a:p>
                      <a:r>
                        <a:rPr lang="en-US" dirty="0"/>
                        <a:t>CatBoost</a:t>
                      </a:r>
                      <a:endParaRPr lang="en-IN" dirty="0"/>
                    </a:p>
                  </a:txBody>
                  <a:tcPr/>
                </a:tc>
                <a:tc>
                  <a:txBody>
                    <a:bodyPr/>
                    <a:lstStyle/>
                    <a:p>
                      <a:r>
                        <a:rPr lang="en-US" dirty="0"/>
                        <a:t>92.1%</a:t>
                      </a:r>
                      <a:endParaRPr lang="en-IN" dirty="0"/>
                    </a:p>
                  </a:txBody>
                  <a:tcPr/>
                </a:tc>
                <a:tc>
                  <a:txBody>
                    <a:bodyPr/>
                    <a:lstStyle/>
                    <a:p>
                      <a:r>
                        <a:rPr lang="en-US" dirty="0"/>
                        <a:t>92.1%</a:t>
                      </a:r>
                      <a:endParaRPr lang="en-IN" dirty="0"/>
                    </a:p>
                  </a:txBody>
                  <a:tcPr/>
                </a:tc>
                <a:tc>
                  <a:txBody>
                    <a:bodyPr/>
                    <a:lstStyle/>
                    <a:p>
                      <a:r>
                        <a:rPr lang="en-US" dirty="0"/>
                        <a:t>92.4%</a:t>
                      </a:r>
                      <a:endParaRPr lang="en-IN" dirty="0"/>
                    </a:p>
                  </a:txBody>
                  <a:tcPr/>
                </a:tc>
                <a:tc>
                  <a:txBody>
                    <a:bodyPr/>
                    <a:lstStyle/>
                    <a:p>
                      <a:r>
                        <a:rPr lang="en-US" dirty="0"/>
                        <a:t>92.3%</a:t>
                      </a:r>
                      <a:endParaRPr lang="en-IN" dirty="0"/>
                    </a:p>
                  </a:txBody>
                  <a:tcPr/>
                </a:tc>
                <a:tc>
                  <a:txBody>
                    <a:bodyPr/>
                    <a:lstStyle/>
                    <a:p>
                      <a:r>
                        <a:rPr lang="en-US" dirty="0"/>
                        <a:t>92.3%</a:t>
                      </a:r>
                      <a:endParaRPr lang="en-IN" dirty="0"/>
                    </a:p>
                  </a:txBody>
                  <a:tcPr/>
                </a:tc>
                <a:extLst>
                  <a:ext uri="{0D108BD9-81ED-4DB2-BD59-A6C34878D82A}">
                    <a16:rowId xmlns:a16="http://schemas.microsoft.com/office/drawing/2014/main" val="1146235455"/>
                  </a:ext>
                </a:extLst>
              </a:tr>
              <a:tr h="605562">
                <a:tc>
                  <a:txBody>
                    <a:bodyPr/>
                    <a:lstStyle/>
                    <a:p>
                      <a:r>
                        <a:rPr lang="en-US" dirty="0"/>
                        <a:t>Extra Tress</a:t>
                      </a:r>
                      <a:endParaRPr lang="en-IN" dirty="0"/>
                    </a:p>
                  </a:txBody>
                  <a:tcPr/>
                </a:tc>
                <a:tc>
                  <a:txBody>
                    <a:bodyPr/>
                    <a:lstStyle/>
                    <a:p>
                      <a:r>
                        <a:rPr lang="en-US" dirty="0"/>
                        <a:t>90%</a:t>
                      </a:r>
                      <a:endParaRPr lang="en-IN" dirty="0"/>
                    </a:p>
                  </a:txBody>
                  <a:tcPr/>
                </a:tc>
                <a:tc>
                  <a:txBody>
                    <a:bodyPr/>
                    <a:lstStyle/>
                    <a:p>
                      <a:r>
                        <a:rPr lang="en-US" dirty="0"/>
                        <a:t>90%</a:t>
                      </a:r>
                      <a:endParaRPr lang="en-IN" dirty="0"/>
                    </a:p>
                  </a:txBody>
                  <a:tcPr/>
                </a:tc>
                <a:tc>
                  <a:txBody>
                    <a:bodyPr/>
                    <a:lstStyle/>
                    <a:p>
                      <a:r>
                        <a:rPr lang="en-US" dirty="0"/>
                        <a:t>91%</a:t>
                      </a:r>
                      <a:endParaRPr lang="en-IN" dirty="0"/>
                    </a:p>
                  </a:txBody>
                  <a:tcPr/>
                </a:tc>
                <a:tc>
                  <a:txBody>
                    <a:bodyPr/>
                    <a:lstStyle/>
                    <a:p>
                      <a:r>
                        <a:rPr lang="en-US" dirty="0"/>
                        <a:t>91%</a:t>
                      </a:r>
                      <a:endParaRPr lang="en-IN" dirty="0"/>
                    </a:p>
                  </a:txBody>
                  <a:tcPr/>
                </a:tc>
                <a:tc>
                  <a:txBody>
                    <a:bodyPr/>
                    <a:lstStyle/>
                    <a:p>
                      <a:r>
                        <a:rPr lang="en-US" dirty="0"/>
                        <a:t>91%</a:t>
                      </a:r>
                      <a:endParaRPr lang="en-IN" dirty="0"/>
                    </a:p>
                  </a:txBody>
                  <a:tcPr/>
                </a:tc>
                <a:extLst>
                  <a:ext uri="{0D108BD9-81ED-4DB2-BD59-A6C34878D82A}">
                    <a16:rowId xmlns:a16="http://schemas.microsoft.com/office/drawing/2014/main" val="1627936737"/>
                  </a:ext>
                </a:extLst>
              </a:tr>
            </a:tbl>
          </a:graphicData>
        </a:graphic>
      </p:graphicFrame>
      <p:sp>
        <p:nvSpPr>
          <p:cNvPr id="8" name="TextBox 7">
            <a:extLst>
              <a:ext uri="{FF2B5EF4-FFF2-40B4-BE49-F238E27FC236}">
                <a16:creationId xmlns:a16="http://schemas.microsoft.com/office/drawing/2014/main" id="{7FFC51BF-C372-2DCE-6ABA-7B249CA11422}"/>
              </a:ext>
            </a:extLst>
          </p:cNvPr>
          <p:cNvSpPr txBox="1"/>
          <p:nvPr/>
        </p:nvSpPr>
        <p:spPr>
          <a:xfrm>
            <a:off x="2164080" y="6169580"/>
            <a:ext cx="1172437" cy="369332"/>
          </a:xfrm>
          <a:prstGeom prst="rect">
            <a:avLst/>
          </a:prstGeom>
          <a:noFill/>
        </p:spPr>
        <p:txBody>
          <a:bodyPr wrap="none" rtlCol="0">
            <a:spAutoFit/>
          </a:bodyPr>
          <a:lstStyle/>
          <a:p>
            <a:r>
              <a:rPr lang="en-US" b="1" dirty="0"/>
              <a:t>Before VIF</a:t>
            </a:r>
            <a:endParaRPr lang="en-IN" b="1" dirty="0"/>
          </a:p>
        </p:txBody>
      </p:sp>
    </p:spTree>
    <p:extLst>
      <p:ext uri="{BB962C8B-B14F-4D97-AF65-F5344CB8AC3E}">
        <p14:creationId xmlns:p14="http://schemas.microsoft.com/office/powerpoint/2010/main" val="392077547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DFFF363-340D-E954-5D20-6CE94AE1D37C}"/>
              </a:ext>
            </a:extLst>
          </p:cNvPr>
          <p:cNvSpPr>
            <a:spLocks noGrp="1"/>
          </p:cNvSpPr>
          <p:nvPr>
            <p:ph type="sldNum" sz="quarter" idx="12"/>
          </p:nvPr>
        </p:nvSpPr>
        <p:spPr/>
        <p:txBody>
          <a:bodyPr/>
          <a:lstStyle/>
          <a:p>
            <a:fld id="{F05A2CF5-63DF-4B11-92AF-38FC8E5B04EF}" type="slidenum">
              <a:rPr lang="en-IN" smtClean="0"/>
              <a:t>32</a:t>
            </a:fld>
            <a:endParaRPr lang="en-IN"/>
          </a:p>
        </p:txBody>
      </p:sp>
      <p:sp>
        <p:nvSpPr>
          <p:cNvPr id="8" name="TextBox 7">
            <a:extLst>
              <a:ext uri="{FF2B5EF4-FFF2-40B4-BE49-F238E27FC236}">
                <a16:creationId xmlns:a16="http://schemas.microsoft.com/office/drawing/2014/main" id="{145F8CD1-923A-514A-7D76-383FB3CD3704}"/>
              </a:ext>
            </a:extLst>
          </p:cNvPr>
          <p:cNvSpPr txBox="1"/>
          <p:nvPr/>
        </p:nvSpPr>
        <p:spPr>
          <a:xfrm>
            <a:off x="432554" y="294630"/>
            <a:ext cx="2217915" cy="707886"/>
          </a:xfrm>
          <a:prstGeom prst="rect">
            <a:avLst/>
          </a:prstGeom>
          <a:noFill/>
        </p:spPr>
        <p:txBody>
          <a:bodyPr wrap="none" rtlCol="0">
            <a:spAutoFit/>
          </a:bodyPr>
          <a:lstStyle/>
          <a:p>
            <a:r>
              <a:rPr lang="en-US" sz="4000" b="1" dirty="0">
                <a:effectLst>
                  <a:outerShdw blurRad="38100" dist="38100" dir="2700000" algn="tl">
                    <a:srgbClr val="000000">
                      <a:alpha val="43137"/>
                    </a:srgbClr>
                  </a:outerShdw>
                </a:effectLst>
              </a:rPr>
              <a:t>Summary</a:t>
            </a:r>
            <a:endParaRPr lang="en-IN" sz="4000" b="1" dirty="0">
              <a:effectLst>
                <a:outerShdw blurRad="38100" dist="38100" dir="2700000" algn="tl">
                  <a:srgbClr val="000000">
                    <a:alpha val="43137"/>
                  </a:srgbClr>
                </a:outerShdw>
              </a:effectLst>
            </a:endParaRPr>
          </a:p>
        </p:txBody>
      </p:sp>
      <p:sp>
        <p:nvSpPr>
          <p:cNvPr id="10" name="TextBox 9">
            <a:extLst>
              <a:ext uri="{FF2B5EF4-FFF2-40B4-BE49-F238E27FC236}">
                <a16:creationId xmlns:a16="http://schemas.microsoft.com/office/drawing/2014/main" id="{EBDDD1D1-59DD-1FBC-6CF9-02952CC44A0A}"/>
              </a:ext>
            </a:extLst>
          </p:cNvPr>
          <p:cNvSpPr txBox="1"/>
          <p:nvPr/>
        </p:nvSpPr>
        <p:spPr>
          <a:xfrm>
            <a:off x="432554" y="1701472"/>
            <a:ext cx="8178046" cy="923330"/>
          </a:xfrm>
          <a:prstGeom prst="rect">
            <a:avLst/>
          </a:prstGeom>
          <a:noFill/>
        </p:spPr>
        <p:txBody>
          <a:bodyPr wrap="square" rtlCol="0">
            <a:spAutoFit/>
          </a:bodyPr>
          <a:lstStyle/>
          <a:p>
            <a:pPr marL="285750" indent="-285750">
              <a:buFont typeface="Arial" panose="020B0604020202020204" pitchFamily="34" charset="0"/>
              <a:buChar char="•"/>
            </a:pPr>
            <a:r>
              <a:rPr lang="en-US" dirty="0"/>
              <a:t>So, in conclusion among all the algorithms </a:t>
            </a:r>
            <a:r>
              <a:rPr lang="en-US" dirty="0" err="1"/>
              <a:t>catboost</a:t>
            </a:r>
            <a:r>
              <a:rPr lang="en-US" dirty="0"/>
              <a:t>, RandomForest and Extra Tree Classifier showed the highest accuracy i.e. 0.91 to 0.92</a:t>
            </a:r>
          </a:p>
          <a:p>
            <a:r>
              <a:rPr lang="en-US" dirty="0"/>
              <a:t>    And after applying the VIF all the advanced machine learning models like Adaboost, </a:t>
            </a:r>
            <a:endParaRPr lang="en-IN" dirty="0"/>
          </a:p>
        </p:txBody>
      </p:sp>
      <p:sp>
        <p:nvSpPr>
          <p:cNvPr id="11" name="TextBox 10">
            <a:extLst>
              <a:ext uri="{FF2B5EF4-FFF2-40B4-BE49-F238E27FC236}">
                <a16:creationId xmlns:a16="http://schemas.microsoft.com/office/drawing/2014/main" id="{E2412B98-246D-339B-1165-D0F064929467}"/>
              </a:ext>
            </a:extLst>
          </p:cNvPr>
          <p:cNvSpPr txBox="1"/>
          <p:nvPr/>
        </p:nvSpPr>
        <p:spPr>
          <a:xfrm>
            <a:off x="432554" y="3318678"/>
            <a:ext cx="7653377" cy="369332"/>
          </a:xfrm>
          <a:prstGeom prst="rect">
            <a:avLst/>
          </a:prstGeom>
          <a:noFill/>
        </p:spPr>
        <p:txBody>
          <a:bodyPr wrap="none" rtlCol="0">
            <a:spAutoFit/>
          </a:bodyPr>
          <a:lstStyle/>
          <a:p>
            <a:pPr marL="285750" indent="-285750">
              <a:buFont typeface="Arial" panose="020B0604020202020204" pitchFamily="34" charset="0"/>
              <a:buChar char="•"/>
            </a:pPr>
            <a:r>
              <a:rPr lang="en-US" dirty="0"/>
              <a:t>Used </a:t>
            </a:r>
            <a:r>
              <a:rPr lang="en-US" dirty="0" err="1"/>
              <a:t>Catboost</a:t>
            </a:r>
            <a:r>
              <a:rPr lang="en-US" dirty="0"/>
              <a:t> to predict the Genetic Disorder for test data (Real Time Data) </a:t>
            </a:r>
            <a:endParaRPr lang="en-IN" dirty="0"/>
          </a:p>
        </p:txBody>
      </p:sp>
      <p:sp>
        <p:nvSpPr>
          <p:cNvPr id="15" name="TextBox 14">
            <a:extLst>
              <a:ext uri="{FF2B5EF4-FFF2-40B4-BE49-F238E27FC236}">
                <a16:creationId xmlns:a16="http://schemas.microsoft.com/office/drawing/2014/main" id="{3052B202-5293-CE55-0AFD-3DCEFD31752F}"/>
              </a:ext>
            </a:extLst>
          </p:cNvPr>
          <p:cNvSpPr txBox="1"/>
          <p:nvPr/>
        </p:nvSpPr>
        <p:spPr>
          <a:xfrm>
            <a:off x="640080" y="2566493"/>
            <a:ext cx="8178046" cy="646331"/>
          </a:xfrm>
          <a:prstGeom prst="rect">
            <a:avLst/>
          </a:prstGeom>
          <a:noFill/>
        </p:spPr>
        <p:txBody>
          <a:bodyPr wrap="square">
            <a:spAutoFit/>
          </a:bodyPr>
          <a:lstStyle/>
          <a:p>
            <a:r>
              <a:rPr lang="en-US" dirty="0" err="1"/>
              <a:t>Xgboost</a:t>
            </a:r>
            <a:r>
              <a:rPr lang="en-US" dirty="0"/>
              <a:t>, Catbbost, ExtraTrees Classifier including Random Forest gave the highest accuracy </a:t>
            </a:r>
            <a:endParaRPr lang="en-IN" dirty="0"/>
          </a:p>
        </p:txBody>
      </p:sp>
      <p:pic>
        <p:nvPicPr>
          <p:cNvPr id="4" name="Picture 3">
            <a:extLst>
              <a:ext uri="{FF2B5EF4-FFF2-40B4-BE49-F238E27FC236}">
                <a16:creationId xmlns:a16="http://schemas.microsoft.com/office/drawing/2014/main" id="{E76FA22C-0C24-D40D-63E7-56BCDE7EEB17}"/>
              </a:ext>
            </a:extLst>
          </p:cNvPr>
          <p:cNvPicPr>
            <a:picLocks noChangeAspect="1"/>
          </p:cNvPicPr>
          <p:nvPr/>
        </p:nvPicPr>
        <p:blipFill>
          <a:blip r:embed="rId3"/>
          <a:stretch>
            <a:fillRect/>
          </a:stretch>
        </p:blipFill>
        <p:spPr>
          <a:xfrm>
            <a:off x="755257" y="3680375"/>
            <a:ext cx="7007969" cy="3041100"/>
          </a:xfrm>
          <a:prstGeom prst="rect">
            <a:avLst/>
          </a:prstGeom>
        </p:spPr>
      </p:pic>
      <p:pic>
        <p:nvPicPr>
          <p:cNvPr id="6" name="Picture 5">
            <a:extLst>
              <a:ext uri="{FF2B5EF4-FFF2-40B4-BE49-F238E27FC236}">
                <a16:creationId xmlns:a16="http://schemas.microsoft.com/office/drawing/2014/main" id="{BB8EF5C3-4DB9-6632-899E-2BDEA8A89651}"/>
              </a:ext>
            </a:extLst>
          </p:cNvPr>
          <p:cNvPicPr>
            <a:picLocks noChangeAspect="1"/>
          </p:cNvPicPr>
          <p:nvPr/>
        </p:nvPicPr>
        <p:blipFill>
          <a:blip r:embed="rId4"/>
          <a:stretch>
            <a:fillRect/>
          </a:stretch>
        </p:blipFill>
        <p:spPr>
          <a:xfrm>
            <a:off x="7722166" y="3645177"/>
            <a:ext cx="929495" cy="3076298"/>
          </a:xfrm>
          <a:prstGeom prst="rect">
            <a:avLst/>
          </a:prstGeom>
        </p:spPr>
      </p:pic>
    </p:spTree>
    <p:extLst>
      <p:ext uri="{BB962C8B-B14F-4D97-AF65-F5344CB8AC3E}">
        <p14:creationId xmlns:p14="http://schemas.microsoft.com/office/powerpoint/2010/main" val="74896023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EB66569-EF37-C397-787E-D279A1B3655D}"/>
              </a:ext>
            </a:extLst>
          </p:cNvPr>
          <p:cNvSpPr>
            <a:spLocks noGrp="1"/>
          </p:cNvSpPr>
          <p:nvPr>
            <p:ph type="sldNum" sz="quarter" idx="12"/>
          </p:nvPr>
        </p:nvSpPr>
        <p:spPr/>
        <p:txBody>
          <a:bodyPr/>
          <a:lstStyle/>
          <a:p>
            <a:fld id="{F05A2CF5-63DF-4B11-92AF-38FC8E5B04EF}" type="slidenum">
              <a:rPr lang="en-IN" smtClean="0"/>
              <a:t>33</a:t>
            </a:fld>
            <a:endParaRPr lang="en-IN"/>
          </a:p>
        </p:txBody>
      </p:sp>
      <p:sp>
        <p:nvSpPr>
          <p:cNvPr id="4" name="TextBox 3">
            <a:extLst>
              <a:ext uri="{FF2B5EF4-FFF2-40B4-BE49-F238E27FC236}">
                <a16:creationId xmlns:a16="http://schemas.microsoft.com/office/drawing/2014/main" id="{5F5E7F13-89B8-7989-975C-E5E8D866CDFC}"/>
              </a:ext>
            </a:extLst>
          </p:cNvPr>
          <p:cNvSpPr txBox="1"/>
          <p:nvPr/>
        </p:nvSpPr>
        <p:spPr>
          <a:xfrm>
            <a:off x="325120" y="2274838"/>
            <a:ext cx="8991600" cy="2308324"/>
          </a:xfrm>
          <a:prstGeom prst="rect">
            <a:avLst/>
          </a:prstGeom>
          <a:noFill/>
        </p:spPr>
        <p:txBody>
          <a:bodyPr wrap="square">
            <a:spAutoFit/>
          </a:bodyPr>
          <a:lstStyle/>
          <a:p>
            <a:pPr algn="just"/>
            <a:r>
              <a:rPr lang="en-US" dirty="0"/>
              <a:t>In the future, the model can be further enhanced by incorporating domain-specific feature engineering and model explainability techniques like SHAP or LIME. Advanced hyperparameter optimization methods such as Optuna can improve performance. Combining top-performing models like CatBoost, Random Forest, XGBoost, and Extra Trees using ensemble or stacking techniques may yield even better results. Additionally, exploring deep learning models like TabNet, addressing class imbalance using techniques like SMOTE or GANs, and adopting stratified k-fold cross-validation can improve model robustness. Finally, the system can be deployed as a real-time clinical decision support tool.</a:t>
            </a:r>
          </a:p>
        </p:txBody>
      </p:sp>
      <p:sp>
        <p:nvSpPr>
          <p:cNvPr id="7" name="TextBox 6">
            <a:extLst>
              <a:ext uri="{FF2B5EF4-FFF2-40B4-BE49-F238E27FC236}">
                <a16:creationId xmlns:a16="http://schemas.microsoft.com/office/drawing/2014/main" id="{6F578432-4563-E64D-FD65-78A3FA8A36CB}"/>
              </a:ext>
            </a:extLst>
          </p:cNvPr>
          <p:cNvSpPr txBox="1"/>
          <p:nvPr/>
        </p:nvSpPr>
        <p:spPr>
          <a:xfrm>
            <a:off x="325120" y="501650"/>
            <a:ext cx="6096000" cy="707886"/>
          </a:xfrm>
          <a:prstGeom prst="rect">
            <a:avLst/>
          </a:prstGeom>
          <a:noFill/>
        </p:spPr>
        <p:txBody>
          <a:bodyPr wrap="square">
            <a:spAutoFit/>
          </a:bodyPr>
          <a:lstStyle/>
          <a:p>
            <a:r>
              <a:rPr lang="en-IN" sz="4000" b="1" dirty="0">
                <a:effectLst>
                  <a:outerShdw blurRad="38100" dist="38100" dir="2700000" algn="tl">
                    <a:srgbClr val="000000">
                      <a:alpha val="43137"/>
                    </a:srgbClr>
                  </a:outerShdw>
                </a:effectLst>
                <a:highlight>
                  <a:srgbClr val="C0C0C0"/>
                </a:highlight>
              </a:rPr>
              <a:t>Future Scope</a:t>
            </a:r>
          </a:p>
        </p:txBody>
      </p:sp>
    </p:spTree>
    <p:extLst>
      <p:ext uri="{BB962C8B-B14F-4D97-AF65-F5344CB8AC3E}">
        <p14:creationId xmlns:p14="http://schemas.microsoft.com/office/powerpoint/2010/main" val="269545280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A3DAE00-39E6-7C60-A250-08A69B583CCF}"/>
              </a:ext>
            </a:extLst>
          </p:cNvPr>
          <p:cNvSpPr>
            <a:spLocks noGrp="1"/>
          </p:cNvSpPr>
          <p:nvPr>
            <p:ph type="sldNum" sz="quarter" idx="12"/>
          </p:nvPr>
        </p:nvSpPr>
        <p:spPr/>
        <p:txBody>
          <a:bodyPr/>
          <a:lstStyle/>
          <a:p>
            <a:fld id="{F05A2CF5-63DF-4B11-92AF-38FC8E5B04EF}" type="slidenum">
              <a:rPr lang="en-IN" smtClean="0"/>
              <a:t>34</a:t>
            </a:fld>
            <a:endParaRPr lang="en-IN"/>
          </a:p>
        </p:txBody>
      </p:sp>
      <p:sp>
        <p:nvSpPr>
          <p:cNvPr id="4" name="TextBox 3">
            <a:extLst>
              <a:ext uri="{FF2B5EF4-FFF2-40B4-BE49-F238E27FC236}">
                <a16:creationId xmlns:a16="http://schemas.microsoft.com/office/drawing/2014/main" id="{C8D63E28-F29F-87B0-9D72-EEF60C97BB8A}"/>
              </a:ext>
            </a:extLst>
          </p:cNvPr>
          <p:cNvSpPr txBox="1"/>
          <p:nvPr/>
        </p:nvSpPr>
        <p:spPr>
          <a:xfrm>
            <a:off x="3627120" y="1964174"/>
            <a:ext cx="6096000" cy="1015663"/>
          </a:xfrm>
          <a:prstGeom prst="rect">
            <a:avLst/>
          </a:prstGeom>
          <a:noFill/>
        </p:spPr>
        <p:txBody>
          <a:bodyPr wrap="square">
            <a:spAutoFit/>
          </a:bodyPr>
          <a:lstStyle/>
          <a:p>
            <a:r>
              <a:rPr lang="en-IN" sz="6000" b="1" dirty="0">
                <a:effectLst>
                  <a:outerShdw blurRad="38100" dist="38100" dir="2700000" algn="tl">
                    <a:srgbClr val="000000">
                      <a:alpha val="43137"/>
                    </a:srgbClr>
                  </a:outerShdw>
                </a:effectLst>
                <a:highlight>
                  <a:srgbClr val="C0C0C0"/>
                </a:highlight>
              </a:rPr>
              <a:t>THANK YOU</a:t>
            </a:r>
          </a:p>
        </p:txBody>
      </p:sp>
      <p:sp>
        <p:nvSpPr>
          <p:cNvPr id="5" name="TextBox 4">
            <a:extLst>
              <a:ext uri="{FF2B5EF4-FFF2-40B4-BE49-F238E27FC236}">
                <a16:creationId xmlns:a16="http://schemas.microsoft.com/office/drawing/2014/main" id="{6F63C0B4-870B-55B5-E182-0BB4E6210A9C}"/>
              </a:ext>
            </a:extLst>
          </p:cNvPr>
          <p:cNvSpPr txBox="1"/>
          <p:nvPr/>
        </p:nvSpPr>
        <p:spPr>
          <a:xfrm>
            <a:off x="7030720" y="4714240"/>
            <a:ext cx="4238020" cy="1200329"/>
          </a:xfrm>
          <a:prstGeom prst="rect">
            <a:avLst/>
          </a:prstGeom>
          <a:noFill/>
        </p:spPr>
        <p:txBody>
          <a:bodyPr wrap="none" rtlCol="0">
            <a:spAutoFit/>
          </a:bodyPr>
          <a:lstStyle/>
          <a:p>
            <a:r>
              <a:rPr lang="en-US" sz="3600" dirty="0"/>
              <a:t>Done by:</a:t>
            </a:r>
          </a:p>
          <a:p>
            <a:r>
              <a:rPr lang="en-US" sz="3600" dirty="0"/>
              <a:t>Vaishnavi Shivalingala</a:t>
            </a:r>
            <a:endParaRPr lang="en-IN" sz="3600" dirty="0"/>
          </a:p>
        </p:txBody>
      </p:sp>
    </p:spTree>
    <p:extLst>
      <p:ext uri="{BB962C8B-B14F-4D97-AF65-F5344CB8AC3E}">
        <p14:creationId xmlns:p14="http://schemas.microsoft.com/office/powerpoint/2010/main" val="37702285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273CBFB-6BC1-1916-16D1-079309853CA2}"/>
              </a:ext>
            </a:extLst>
          </p:cNvPr>
          <p:cNvSpPr txBox="1"/>
          <p:nvPr/>
        </p:nvSpPr>
        <p:spPr>
          <a:xfrm>
            <a:off x="226141" y="326611"/>
            <a:ext cx="6096000" cy="707886"/>
          </a:xfrm>
          <a:prstGeom prst="rect">
            <a:avLst/>
          </a:prstGeom>
          <a:noFill/>
        </p:spPr>
        <p:txBody>
          <a:bodyPr wrap="square">
            <a:spAutoFit/>
          </a:bodyPr>
          <a:lstStyle/>
          <a:p>
            <a:r>
              <a:rPr lang="en-IN" sz="4000" dirty="0">
                <a:highlight>
                  <a:srgbClr val="C0C0C0"/>
                </a:highlight>
              </a:rPr>
              <a:t>INTRODUCTION</a:t>
            </a:r>
          </a:p>
        </p:txBody>
      </p:sp>
      <p:sp>
        <p:nvSpPr>
          <p:cNvPr id="7" name="TextBox 6">
            <a:extLst>
              <a:ext uri="{FF2B5EF4-FFF2-40B4-BE49-F238E27FC236}">
                <a16:creationId xmlns:a16="http://schemas.microsoft.com/office/drawing/2014/main" id="{A7611B66-C699-3436-5DB4-92A1350A5C90}"/>
              </a:ext>
            </a:extLst>
          </p:cNvPr>
          <p:cNvSpPr txBox="1"/>
          <p:nvPr/>
        </p:nvSpPr>
        <p:spPr>
          <a:xfrm>
            <a:off x="226140" y="1835693"/>
            <a:ext cx="7039899" cy="2246769"/>
          </a:xfrm>
          <a:prstGeom prst="rect">
            <a:avLst/>
          </a:prstGeom>
          <a:noFill/>
        </p:spPr>
        <p:txBody>
          <a:bodyPr wrap="square">
            <a:spAutoFit/>
          </a:bodyPr>
          <a:lstStyle/>
          <a:p>
            <a:pPr algn="just"/>
            <a:r>
              <a:rPr lang="en-US" sz="2000" dirty="0"/>
              <a:t>Genetic Disorder Prediction helps find patterns in genetic data to identify people who might have certain disorders. Using machine learning, we can better understand the factors that cause these conditions and make more accurate predictions. This helps doctors diagnose earlier, give better treatment, and improve patient care. By using the right features and models, we make the predictions more reliable and useful in real life.</a:t>
            </a:r>
            <a:endParaRPr lang="en-IN" sz="2000" dirty="0"/>
          </a:p>
        </p:txBody>
      </p:sp>
      <p:sp>
        <p:nvSpPr>
          <p:cNvPr id="2" name="Slide Number Placeholder 1">
            <a:extLst>
              <a:ext uri="{FF2B5EF4-FFF2-40B4-BE49-F238E27FC236}">
                <a16:creationId xmlns:a16="http://schemas.microsoft.com/office/drawing/2014/main" id="{8F4EFFBB-6674-BF19-71E7-E8EB6D58B441}"/>
              </a:ext>
            </a:extLst>
          </p:cNvPr>
          <p:cNvSpPr>
            <a:spLocks noGrp="1"/>
          </p:cNvSpPr>
          <p:nvPr>
            <p:ph type="sldNum" sz="quarter" idx="12"/>
          </p:nvPr>
        </p:nvSpPr>
        <p:spPr/>
        <p:txBody>
          <a:bodyPr/>
          <a:lstStyle/>
          <a:p>
            <a:fld id="{F05A2CF5-63DF-4B11-92AF-38FC8E5B04EF}" type="slidenum">
              <a:rPr lang="en-IN" smtClean="0"/>
              <a:t>4</a:t>
            </a:fld>
            <a:endParaRPr lang="en-IN"/>
          </a:p>
        </p:txBody>
      </p:sp>
      <p:pic>
        <p:nvPicPr>
          <p:cNvPr id="1026" name="Picture 2" descr="An Introduction to GENETIC DISORDERS. What are genetic disorders? A genetic  disorder is an abnormal condition that a person inherits through genes or.  - ppt download">
            <a:extLst>
              <a:ext uri="{FF2B5EF4-FFF2-40B4-BE49-F238E27FC236}">
                <a16:creationId xmlns:a16="http://schemas.microsoft.com/office/drawing/2014/main" id="{68D72960-4747-CC2F-D04A-64F79D6EB4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00270" y="1320800"/>
            <a:ext cx="4665590" cy="36474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36585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C7FB541-C6AA-0FD3-F25A-5391F921B268}"/>
              </a:ext>
            </a:extLst>
          </p:cNvPr>
          <p:cNvSpPr txBox="1"/>
          <p:nvPr/>
        </p:nvSpPr>
        <p:spPr>
          <a:xfrm>
            <a:off x="275303" y="415102"/>
            <a:ext cx="6096000" cy="707886"/>
          </a:xfrm>
          <a:prstGeom prst="rect">
            <a:avLst/>
          </a:prstGeom>
          <a:noFill/>
        </p:spPr>
        <p:txBody>
          <a:bodyPr wrap="square">
            <a:spAutoFit/>
          </a:bodyPr>
          <a:lstStyle/>
          <a:p>
            <a:r>
              <a:rPr lang="en-IN" sz="4000" dirty="0">
                <a:highlight>
                  <a:srgbClr val="C0C0C0"/>
                </a:highlight>
              </a:rPr>
              <a:t>Literature Review</a:t>
            </a:r>
          </a:p>
        </p:txBody>
      </p:sp>
      <p:sp>
        <p:nvSpPr>
          <p:cNvPr id="2" name="Slide Number Placeholder 1">
            <a:extLst>
              <a:ext uri="{FF2B5EF4-FFF2-40B4-BE49-F238E27FC236}">
                <a16:creationId xmlns:a16="http://schemas.microsoft.com/office/drawing/2014/main" id="{7F402BD1-1FDE-EEB1-1C34-01C688155787}"/>
              </a:ext>
            </a:extLst>
          </p:cNvPr>
          <p:cNvSpPr>
            <a:spLocks noGrp="1"/>
          </p:cNvSpPr>
          <p:nvPr>
            <p:ph type="sldNum" sz="quarter" idx="12"/>
          </p:nvPr>
        </p:nvSpPr>
        <p:spPr/>
        <p:txBody>
          <a:bodyPr/>
          <a:lstStyle/>
          <a:p>
            <a:fld id="{F05A2CF5-63DF-4B11-92AF-38FC8E5B04EF}" type="slidenum">
              <a:rPr lang="en-IN" smtClean="0"/>
              <a:t>5</a:t>
            </a:fld>
            <a:endParaRPr lang="en-IN"/>
          </a:p>
        </p:txBody>
      </p:sp>
      <p:sp>
        <p:nvSpPr>
          <p:cNvPr id="5" name="TextBox 4">
            <a:extLst>
              <a:ext uri="{FF2B5EF4-FFF2-40B4-BE49-F238E27FC236}">
                <a16:creationId xmlns:a16="http://schemas.microsoft.com/office/drawing/2014/main" id="{96078B58-1166-ABB2-0CAE-6181FF0E80B8}"/>
              </a:ext>
            </a:extLst>
          </p:cNvPr>
          <p:cNvSpPr txBox="1"/>
          <p:nvPr/>
        </p:nvSpPr>
        <p:spPr>
          <a:xfrm>
            <a:off x="432620" y="2090250"/>
            <a:ext cx="9674942" cy="3293209"/>
          </a:xfrm>
          <a:prstGeom prst="rect">
            <a:avLst/>
          </a:prstGeom>
          <a:noFill/>
        </p:spPr>
        <p:txBody>
          <a:bodyPr wrap="square">
            <a:spAutoFit/>
          </a:bodyPr>
          <a:lstStyle/>
          <a:p>
            <a:pPr algn="just" rtl="0"/>
            <a:r>
              <a:rPr lang="en-US" sz="2400" b="1" i="0" u="none" strike="noStrike" dirty="0">
                <a:solidFill>
                  <a:srgbClr val="000000"/>
                </a:solidFill>
                <a:effectLst/>
                <a:latin typeface="Arial Black" panose="020B0A04020102020204" pitchFamily="34" charset="0"/>
              </a:rPr>
              <a:t>Genetic Disorder Prediction Using K-Nearest Neighbors Algorithm</a:t>
            </a:r>
          </a:p>
          <a:p>
            <a:pPr algn="just" rtl="0"/>
            <a:endParaRPr lang="en-US" sz="1600" b="0" dirty="0">
              <a:effectLst/>
            </a:endParaRPr>
          </a:p>
          <a:p>
            <a:pPr algn="just" rtl="0"/>
            <a:r>
              <a:rPr lang="en-US" sz="1800" b="0" i="0" u="none" strike="noStrike" dirty="0">
                <a:solidFill>
                  <a:srgbClr val="000000"/>
                </a:solidFill>
                <a:effectLst/>
                <a:latin typeface="Arial" panose="020B0604020202020204" pitchFamily="34" charset="0"/>
              </a:rPr>
              <a:t>This research focuses on predicting genetic disorders using the </a:t>
            </a:r>
            <a:r>
              <a:rPr lang="en-US" sz="1800" b="1" i="0" u="none" strike="noStrike" dirty="0">
                <a:solidFill>
                  <a:srgbClr val="000000"/>
                </a:solidFill>
                <a:effectLst/>
                <a:latin typeface="Arial" panose="020B0604020202020204" pitchFamily="34" charset="0"/>
              </a:rPr>
              <a:t>K-Nearest Neighbors (KNN)</a:t>
            </a:r>
            <a:r>
              <a:rPr lang="en-US" sz="1800" b="0" i="0" u="none" strike="noStrike" dirty="0">
                <a:solidFill>
                  <a:srgbClr val="000000"/>
                </a:solidFill>
                <a:effectLst/>
                <a:latin typeface="Arial" panose="020B0604020202020204" pitchFamily="34" charset="0"/>
              </a:rPr>
              <a:t> algorithm. A web application is developed where users can input genetic and family health data to check if an offspring might inherit a genetic disorder. The project uses </a:t>
            </a:r>
            <a:r>
              <a:rPr lang="en-US" sz="1800" b="1" i="0" u="none" strike="noStrike" dirty="0">
                <a:solidFill>
                  <a:srgbClr val="000000"/>
                </a:solidFill>
                <a:effectLst/>
                <a:latin typeface="Arial" panose="020B0604020202020204" pitchFamily="34" charset="0"/>
              </a:rPr>
              <a:t>machine learning</a:t>
            </a:r>
            <a:r>
              <a:rPr lang="en-US" sz="1800" b="0" i="0" u="none" strike="noStrike" dirty="0">
                <a:solidFill>
                  <a:srgbClr val="000000"/>
                </a:solidFill>
                <a:effectLst/>
                <a:latin typeface="Arial" panose="020B0604020202020204" pitchFamily="34" charset="0"/>
              </a:rPr>
              <a:t> to analyze the data and make predictions. </a:t>
            </a:r>
            <a:r>
              <a:rPr lang="en-US" sz="1800" b="0" i="0" u="none" strike="noStrike" dirty="0" err="1">
                <a:solidFill>
                  <a:srgbClr val="000000"/>
                </a:solidFill>
                <a:effectLst/>
                <a:latin typeface="Arial" panose="020B0604020202020204" pitchFamily="34" charset="0"/>
              </a:rPr>
              <a:t>Streamlit</a:t>
            </a:r>
            <a:r>
              <a:rPr lang="en-US" sz="1800" b="0" i="0" u="none" strike="noStrike" dirty="0">
                <a:solidFill>
                  <a:srgbClr val="000000"/>
                </a:solidFill>
                <a:effectLst/>
                <a:latin typeface="Arial" panose="020B0604020202020204" pitchFamily="34" charset="0"/>
              </a:rPr>
              <a:t>, a Python tool, is used to build a simple and user-friendly interface. This system helps in early detection of genetic disorders, enabling timely precautions and treatment, which can improve patient outcomes</a:t>
            </a:r>
            <a:r>
              <a:rPr lang="en-US" dirty="0">
                <a:solidFill>
                  <a:srgbClr val="000000"/>
                </a:solidFill>
                <a:latin typeface="Arial" panose="020B0604020202020204" pitchFamily="34" charset="0"/>
              </a:rPr>
              <a:t> and the accuracy of the model is 94.4%</a:t>
            </a:r>
            <a:endParaRPr lang="en-US" sz="1800" b="0" dirty="0">
              <a:effectLst/>
            </a:endParaRPr>
          </a:p>
          <a:p>
            <a:pPr algn="just" rtl="0"/>
            <a:endParaRPr lang="en-US" sz="1800" b="0" dirty="0">
              <a:effectLst/>
            </a:endParaRPr>
          </a:p>
        </p:txBody>
      </p:sp>
      <p:sp>
        <p:nvSpPr>
          <p:cNvPr id="7" name="TextBox 6">
            <a:extLst>
              <a:ext uri="{FF2B5EF4-FFF2-40B4-BE49-F238E27FC236}">
                <a16:creationId xmlns:a16="http://schemas.microsoft.com/office/drawing/2014/main" id="{3B38429A-86B3-3115-4195-5F2FCE36D85F}"/>
              </a:ext>
            </a:extLst>
          </p:cNvPr>
          <p:cNvSpPr txBox="1"/>
          <p:nvPr/>
        </p:nvSpPr>
        <p:spPr>
          <a:xfrm>
            <a:off x="432620" y="1390887"/>
            <a:ext cx="6096000" cy="523220"/>
          </a:xfrm>
          <a:prstGeom prst="rect">
            <a:avLst/>
          </a:prstGeom>
          <a:noFill/>
        </p:spPr>
        <p:txBody>
          <a:bodyPr wrap="square">
            <a:spAutoFit/>
          </a:bodyPr>
          <a:lstStyle/>
          <a:p>
            <a:pPr rtl="0"/>
            <a:r>
              <a:rPr lang="en-US" sz="2800" b="0" i="0" u="none" strike="noStrike" dirty="0">
                <a:solidFill>
                  <a:srgbClr val="000000"/>
                </a:solidFill>
                <a:effectLst/>
                <a:latin typeface="Arial Black" panose="020B0A04020102020204" pitchFamily="34" charset="0"/>
              </a:rPr>
              <a:t>Paper 1:</a:t>
            </a:r>
          </a:p>
        </p:txBody>
      </p:sp>
      <p:sp>
        <p:nvSpPr>
          <p:cNvPr id="9" name="TextBox 8">
            <a:extLst>
              <a:ext uri="{FF2B5EF4-FFF2-40B4-BE49-F238E27FC236}">
                <a16:creationId xmlns:a16="http://schemas.microsoft.com/office/drawing/2014/main" id="{F0C3DDBE-9AB0-0D2C-5EF1-43105D31F3C4}"/>
              </a:ext>
            </a:extLst>
          </p:cNvPr>
          <p:cNvSpPr txBox="1"/>
          <p:nvPr/>
        </p:nvSpPr>
        <p:spPr>
          <a:xfrm>
            <a:off x="363793" y="5584325"/>
            <a:ext cx="11169445" cy="646331"/>
          </a:xfrm>
          <a:prstGeom prst="rect">
            <a:avLst/>
          </a:prstGeom>
          <a:noFill/>
        </p:spPr>
        <p:txBody>
          <a:bodyPr wrap="square">
            <a:spAutoFit/>
          </a:bodyPr>
          <a:lstStyle/>
          <a:p>
            <a:r>
              <a:rPr lang="en-IN" b="0" i="0" u="none" strike="noStrike" dirty="0">
                <a:solidFill>
                  <a:srgbClr val="444444"/>
                </a:solidFill>
                <a:effectLst/>
                <a:latin typeface="Arial"/>
                <a:cs typeface="Arial"/>
              </a:rPr>
              <a:t>Reference: Shreya Mahajan, Saylee Mahajan ,Genetic Disorder Prediction Using K-Nearest Neighbors </a:t>
            </a:r>
            <a:r>
              <a:rPr lang="en-IN" dirty="0">
                <a:solidFill>
                  <a:srgbClr val="444444"/>
                </a:solidFill>
                <a:latin typeface="Arial"/>
                <a:cs typeface="Arial"/>
              </a:rPr>
              <a:t>Algorithm</a:t>
            </a:r>
            <a:r>
              <a:rPr lang="en-IN" b="0" i="0" u="none" strike="noStrike" dirty="0">
                <a:solidFill>
                  <a:srgbClr val="444444"/>
                </a:solidFill>
                <a:effectLst/>
                <a:latin typeface="Arial"/>
                <a:cs typeface="Arial"/>
              </a:rPr>
              <a:t>,</a:t>
            </a:r>
            <a:r>
              <a:rPr lang="en-IN" dirty="0">
                <a:solidFill>
                  <a:srgbClr val="444444"/>
                </a:solidFill>
                <a:latin typeface="Arial"/>
                <a:cs typeface="Arial"/>
              </a:rPr>
              <a:t> </a:t>
            </a:r>
            <a:r>
              <a:rPr lang="en-IN" b="0" i="0" u="none" strike="noStrike" dirty="0">
                <a:solidFill>
                  <a:srgbClr val="444444"/>
                </a:solidFill>
                <a:effectLst/>
                <a:latin typeface="Arial"/>
                <a:cs typeface="Arial"/>
              </a:rPr>
              <a:t>IJFMR Volume 5, Issue 6, November-December 2023. DOI 10.36948/ijfmr.2023.v05i06.10405, </a:t>
            </a:r>
            <a:endParaRPr lang="en-IN" b="0" dirty="0">
              <a:effectLst/>
              <a:latin typeface="Arial"/>
              <a:cs typeface="Arial"/>
            </a:endParaRPr>
          </a:p>
        </p:txBody>
      </p:sp>
    </p:spTree>
    <p:extLst>
      <p:ext uri="{BB962C8B-B14F-4D97-AF65-F5344CB8AC3E}">
        <p14:creationId xmlns:p14="http://schemas.microsoft.com/office/powerpoint/2010/main" val="26679146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DB1967F-C4A0-67A3-0997-D0B8DFA6ED89}"/>
              </a:ext>
            </a:extLst>
          </p:cNvPr>
          <p:cNvSpPr>
            <a:spLocks noGrp="1"/>
          </p:cNvSpPr>
          <p:nvPr>
            <p:ph type="sldNum" sz="quarter" idx="12"/>
          </p:nvPr>
        </p:nvSpPr>
        <p:spPr/>
        <p:txBody>
          <a:bodyPr/>
          <a:lstStyle/>
          <a:p>
            <a:fld id="{F05A2CF5-63DF-4B11-92AF-38FC8E5B04EF}" type="slidenum">
              <a:rPr lang="en-IN" smtClean="0"/>
              <a:t>6</a:t>
            </a:fld>
            <a:endParaRPr lang="en-IN"/>
          </a:p>
        </p:txBody>
      </p:sp>
      <p:sp>
        <p:nvSpPr>
          <p:cNvPr id="4" name="TextBox 3">
            <a:extLst>
              <a:ext uri="{FF2B5EF4-FFF2-40B4-BE49-F238E27FC236}">
                <a16:creationId xmlns:a16="http://schemas.microsoft.com/office/drawing/2014/main" id="{C295C7E8-D8DD-0878-6F84-C404BD9063ED}"/>
              </a:ext>
            </a:extLst>
          </p:cNvPr>
          <p:cNvSpPr txBox="1"/>
          <p:nvPr/>
        </p:nvSpPr>
        <p:spPr>
          <a:xfrm>
            <a:off x="481780" y="651076"/>
            <a:ext cx="6096000" cy="523220"/>
          </a:xfrm>
          <a:prstGeom prst="rect">
            <a:avLst/>
          </a:prstGeom>
          <a:noFill/>
        </p:spPr>
        <p:txBody>
          <a:bodyPr wrap="square">
            <a:spAutoFit/>
          </a:bodyPr>
          <a:lstStyle/>
          <a:p>
            <a:pPr rtl="0"/>
            <a:r>
              <a:rPr lang="en-US" sz="2800" b="0" i="0" u="none" strike="noStrike" dirty="0">
                <a:solidFill>
                  <a:srgbClr val="000000"/>
                </a:solidFill>
                <a:effectLst/>
                <a:latin typeface="Arial Black" panose="020B0A04020102020204" pitchFamily="34" charset="0"/>
              </a:rPr>
              <a:t>Paper 2:</a:t>
            </a:r>
          </a:p>
        </p:txBody>
      </p:sp>
      <p:sp>
        <p:nvSpPr>
          <p:cNvPr id="8" name="TextBox 7">
            <a:extLst>
              <a:ext uri="{FF2B5EF4-FFF2-40B4-BE49-F238E27FC236}">
                <a16:creationId xmlns:a16="http://schemas.microsoft.com/office/drawing/2014/main" id="{F0FFBD19-1318-B08F-07F8-51D90773C7EB}"/>
              </a:ext>
            </a:extLst>
          </p:cNvPr>
          <p:cNvSpPr txBox="1"/>
          <p:nvPr/>
        </p:nvSpPr>
        <p:spPr>
          <a:xfrm>
            <a:off x="383458" y="2164054"/>
            <a:ext cx="11139948" cy="2308324"/>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We introduce </a:t>
            </a:r>
            <a:r>
              <a:rPr lang="en-US" i="1" dirty="0">
                <a:latin typeface="Arial" panose="020B0604020202020204" pitchFamily="34" charset="0"/>
                <a:cs typeface="Arial" panose="020B0604020202020204" pitchFamily="34" charset="0"/>
              </a:rPr>
              <a:t>Exon Hunter</a:t>
            </a:r>
            <a:r>
              <a:rPr lang="en-US" dirty="0">
                <a:latin typeface="Arial" panose="020B0604020202020204" pitchFamily="34" charset="0"/>
                <a:cs typeface="Arial" panose="020B0604020202020204" pitchFamily="34" charset="0"/>
              </a:rPr>
              <a:t>, a gene-finding system that integrates multiple sources of information—genomic sequences, expressed sequence tags (ESTs), and protein databases from related species—using a hidden Markov model (HMM) framework. Unlike traditional systems, </a:t>
            </a:r>
            <a:r>
              <a:rPr lang="en-US" i="1" dirty="0">
                <a:latin typeface="Arial" panose="020B0604020202020204" pitchFamily="34" charset="0"/>
                <a:cs typeface="Arial" panose="020B0604020202020204" pitchFamily="34" charset="0"/>
              </a:rPr>
              <a:t>Exon Hunter</a:t>
            </a:r>
            <a:r>
              <a:rPr lang="en-US" dirty="0">
                <a:latin typeface="Arial" panose="020B0604020202020204" pitchFamily="34" charset="0"/>
                <a:cs typeface="Arial" panose="020B0604020202020204" pitchFamily="34" charset="0"/>
              </a:rPr>
              <a:t> combines these data sources through a quadratic programming method, allowing partial probabilistic statements to handle missing or incomplete information effectively. Additionally, we propose a novel approach to model the length distribution of intergenic regions within HMMs. On standard test datasets, </a:t>
            </a:r>
            <a:r>
              <a:rPr lang="en-US" i="1" dirty="0">
                <a:latin typeface="Arial" panose="020B0604020202020204" pitchFamily="34" charset="0"/>
                <a:cs typeface="Arial" panose="020B0604020202020204" pitchFamily="34" charset="0"/>
              </a:rPr>
              <a:t>Exon Hunter</a:t>
            </a:r>
            <a:r>
              <a:rPr lang="en-US" dirty="0">
                <a:latin typeface="Arial" panose="020B0604020202020204" pitchFamily="34" charset="0"/>
                <a:cs typeface="Arial" panose="020B0604020202020204" pitchFamily="34" charset="0"/>
              </a:rPr>
              <a:t> outperformed existing systems like ROSETTA, SLAM, and TWINSCAN, with over two-thirds of genes predicted completely correctly. Accuracy got:66%</a:t>
            </a:r>
            <a:endParaRPr lang="en-IN" dirty="0">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748278EA-8CBE-25C0-70D9-A2195C65522D}"/>
              </a:ext>
            </a:extLst>
          </p:cNvPr>
          <p:cNvSpPr txBox="1"/>
          <p:nvPr/>
        </p:nvSpPr>
        <p:spPr>
          <a:xfrm>
            <a:off x="383457" y="1517723"/>
            <a:ext cx="7944465" cy="830997"/>
          </a:xfrm>
          <a:prstGeom prst="rect">
            <a:avLst/>
          </a:prstGeom>
          <a:noFill/>
        </p:spPr>
        <p:txBody>
          <a:bodyPr wrap="square">
            <a:spAutoFit/>
          </a:bodyPr>
          <a:lstStyle/>
          <a:p>
            <a:r>
              <a:rPr lang="en-US" sz="2400" b="1" i="0" dirty="0">
                <a:solidFill>
                  <a:srgbClr val="212121"/>
                </a:solidFill>
                <a:effectLst/>
              </a:rPr>
              <a:t>Exon Hunter: a comprehensive approach to gene finding</a:t>
            </a:r>
          </a:p>
          <a:p>
            <a:pPr algn="l"/>
            <a:endParaRPr lang="en-US" sz="2400" b="1" i="0" dirty="0">
              <a:solidFill>
                <a:srgbClr val="212121"/>
              </a:solidFill>
              <a:effectLst/>
            </a:endParaRPr>
          </a:p>
        </p:txBody>
      </p:sp>
      <p:sp>
        <p:nvSpPr>
          <p:cNvPr id="12" name="TextBox 11">
            <a:extLst>
              <a:ext uri="{FF2B5EF4-FFF2-40B4-BE49-F238E27FC236}">
                <a16:creationId xmlns:a16="http://schemas.microsoft.com/office/drawing/2014/main" id="{275A3658-15A8-21FE-A88A-3A04195AB408}"/>
              </a:ext>
            </a:extLst>
          </p:cNvPr>
          <p:cNvSpPr txBox="1"/>
          <p:nvPr/>
        </p:nvSpPr>
        <p:spPr>
          <a:xfrm>
            <a:off x="383457" y="5118709"/>
            <a:ext cx="10422194" cy="646331"/>
          </a:xfrm>
          <a:prstGeom prst="rect">
            <a:avLst/>
          </a:prstGeom>
          <a:noFill/>
        </p:spPr>
        <p:txBody>
          <a:bodyPr wrap="square">
            <a:spAutoFit/>
          </a:bodyPr>
          <a:lstStyle/>
          <a:p>
            <a:r>
              <a:rPr lang="en-IN" b="0" i="0" dirty="0">
                <a:solidFill>
                  <a:srgbClr val="212121"/>
                </a:solidFill>
                <a:effectLst/>
                <a:latin typeface="BlinkMacSystemFont"/>
              </a:rPr>
              <a:t>Reference: Brejová, B., Brown, D. G., Li, M., &amp; Vinar, T. (2005). ExonHunter: a comprehensive approach to gene finding. </a:t>
            </a:r>
            <a:r>
              <a:rPr lang="en-IN" b="0" i="1" dirty="0">
                <a:solidFill>
                  <a:srgbClr val="212121"/>
                </a:solidFill>
                <a:effectLst/>
                <a:latin typeface="BlinkMacSystemFont"/>
              </a:rPr>
              <a:t>Bioinformatics (Oxford, England)</a:t>
            </a:r>
            <a:r>
              <a:rPr lang="en-IN" b="0" i="0" dirty="0">
                <a:solidFill>
                  <a:srgbClr val="212121"/>
                </a:solidFill>
                <a:effectLst/>
                <a:latin typeface="BlinkMacSystemFont"/>
              </a:rPr>
              <a:t>, </a:t>
            </a:r>
            <a:r>
              <a:rPr lang="en-IN" b="0" i="1" dirty="0">
                <a:solidFill>
                  <a:srgbClr val="212121"/>
                </a:solidFill>
                <a:effectLst/>
                <a:latin typeface="BlinkMacSystemFont"/>
              </a:rPr>
              <a:t>21 Suppl 1</a:t>
            </a:r>
            <a:r>
              <a:rPr lang="en-IN" b="0" i="0" dirty="0">
                <a:solidFill>
                  <a:srgbClr val="212121"/>
                </a:solidFill>
                <a:effectLst/>
                <a:latin typeface="BlinkMacSystemFont"/>
              </a:rPr>
              <a:t>, i57–i65. </a:t>
            </a:r>
            <a:endParaRPr lang="en-IN" dirty="0"/>
          </a:p>
        </p:txBody>
      </p:sp>
    </p:spTree>
    <p:extLst>
      <p:ext uri="{BB962C8B-B14F-4D97-AF65-F5344CB8AC3E}">
        <p14:creationId xmlns:p14="http://schemas.microsoft.com/office/powerpoint/2010/main" val="5194132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AEE4168-A740-B346-65A8-3CC419E3C469}"/>
              </a:ext>
            </a:extLst>
          </p:cNvPr>
          <p:cNvSpPr txBox="1"/>
          <p:nvPr/>
        </p:nvSpPr>
        <p:spPr>
          <a:xfrm>
            <a:off x="693428" y="1126791"/>
            <a:ext cx="5540064" cy="400110"/>
          </a:xfrm>
          <a:prstGeom prst="rect">
            <a:avLst/>
          </a:prstGeom>
          <a:noFill/>
        </p:spPr>
        <p:txBody>
          <a:bodyPr wrap="square">
            <a:spAutoFit/>
          </a:bodyPr>
          <a:lstStyle/>
          <a:p>
            <a:r>
              <a:rPr lang="en-IN" sz="2000" b="1" dirty="0">
                <a:effectLst>
                  <a:outerShdw blurRad="38100" dist="38100" dir="2700000" algn="tl">
                    <a:srgbClr val="000000">
                      <a:alpha val="43137"/>
                    </a:srgbClr>
                  </a:outerShdw>
                </a:effectLst>
              </a:rPr>
              <a:t>Data</a:t>
            </a:r>
          </a:p>
        </p:txBody>
      </p:sp>
      <p:sp>
        <p:nvSpPr>
          <p:cNvPr id="5" name="TextBox 4">
            <a:extLst>
              <a:ext uri="{FF2B5EF4-FFF2-40B4-BE49-F238E27FC236}">
                <a16:creationId xmlns:a16="http://schemas.microsoft.com/office/drawing/2014/main" id="{249A8082-AD82-9C5A-91E5-678DB71B1B9C}"/>
              </a:ext>
            </a:extLst>
          </p:cNvPr>
          <p:cNvSpPr txBox="1"/>
          <p:nvPr/>
        </p:nvSpPr>
        <p:spPr>
          <a:xfrm>
            <a:off x="693428" y="1557323"/>
            <a:ext cx="10322513" cy="1477328"/>
          </a:xfrm>
          <a:prstGeom prst="rect">
            <a:avLst/>
          </a:prstGeom>
          <a:noFill/>
        </p:spPr>
        <p:txBody>
          <a:bodyPr wrap="square">
            <a:spAutoFit/>
          </a:bodyPr>
          <a:lstStyle/>
          <a:p>
            <a:pPr marL="285750" indent="-285750">
              <a:buFont typeface="Arial" panose="020B0604020202020204" pitchFamily="34" charset="0"/>
              <a:buChar char="•"/>
            </a:pPr>
            <a:r>
              <a:rPr lang="en-IN" b="1" dirty="0"/>
              <a:t>Data Set: </a:t>
            </a:r>
            <a:r>
              <a:rPr lang="en-IN" dirty="0"/>
              <a:t>This dataset contains both Train and Test Data (</a:t>
            </a:r>
            <a:r>
              <a:rPr lang="en-IN" sz="1600" b="0" i="0" dirty="0">
                <a:solidFill>
                  <a:srgbClr val="1F1F1F"/>
                </a:solidFill>
                <a:effectLst/>
                <a:latin typeface="Roboto" panose="02000000000000000000" pitchFamily="2" charset="0"/>
              </a:rPr>
              <a:t>22083 rows × 45 columns</a:t>
            </a:r>
            <a:r>
              <a:rPr lang="en-IN" sz="1600" dirty="0"/>
              <a:t> </a:t>
            </a:r>
            <a:r>
              <a:rPr lang="en-IN" dirty="0"/>
              <a:t>in Train data and </a:t>
            </a:r>
            <a:r>
              <a:rPr lang="en-IN" sz="1600" b="0" i="0" dirty="0">
                <a:solidFill>
                  <a:srgbClr val="1F1F1F"/>
                </a:solidFill>
                <a:effectLst/>
                <a:latin typeface="Roboto" panose="02000000000000000000" pitchFamily="2" charset="0"/>
              </a:rPr>
              <a:t>9463 rows × 43 </a:t>
            </a:r>
            <a:r>
              <a:rPr lang="en-IN" b="0" i="0" dirty="0">
                <a:solidFill>
                  <a:srgbClr val="1F1F1F"/>
                </a:solidFill>
                <a:effectLst/>
                <a:latin typeface="Roboto" panose="02000000000000000000" pitchFamily="2" charset="0"/>
              </a:rPr>
              <a:t>columns </a:t>
            </a:r>
            <a:r>
              <a:rPr lang="en-IN" dirty="0"/>
              <a:t>in Test data)</a:t>
            </a:r>
          </a:p>
          <a:p>
            <a:endParaRPr lang="en-IN" dirty="0"/>
          </a:p>
          <a:p>
            <a:pPr marL="285750" indent="-285750">
              <a:buFont typeface="Arial" panose="020B0604020202020204" pitchFamily="34" charset="0"/>
              <a:buChar char="•"/>
            </a:pPr>
            <a:r>
              <a:rPr lang="en-IN" b="1" dirty="0"/>
              <a:t>Source</a:t>
            </a:r>
            <a:r>
              <a:rPr lang="en-IN" dirty="0"/>
              <a:t>: </a:t>
            </a:r>
            <a:r>
              <a:rPr lang="en-IN" dirty="0">
                <a:hlinkClick r:id="rId2"/>
              </a:rPr>
              <a:t>https://www.kaggle.com/datasets/aibuzz/predict-the-genetic-disorders-datasetof-genomes</a:t>
            </a:r>
            <a:endParaRPr lang="en-IN" dirty="0"/>
          </a:p>
          <a:p>
            <a:endParaRPr lang="en-IN" dirty="0"/>
          </a:p>
        </p:txBody>
      </p:sp>
      <p:pic>
        <p:nvPicPr>
          <p:cNvPr id="7" name="Picture 6">
            <a:extLst>
              <a:ext uri="{FF2B5EF4-FFF2-40B4-BE49-F238E27FC236}">
                <a16:creationId xmlns:a16="http://schemas.microsoft.com/office/drawing/2014/main" id="{014593DF-45FD-4B70-9546-A286D87C9C71}"/>
              </a:ext>
            </a:extLst>
          </p:cNvPr>
          <p:cNvPicPr>
            <a:picLocks noChangeAspect="1"/>
          </p:cNvPicPr>
          <p:nvPr/>
        </p:nvPicPr>
        <p:blipFill>
          <a:blip r:embed="rId3"/>
          <a:stretch>
            <a:fillRect/>
          </a:stretch>
        </p:blipFill>
        <p:spPr>
          <a:xfrm>
            <a:off x="838200" y="2851392"/>
            <a:ext cx="3793139" cy="3618071"/>
          </a:xfrm>
          <a:prstGeom prst="rect">
            <a:avLst/>
          </a:prstGeom>
        </p:spPr>
      </p:pic>
      <p:pic>
        <p:nvPicPr>
          <p:cNvPr id="9" name="Picture 8">
            <a:extLst>
              <a:ext uri="{FF2B5EF4-FFF2-40B4-BE49-F238E27FC236}">
                <a16:creationId xmlns:a16="http://schemas.microsoft.com/office/drawing/2014/main" id="{E87C9DA0-AF08-1EA3-4B22-1990523B6AB9}"/>
              </a:ext>
            </a:extLst>
          </p:cNvPr>
          <p:cNvPicPr>
            <a:picLocks noChangeAspect="1"/>
          </p:cNvPicPr>
          <p:nvPr/>
        </p:nvPicPr>
        <p:blipFill>
          <a:blip r:embed="rId4"/>
          <a:stretch>
            <a:fillRect/>
          </a:stretch>
        </p:blipFill>
        <p:spPr>
          <a:xfrm>
            <a:off x="5605804" y="2638766"/>
            <a:ext cx="5892768" cy="2923166"/>
          </a:xfrm>
          <a:prstGeom prst="rect">
            <a:avLst/>
          </a:prstGeom>
        </p:spPr>
      </p:pic>
      <p:sp>
        <p:nvSpPr>
          <p:cNvPr id="2" name="Slide Number Placeholder 1">
            <a:extLst>
              <a:ext uri="{FF2B5EF4-FFF2-40B4-BE49-F238E27FC236}">
                <a16:creationId xmlns:a16="http://schemas.microsoft.com/office/drawing/2014/main" id="{9C8D6A67-DFB7-95CA-34A5-9C734CD3B555}"/>
              </a:ext>
            </a:extLst>
          </p:cNvPr>
          <p:cNvSpPr>
            <a:spLocks noGrp="1"/>
          </p:cNvSpPr>
          <p:nvPr>
            <p:ph type="sldNum" sz="quarter" idx="12"/>
          </p:nvPr>
        </p:nvSpPr>
        <p:spPr/>
        <p:txBody>
          <a:bodyPr/>
          <a:lstStyle/>
          <a:p>
            <a:fld id="{F05A2CF5-63DF-4B11-92AF-38FC8E5B04EF}" type="slidenum">
              <a:rPr lang="en-IN" smtClean="0"/>
              <a:t>7</a:t>
            </a:fld>
            <a:endParaRPr lang="en-IN"/>
          </a:p>
        </p:txBody>
      </p:sp>
      <p:sp>
        <p:nvSpPr>
          <p:cNvPr id="6" name="TextBox 5">
            <a:extLst>
              <a:ext uri="{FF2B5EF4-FFF2-40B4-BE49-F238E27FC236}">
                <a16:creationId xmlns:a16="http://schemas.microsoft.com/office/drawing/2014/main" id="{1F8DC9E5-73DB-8F89-8B11-37234B0665C4}"/>
              </a:ext>
            </a:extLst>
          </p:cNvPr>
          <p:cNvSpPr txBox="1"/>
          <p:nvPr/>
        </p:nvSpPr>
        <p:spPr>
          <a:xfrm>
            <a:off x="-335280" y="227468"/>
            <a:ext cx="6096000" cy="707886"/>
          </a:xfrm>
          <a:prstGeom prst="rect">
            <a:avLst/>
          </a:prstGeom>
          <a:noFill/>
        </p:spPr>
        <p:txBody>
          <a:bodyPr wrap="square">
            <a:spAutoFit/>
          </a:bodyPr>
          <a:lstStyle/>
          <a:p>
            <a:pPr algn="ctr"/>
            <a:r>
              <a:rPr lang="en-IN" sz="4000" b="1" dirty="0">
                <a:effectLst>
                  <a:outerShdw blurRad="38100" dist="38100" dir="2700000" algn="tl">
                    <a:srgbClr val="000000">
                      <a:alpha val="43137"/>
                    </a:srgbClr>
                  </a:outerShdw>
                </a:effectLst>
                <a:highlight>
                  <a:srgbClr val="C0C0C0"/>
                </a:highlight>
              </a:rPr>
              <a:t>Data Pre-Processing</a:t>
            </a:r>
          </a:p>
        </p:txBody>
      </p:sp>
    </p:spTree>
    <p:extLst>
      <p:ext uri="{BB962C8B-B14F-4D97-AF65-F5344CB8AC3E}">
        <p14:creationId xmlns:p14="http://schemas.microsoft.com/office/powerpoint/2010/main" val="9304512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08CFF23-2B8B-D333-FEA0-D743A8AC95D5}"/>
              </a:ext>
            </a:extLst>
          </p:cNvPr>
          <p:cNvSpPr txBox="1"/>
          <p:nvPr/>
        </p:nvSpPr>
        <p:spPr>
          <a:xfrm>
            <a:off x="432619" y="474095"/>
            <a:ext cx="6096000" cy="707886"/>
          </a:xfrm>
          <a:prstGeom prst="rect">
            <a:avLst/>
          </a:prstGeom>
          <a:noFill/>
        </p:spPr>
        <p:txBody>
          <a:bodyPr wrap="square">
            <a:spAutoFit/>
          </a:bodyPr>
          <a:lstStyle/>
          <a:p>
            <a:r>
              <a:rPr lang="en-IN" sz="4000" b="1" dirty="0">
                <a:effectLst>
                  <a:outerShdw blurRad="38100" dist="38100" dir="2700000" algn="tl">
                    <a:srgbClr val="000000">
                      <a:alpha val="43137"/>
                    </a:srgbClr>
                  </a:outerShdw>
                </a:effectLst>
                <a:highlight>
                  <a:srgbClr val="C0C0C0"/>
                </a:highlight>
              </a:rPr>
              <a:t>Data Cleaning </a:t>
            </a:r>
            <a:endParaRPr lang="en-IN" sz="4000" dirty="0"/>
          </a:p>
        </p:txBody>
      </p:sp>
      <p:sp>
        <p:nvSpPr>
          <p:cNvPr id="5" name="TextBox 4">
            <a:extLst>
              <a:ext uri="{FF2B5EF4-FFF2-40B4-BE49-F238E27FC236}">
                <a16:creationId xmlns:a16="http://schemas.microsoft.com/office/drawing/2014/main" id="{529846DA-F82C-45A3-28EE-B22C831F225E}"/>
              </a:ext>
            </a:extLst>
          </p:cNvPr>
          <p:cNvSpPr txBox="1"/>
          <p:nvPr/>
        </p:nvSpPr>
        <p:spPr>
          <a:xfrm>
            <a:off x="432619" y="1533436"/>
            <a:ext cx="6096000" cy="923330"/>
          </a:xfrm>
          <a:prstGeom prst="rect">
            <a:avLst/>
          </a:prstGeom>
          <a:noFill/>
        </p:spPr>
        <p:txBody>
          <a:bodyPr wrap="square">
            <a:spAutoFit/>
          </a:bodyPr>
          <a:lstStyle/>
          <a:p>
            <a:pPr marL="285750" indent="-285750" algn="just">
              <a:buFont typeface="Arial" panose="020B0604020202020204" pitchFamily="34" charset="0"/>
              <a:buChar char="•"/>
            </a:pPr>
            <a:r>
              <a:rPr lang="en-IN" dirty="0"/>
              <a:t>Data cleaning is a crucial step in preparing data for</a:t>
            </a:r>
          </a:p>
          <a:p>
            <a:pPr algn="just"/>
            <a:r>
              <a:rPr lang="en-IN" dirty="0"/>
              <a:t>      machine learning, ensuring accuracy and</a:t>
            </a:r>
          </a:p>
          <a:p>
            <a:pPr algn="just"/>
            <a:r>
              <a:rPr lang="en-IN" dirty="0"/>
              <a:t>      consistency for model training</a:t>
            </a:r>
          </a:p>
        </p:txBody>
      </p:sp>
      <p:sp>
        <p:nvSpPr>
          <p:cNvPr id="7" name="TextBox 6">
            <a:extLst>
              <a:ext uri="{FF2B5EF4-FFF2-40B4-BE49-F238E27FC236}">
                <a16:creationId xmlns:a16="http://schemas.microsoft.com/office/drawing/2014/main" id="{643338D8-3046-5CB5-C6C3-A5F54012BC98}"/>
              </a:ext>
            </a:extLst>
          </p:cNvPr>
          <p:cNvSpPr txBox="1"/>
          <p:nvPr/>
        </p:nvSpPr>
        <p:spPr>
          <a:xfrm>
            <a:off x="3048000" y="2385659"/>
            <a:ext cx="9370142" cy="287899"/>
          </a:xfrm>
          <a:prstGeom prst="rect">
            <a:avLst/>
          </a:prstGeom>
          <a:noFill/>
        </p:spPr>
        <p:txBody>
          <a:bodyPr wrap="square">
            <a:spAutoFit/>
          </a:bodyPr>
          <a:lstStyle/>
          <a:p>
            <a:pPr algn="just">
              <a:lnSpc>
                <a:spcPts val="1425"/>
              </a:lnSpc>
              <a:buNone/>
            </a:pPr>
            <a:r>
              <a:rPr lang="en-US" b="0" dirty="0">
                <a:effectLst/>
              </a:rPr>
              <a:t> </a:t>
            </a:r>
          </a:p>
        </p:txBody>
      </p:sp>
      <p:sp>
        <p:nvSpPr>
          <p:cNvPr id="8" name="TextBox 7">
            <a:extLst>
              <a:ext uri="{FF2B5EF4-FFF2-40B4-BE49-F238E27FC236}">
                <a16:creationId xmlns:a16="http://schemas.microsoft.com/office/drawing/2014/main" id="{CA316827-7039-E6EF-339F-D1AF9E949E11}"/>
              </a:ext>
            </a:extLst>
          </p:cNvPr>
          <p:cNvSpPr txBox="1"/>
          <p:nvPr/>
        </p:nvSpPr>
        <p:spPr>
          <a:xfrm>
            <a:off x="432619" y="2570498"/>
            <a:ext cx="6890468" cy="2031325"/>
          </a:xfrm>
          <a:prstGeom prst="rect">
            <a:avLst/>
          </a:prstGeom>
          <a:noFill/>
        </p:spPr>
        <p:txBody>
          <a:bodyPr wrap="square" rtlCol="0">
            <a:spAutoFit/>
          </a:bodyPr>
          <a:lstStyle/>
          <a:p>
            <a:pPr marL="285750" indent="-285750">
              <a:buFont typeface="Arial" panose="020B0604020202020204" pitchFamily="34" charset="0"/>
              <a:buChar char="•"/>
            </a:pPr>
            <a:r>
              <a:rPr lang="en-US" dirty="0"/>
              <a:t>The following columns were removed from the dataset due to their minimal impact on the target variable</a:t>
            </a:r>
            <a:r>
              <a:rPr lang="en-IN" dirty="0"/>
              <a:t>:</a:t>
            </a:r>
          </a:p>
          <a:p>
            <a:pPr marL="285750" indent="-285750">
              <a:buFont typeface="Arial" panose="020B0604020202020204" pitchFamily="34" charset="0"/>
              <a:buChar char="•"/>
            </a:pPr>
            <a:r>
              <a:rPr lang="en-IN" dirty="0"/>
              <a:t>White Blood Cell Count(Thousand Per Microliter), Mother’s Age, Blood Cell Count(Mcl), Patient Age, Father’s Age, No.of previous Abortion, Symptom 1, Symptom2, Symptom 3, Symptom 4, Symptom 5, Patient Id, Patient First Name, Family Name, Father’s Name, Institute Name, Location of Institute, Parental Consent, Status</a:t>
            </a:r>
          </a:p>
        </p:txBody>
      </p:sp>
      <p:sp>
        <p:nvSpPr>
          <p:cNvPr id="10" name="TextBox 9">
            <a:extLst>
              <a:ext uri="{FF2B5EF4-FFF2-40B4-BE49-F238E27FC236}">
                <a16:creationId xmlns:a16="http://schemas.microsoft.com/office/drawing/2014/main" id="{8F71EA9E-2096-FE01-4D99-A7056345CD7E}"/>
              </a:ext>
            </a:extLst>
          </p:cNvPr>
          <p:cNvSpPr txBox="1"/>
          <p:nvPr/>
        </p:nvSpPr>
        <p:spPr>
          <a:xfrm>
            <a:off x="432619" y="4860206"/>
            <a:ext cx="6209880" cy="1477328"/>
          </a:xfrm>
          <a:prstGeom prst="rect">
            <a:avLst/>
          </a:prstGeom>
          <a:noFill/>
        </p:spPr>
        <p:txBody>
          <a:bodyPr wrap="square">
            <a:spAutoFit/>
          </a:bodyPr>
          <a:lstStyle/>
          <a:p>
            <a:pPr marL="285750" indent="-285750">
              <a:buFont typeface="Arial" panose="020B0604020202020204" pitchFamily="34" charset="0"/>
              <a:buChar char="•"/>
            </a:pPr>
            <a:r>
              <a:rPr lang="en-US" dirty="0"/>
              <a:t>I used Label Encoding to convert categorical data into numerical values by assigning a unique integer to each category. This method was applied to all object-type columns in the dataset, enabling the data to be used in machine learning models.</a:t>
            </a:r>
            <a:endParaRPr lang="en-IN" dirty="0"/>
          </a:p>
        </p:txBody>
      </p:sp>
      <p:pic>
        <p:nvPicPr>
          <p:cNvPr id="12" name="Picture 11">
            <a:extLst>
              <a:ext uri="{FF2B5EF4-FFF2-40B4-BE49-F238E27FC236}">
                <a16:creationId xmlns:a16="http://schemas.microsoft.com/office/drawing/2014/main" id="{0979CC02-75AA-CE5E-9CE2-B4B49076A9F2}"/>
              </a:ext>
            </a:extLst>
          </p:cNvPr>
          <p:cNvPicPr>
            <a:picLocks noChangeAspect="1"/>
          </p:cNvPicPr>
          <p:nvPr/>
        </p:nvPicPr>
        <p:blipFill>
          <a:blip r:embed="rId2"/>
          <a:stretch>
            <a:fillRect/>
          </a:stretch>
        </p:blipFill>
        <p:spPr>
          <a:xfrm>
            <a:off x="7323087" y="1533436"/>
            <a:ext cx="4448796" cy="3353268"/>
          </a:xfrm>
          <a:prstGeom prst="rect">
            <a:avLst/>
          </a:prstGeom>
        </p:spPr>
      </p:pic>
      <p:sp>
        <p:nvSpPr>
          <p:cNvPr id="13" name="Slide Number Placeholder 12">
            <a:extLst>
              <a:ext uri="{FF2B5EF4-FFF2-40B4-BE49-F238E27FC236}">
                <a16:creationId xmlns:a16="http://schemas.microsoft.com/office/drawing/2014/main" id="{997D49FF-A842-FBD0-F771-25ACFB8A7EBA}"/>
              </a:ext>
            </a:extLst>
          </p:cNvPr>
          <p:cNvSpPr>
            <a:spLocks noGrp="1"/>
          </p:cNvSpPr>
          <p:nvPr>
            <p:ph type="sldNum" sz="quarter" idx="12"/>
          </p:nvPr>
        </p:nvSpPr>
        <p:spPr/>
        <p:txBody>
          <a:bodyPr/>
          <a:lstStyle/>
          <a:p>
            <a:fld id="{F05A2CF5-63DF-4B11-92AF-38FC8E5B04EF}" type="slidenum">
              <a:rPr lang="en-IN" smtClean="0"/>
              <a:t>8</a:t>
            </a:fld>
            <a:endParaRPr lang="en-IN"/>
          </a:p>
        </p:txBody>
      </p:sp>
    </p:spTree>
    <p:extLst>
      <p:ext uri="{BB962C8B-B14F-4D97-AF65-F5344CB8AC3E}">
        <p14:creationId xmlns:p14="http://schemas.microsoft.com/office/powerpoint/2010/main" val="7244081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4AC96FF-99ED-1E48-9F31-6885D878A7D8}"/>
              </a:ext>
            </a:extLst>
          </p:cNvPr>
          <p:cNvPicPr>
            <a:picLocks noChangeAspect="1"/>
          </p:cNvPicPr>
          <p:nvPr/>
        </p:nvPicPr>
        <p:blipFill>
          <a:blip r:embed="rId2"/>
          <a:stretch>
            <a:fillRect/>
          </a:stretch>
        </p:blipFill>
        <p:spPr>
          <a:xfrm>
            <a:off x="628006" y="1357023"/>
            <a:ext cx="4820323" cy="4143953"/>
          </a:xfrm>
          <a:prstGeom prst="rect">
            <a:avLst/>
          </a:prstGeom>
        </p:spPr>
      </p:pic>
      <p:pic>
        <p:nvPicPr>
          <p:cNvPr id="5" name="Picture 4">
            <a:extLst>
              <a:ext uri="{FF2B5EF4-FFF2-40B4-BE49-F238E27FC236}">
                <a16:creationId xmlns:a16="http://schemas.microsoft.com/office/drawing/2014/main" id="{E049F674-4288-C6E6-6731-919F19497527}"/>
              </a:ext>
            </a:extLst>
          </p:cNvPr>
          <p:cNvPicPr>
            <a:picLocks noChangeAspect="1"/>
          </p:cNvPicPr>
          <p:nvPr/>
        </p:nvPicPr>
        <p:blipFill>
          <a:blip r:embed="rId3"/>
          <a:stretch>
            <a:fillRect/>
          </a:stretch>
        </p:blipFill>
        <p:spPr>
          <a:xfrm>
            <a:off x="6197653" y="1017441"/>
            <a:ext cx="5106113" cy="5039428"/>
          </a:xfrm>
          <a:prstGeom prst="rect">
            <a:avLst/>
          </a:prstGeom>
        </p:spPr>
      </p:pic>
      <p:sp>
        <p:nvSpPr>
          <p:cNvPr id="6" name="TextBox 5">
            <a:extLst>
              <a:ext uri="{FF2B5EF4-FFF2-40B4-BE49-F238E27FC236}">
                <a16:creationId xmlns:a16="http://schemas.microsoft.com/office/drawing/2014/main" id="{7E6E769F-ADFE-F9C2-06C8-0C2B4FCD8213}"/>
              </a:ext>
            </a:extLst>
          </p:cNvPr>
          <p:cNvSpPr txBox="1"/>
          <p:nvPr/>
        </p:nvSpPr>
        <p:spPr>
          <a:xfrm>
            <a:off x="540774" y="431799"/>
            <a:ext cx="6400214" cy="369332"/>
          </a:xfrm>
          <a:prstGeom prst="rect">
            <a:avLst/>
          </a:prstGeom>
          <a:noFill/>
        </p:spPr>
        <p:txBody>
          <a:bodyPr wrap="none" rtlCol="0">
            <a:spAutoFit/>
          </a:bodyPr>
          <a:lstStyle/>
          <a:p>
            <a:pPr marL="285750" indent="-285750">
              <a:buFont typeface="Arial" panose="020B0604020202020204" pitchFamily="34" charset="0"/>
              <a:buChar char="•"/>
            </a:pPr>
            <a:r>
              <a:rPr lang="en-IN" dirty="0"/>
              <a:t>Converted all the categorical Variables into Numerical Variables</a:t>
            </a:r>
          </a:p>
        </p:txBody>
      </p:sp>
      <p:sp>
        <p:nvSpPr>
          <p:cNvPr id="7" name="Slide Number Placeholder 6">
            <a:extLst>
              <a:ext uri="{FF2B5EF4-FFF2-40B4-BE49-F238E27FC236}">
                <a16:creationId xmlns:a16="http://schemas.microsoft.com/office/drawing/2014/main" id="{8F9101D9-74AB-FBB7-A348-E06B835764E9}"/>
              </a:ext>
            </a:extLst>
          </p:cNvPr>
          <p:cNvSpPr>
            <a:spLocks noGrp="1"/>
          </p:cNvSpPr>
          <p:nvPr>
            <p:ph type="sldNum" sz="quarter" idx="12"/>
          </p:nvPr>
        </p:nvSpPr>
        <p:spPr/>
        <p:txBody>
          <a:bodyPr/>
          <a:lstStyle/>
          <a:p>
            <a:fld id="{F05A2CF5-63DF-4B11-92AF-38FC8E5B04EF}" type="slidenum">
              <a:rPr lang="en-IN" smtClean="0"/>
              <a:t>9</a:t>
            </a:fld>
            <a:endParaRPr lang="en-IN"/>
          </a:p>
        </p:txBody>
      </p:sp>
    </p:spTree>
    <p:extLst>
      <p:ext uri="{BB962C8B-B14F-4D97-AF65-F5344CB8AC3E}">
        <p14:creationId xmlns:p14="http://schemas.microsoft.com/office/powerpoint/2010/main" val="5180000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359</TotalTime>
  <Words>2512</Words>
  <Application>Microsoft Office PowerPoint</Application>
  <PresentationFormat>Widescreen</PresentationFormat>
  <Paragraphs>458</Paragraphs>
  <Slides>34</Slides>
  <Notes>4</Notes>
  <HiddenSlides>0</HiddenSlides>
  <MMClips>0</MMClips>
  <ScaleCrop>false</ScaleCrop>
  <HeadingPairs>
    <vt:vector size="4" baseType="variant">
      <vt:variant>
        <vt:lpstr>Theme</vt:lpstr>
      </vt:variant>
      <vt:variant>
        <vt:i4>1</vt:i4>
      </vt:variant>
      <vt:variant>
        <vt:lpstr>Slide Titles</vt:lpstr>
      </vt:variant>
      <vt:variant>
        <vt:i4>34</vt:i4>
      </vt:variant>
    </vt:vector>
  </HeadingPairs>
  <TitlesOfParts>
    <vt:vector size="35"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vaishnavigoud2311@gmail.com</dc:creator>
  <cp:lastModifiedBy>vaishnavi goud</cp:lastModifiedBy>
  <cp:revision>8</cp:revision>
  <dcterms:created xsi:type="dcterms:W3CDTF">2025-04-05T17:39:26Z</dcterms:created>
  <dcterms:modified xsi:type="dcterms:W3CDTF">2025-04-07T17:34:42Z</dcterms:modified>
</cp:coreProperties>
</file>