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220B08-E4F8-43D5-A0C7-10E75394B8EE}">
  <a:tblStyle styleId="{D1220B08-E4F8-43D5-A0C7-10E75394B8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554dc724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554dc724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554dc724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554dc724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b398a4fc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b398a4fc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b398a4fc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b398a4fc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b398a4fc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b398a4fc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554dc7240_1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554dc7240_1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554dc7240_1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554dc7240_1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4250ec4b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4250ec4b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4250ec4bd_1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4250ec4b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b398a4f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b398a4f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b398a4fc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b398a4fc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b398a4fc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b398a4fc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6f91993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6f9199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4250ec4bd_2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4250ec4bd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554dc724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554dc724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80"/>
              <a:t>Amazon Product Recommender System</a:t>
            </a:r>
            <a:endParaRPr sz="338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CS550 Final Project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98100" y="3250725"/>
            <a:ext cx="7812300" cy="13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i="1" lang="en" sz="1600"/>
              <a:t>Aishwarya Harpale - ach149</a:t>
            </a:r>
            <a:endParaRPr i="1"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i="1" lang="en" sz="1600"/>
              <a:t>Vaishnavi Manthena - vm504</a:t>
            </a:r>
            <a:endParaRPr i="1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- NMF (Non-Negative Matrix Factorization)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Algorithm to extract hidden semantics from the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Factorization: V = W*H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(user * item) = (user * topic) * (topic * item)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W, H matrices are initially guesses. </a:t>
            </a:r>
            <a:r>
              <a:rPr lang="en"/>
              <a:t>Iteratively update W*H to minimize a loss function. Continue ensuring that the entries of W, H matrices are non-negative. Stop when the W, H matrices are stable enough. W*H now forms a good estimate for the ratings.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Algorithm - Memory Based Models (Collaborative Filtering)</a:t>
            </a:r>
            <a:endParaRPr sz="2300"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</a:rPr>
              <a:t>User Based Collaborative Filtering</a:t>
            </a:r>
            <a:endParaRPr sz="14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To predict the rating by user ‘x’ on item ‘i’ consider the similarity of other users to user ‘x’ using the cosine similarity. Now take the weighted average (based on user-user similarity) of the ratings given by other users to item ‘i,’ and use this as the prediction.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</a:rPr>
              <a:t>Item Based Collaborative Filtering</a:t>
            </a:r>
            <a:endParaRPr sz="14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To predict the rating by user ‘x’ on item ‘i’ consider the similarity of other items to item ‘i’ using the cosine similarity. Now take the weighted average (based on item-item similarity) of the ratings given by user ‘x’ to other items and use this as the prediction.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Since we do not learn any parameters here, we did not use cross validation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in this one case.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KNN</a:t>
            </a:r>
            <a:endParaRPr/>
          </a:p>
        </p:txBody>
      </p:sp>
      <p:graphicFrame>
        <p:nvGraphicFramePr>
          <p:cNvPr id="172" name="Google Shape;172;p24"/>
          <p:cNvGraphicFramePr/>
          <p:nvPr/>
        </p:nvGraphicFramePr>
        <p:xfrm>
          <a:off x="245025" y="109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{D1220B08-E4F8-43D5-A0C7-10E75394B8EE}</a:tableStyleId>
              </a:tblPr>
              <a:tblGrid>
                <a:gridCol w="1236275"/>
                <a:gridCol w="1236275"/>
                <a:gridCol w="1236275"/>
                <a:gridCol w="1236275"/>
                <a:gridCol w="1236275"/>
                <a:gridCol w="1236275"/>
                <a:gridCol w="1236275"/>
              </a:tblGrid>
              <a:tr h="53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ALGORITHM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MAE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RMSE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PRECISION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RECALL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F MEASURE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NDCG</a:t>
                      </a:r>
                      <a:endParaRPr b="1" sz="13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User-based(MSD)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0.4310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0.9440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0.8385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User-based(Cosine similarity)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0.4755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0.9406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0.8386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Item-based(MSD)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0.3397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0.9522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0.9461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0.8451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Item-based(Cosine Similarity)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0.3561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0.6419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0.9430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133325" y="1102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178" name="Google Shape;178;p25"/>
          <p:cNvGraphicFramePr/>
          <p:nvPr/>
        </p:nvGraphicFramePr>
        <p:xfrm>
          <a:off x="93363" y="94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{D1220B08-E4F8-43D5-A0C7-10E75394B8EE}</a:tableStyleId>
              </a:tblPr>
              <a:tblGrid>
                <a:gridCol w="1236275"/>
                <a:gridCol w="1236275"/>
                <a:gridCol w="1236275"/>
                <a:gridCol w="1236275"/>
                <a:gridCol w="1236275"/>
                <a:gridCol w="1236275"/>
                <a:gridCol w="1236275"/>
              </a:tblGrid>
              <a:tr h="53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ALGORITHM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MAE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RMSE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PRECISION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RECALL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F MEASURE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NDCG</a:t>
                      </a:r>
                      <a:endParaRPr b="1" sz="1300"/>
                    </a:p>
                  </a:txBody>
                  <a:tcPr marT="91425" marB="91425" marR="91425" marL="91425"/>
                </a:tc>
              </a:tr>
              <a:tr h="48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SVD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0.3577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0.9519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0.8271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NMF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0.8949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0.8242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Item-based CF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4.673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4.728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0.0083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0.0147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0.01058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0.0358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1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User-based CF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4.692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4.745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0.0252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0.0440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0.0321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0.1306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(Graph)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3943174" cy="333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4875" y="1229875"/>
            <a:ext cx="4577426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66375"/>
            <a:ext cx="8084400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embeddings for the review text and summary. Possible choices are Bag of Words, GloVE, BERT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Learning based models for recommendation.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a hybrid model which includes the best performing models.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 you</a:t>
            </a:r>
            <a:endParaRPr sz="8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The goal of this project is to build a recommendation system for the digital music domain. The key component of this project is to predict the rating a user might give to an item in the digital music domain based on a given amazon dataset of known user to item interactions. Making smart predictions is consequential for accurate recommendations and user-friendliness of an e-commerce website.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We use several algorithms to form prediction models. We evaluate each prediction model and corresponding recommendations to understand which algorithms are best and appropriate to combine and form improvised hybrid models.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and Preprocessing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the Digital Music subset of the Amazon Review Dataset for our project.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consists of 169,781 records and 12 columns. For preprocessing the </a:t>
            </a:r>
            <a:r>
              <a:rPr lang="en"/>
              <a:t>following</a:t>
            </a:r>
            <a:r>
              <a:rPr lang="en"/>
              <a:t> steps were performed.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Removing columns that had &gt;80% empty values.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Removing records that had empty values.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Renaming columns to better represent the data.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final shape of data was - 169,606 records with 9 columns.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1450"/>
            <a:ext cx="4558673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438" y="1355550"/>
            <a:ext cx="357187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(cont.)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913" y="1426438"/>
            <a:ext cx="37433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500" y="1156875"/>
            <a:ext cx="4219575" cy="31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5191950" y="1136175"/>
            <a:ext cx="32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Number of verified users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(cont.)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738" y="1054138"/>
            <a:ext cx="3571875" cy="35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088" y="1360788"/>
            <a:ext cx="3686175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5338650" y="960600"/>
            <a:ext cx="297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Number of reviews per year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endParaRPr/>
          </a:p>
        </p:txBody>
      </p:sp>
      <p:sp>
        <p:nvSpPr>
          <p:cNvPr id="128" name="Google Shape;128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</a:t>
            </a:r>
            <a:r>
              <a:rPr lang="en"/>
              <a:t>Based</a:t>
            </a:r>
            <a:r>
              <a:rPr lang="en"/>
              <a:t>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Item-Item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User-User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Based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KNN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User-based similarity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Item-based similarity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SVD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NMF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1165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- KNN (K Nearest Neighbors)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629275"/>
            <a:ext cx="8520600" cy="4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KNN works as a nearest neighbors algorithm based on similarity values between items. The similarities calculated based on the user or the items.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The similarity measures are learned from training data.</a:t>
            </a:r>
            <a:endParaRPr sz="1600"/>
          </a:p>
        </p:txBody>
      </p:sp>
      <p:sp>
        <p:nvSpPr>
          <p:cNvPr id="135" name="Google Shape;135;p20"/>
          <p:cNvSpPr/>
          <p:nvPr/>
        </p:nvSpPr>
        <p:spPr>
          <a:xfrm>
            <a:off x="3802943" y="1450850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5573240" y="2350551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Item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2032647" y="2350551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1187400" y="325025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Cosine Similarity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2877893" y="325025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Mean Squared Difference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4728000" y="325025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Cosine Similarity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6418493" y="325025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Mean Squared Difference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42" name="Google Shape;142;p20"/>
          <p:cNvCxnSpPr>
            <a:stCxn id="135" idx="2"/>
            <a:endCxn id="136" idx="0"/>
          </p:cNvCxnSpPr>
          <p:nvPr/>
        </p:nvCxnSpPr>
        <p:spPr>
          <a:xfrm flipH="1" rot="-5400000">
            <a:off x="5228543" y="1236800"/>
            <a:ext cx="457200" cy="177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20"/>
          <p:cNvCxnSpPr>
            <a:stCxn id="137" idx="0"/>
            <a:endCxn id="135" idx="2"/>
          </p:cNvCxnSpPr>
          <p:nvPr/>
        </p:nvCxnSpPr>
        <p:spPr>
          <a:xfrm rot="-5400000">
            <a:off x="3458247" y="1236801"/>
            <a:ext cx="457200" cy="177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p20"/>
          <p:cNvCxnSpPr>
            <a:stCxn id="137" idx="2"/>
            <a:endCxn id="139" idx="0"/>
          </p:cNvCxnSpPr>
          <p:nvPr/>
        </p:nvCxnSpPr>
        <p:spPr>
          <a:xfrm flipH="1" rot="-5400000">
            <a:off x="2995647" y="2599101"/>
            <a:ext cx="457200" cy="84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" name="Google Shape;145;p20"/>
          <p:cNvCxnSpPr>
            <a:stCxn id="138" idx="0"/>
            <a:endCxn id="137" idx="2"/>
          </p:cNvCxnSpPr>
          <p:nvPr/>
        </p:nvCxnSpPr>
        <p:spPr>
          <a:xfrm rot="-5400000">
            <a:off x="2150400" y="2599103"/>
            <a:ext cx="457200" cy="84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" name="Google Shape;146;p20"/>
          <p:cNvCxnSpPr>
            <a:stCxn id="136" idx="2"/>
            <a:endCxn id="141" idx="0"/>
          </p:cNvCxnSpPr>
          <p:nvPr/>
        </p:nvCxnSpPr>
        <p:spPr>
          <a:xfrm flipH="1" rot="-5400000">
            <a:off x="6536390" y="2598951"/>
            <a:ext cx="4572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20"/>
          <p:cNvCxnSpPr>
            <a:stCxn id="140" idx="0"/>
            <a:endCxn id="136" idx="2"/>
          </p:cNvCxnSpPr>
          <p:nvPr/>
        </p:nvCxnSpPr>
        <p:spPr>
          <a:xfrm rot="-5400000">
            <a:off x="5691000" y="2599103"/>
            <a:ext cx="457200" cy="84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- SVD (Singular Value Decomposition)</a:t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The utility matrix (rows: users, columns: items, entries: ratings) is predicted to be the matrix product PQ</a:t>
            </a:r>
            <a:r>
              <a:rPr baseline="30000" lang="en" sz="1500">
                <a:solidFill>
                  <a:srgbClr val="000000"/>
                </a:solidFill>
              </a:rPr>
              <a:t>T</a:t>
            </a:r>
            <a:r>
              <a:rPr lang="en" sz="1500">
                <a:solidFill>
                  <a:srgbClr val="000000"/>
                </a:solidFill>
              </a:rPr>
              <a:t>. The entries of the P and Q matrix are learned by trying to minimize the rmse value. This is the clear basic minimization problem: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650" y="2094100"/>
            <a:ext cx="506730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