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handoutMasterIdLst>
    <p:handoutMasterId r:id="rId27"/>
  </p:handoutMasterIdLst>
  <p:sldIdLst>
    <p:sldId id="256" r:id="rId3"/>
    <p:sldId id="257" r:id="rId4"/>
    <p:sldId id="285" r:id="rId5"/>
    <p:sldId id="283" r:id="rId6"/>
    <p:sldId id="284" r:id="rId7"/>
    <p:sldId id="287" r:id="rId8"/>
    <p:sldId id="263" r:id="rId9"/>
    <p:sldId id="264" r:id="rId10"/>
    <p:sldId id="265" r:id="rId11"/>
    <p:sldId id="266" r:id="rId12"/>
    <p:sldId id="320" r:id="rId13"/>
    <p:sldId id="286" r:id="rId14"/>
    <p:sldId id="321" r:id="rId15"/>
    <p:sldId id="319" r:id="rId16"/>
    <p:sldId id="307" r:id="rId17"/>
    <p:sldId id="308" r:id="rId18"/>
    <p:sldId id="309" r:id="rId19"/>
    <p:sldId id="313" r:id="rId20"/>
    <p:sldId id="310" r:id="rId21"/>
    <p:sldId id="311" r:id="rId22"/>
    <p:sldId id="312" r:id="rId23"/>
    <p:sldId id="315" r:id="rId24"/>
    <p:sldId id="314" r:id="rId25"/>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Segoe UI" panose="020B0502040204020203" pitchFamily="34" charset="0"/>
        <a:ea typeface="Microsoft YaHei Light" panose="020B0502040204020203"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Segoe UI" panose="020B0502040204020203" pitchFamily="34" charset="0"/>
        <a:ea typeface="Microsoft YaHei Light" panose="020B0502040204020203"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Segoe UI" panose="020B0502040204020203" pitchFamily="34" charset="0"/>
        <a:ea typeface="Microsoft YaHei Light" panose="020B0502040204020203" pitchFamily="34" charset="-122"/>
        <a:cs typeface="+mn-cs"/>
      </a:defRPr>
    </a:lvl9pPr>
  </p:defaultTextStyle>
  <p:extLst>
    <p:ext uri="{EFAFB233-063F-42B5-8137-9DF3F51BA10A}">
      <p15:sldGuideLst xmlns:p15="http://schemas.microsoft.com/office/powerpoint/2012/main">
        <p15:guide id="1" orient="horz" pos="230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A982"/>
    <a:srgbClr val="E2AF32"/>
    <a:srgbClr val="1575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p:restoredTop sz="94660"/>
  </p:normalViewPr>
  <p:slideViewPr>
    <p:cSldViewPr snapToGrid="0" showGuides="1">
      <p:cViewPr varScale="1">
        <p:scale>
          <a:sx n="82" d="100"/>
          <a:sy n="82" d="100"/>
        </p:scale>
        <p:origin x="643" y="48"/>
      </p:cViewPr>
      <p:guideLst>
        <p:guide orient="horz" pos="2302"/>
        <p:guide pos="3840"/>
      </p:guideLst>
    </p:cSldViewPr>
  </p:slideViewPr>
  <p:notesTextViewPr>
    <p:cViewPr>
      <p:scale>
        <a:sx n="1" d="1"/>
        <a:sy n="1" d="1"/>
      </p:scale>
      <p:origin x="0" y="0"/>
    </p:cViewPr>
  </p:notesTextViewPr>
  <p:sorterViewPr showFormatting="0">
    <p:cViewPr>
      <p:scale>
        <a:sx n="57" d="100"/>
        <a:sy n="57" d="100"/>
      </p:scale>
      <p:origin x="0" y="-438"/>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handoutMaster" Target="handoutMasters/handoutMaster1.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
        <p:nvSpPr>
          <p:cNvPr id="11268"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1269"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Segoe UI" panose="020B0502040204020203" pitchFamily="34" charset="0"/>
                <a:ea typeface="Microsoft YaHei Light" panose="020B0502040204020203"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3B3838"/>
        </a:solidFill>
        <a:effectLst/>
      </p:bgPr>
    </p:bg>
    <p:spTree>
      <p:nvGrpSpPr>
        <p:cNvPr id="1" name=""/>
        <p:cNvGrpSpPr/>
        <p:nvPr/>
      </p:nvGrpSpPr>
      <p:grpSpPr>
        <a:xfrm>
          <a:off x="0" y="0"/>
          <a:ext cx="0" cy="0"/>
          <a:chOff x="0" y="0"/>
          <a:chExt cx="0" cy="0"/>
        </a:xfrm>
      </p:grpSpPr>
      <p:sp>
        <p:nvSpPr>
          <p:cNvPr id="7" name="椭圆 6"/>
          <p:cNvSpPr/>
          <p:nvPr/>
        </p:nvSpPr>
        <p:spPr>
          <a:xfrm>
            <a:off x="439738" y="1676400"/>
            <a:ext cx="3632200" cy="3632200"/>
          </a:xfrm>
          <a:prstGeom prst="ellipse">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椭圆 7"/>
          <p:cNvSpPr/>
          <p:nvPr/>
        </p:nvSpPr>
        <p:spPr>
          <a:xfrm flipV="1">
            <a:off x="9982200" y="5737225"/>
            <a:ext cx="876300" cy="876300"/>
          </a:xfrm>
          <a:prstGeom prst="ellipse">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 name="图片 8"/>
          <p:cNvPicPr>
            <a:picLocks noChangeAspect="1"/>
          </p:cNvPicPr>
          <p:nvPr/>
        </p:nvPicPr>
        <p:blipFill rotWithShape="1">
          <a:blip r:embed="rId2"/>
          <a:srcRect t="8654" b="8654"/>
          <a:stretch>
            <a:fillRect/>
          </a:stretch>
        </p:blipFill>
        <p:spPr>
          <a:xfrm rot="3083445">
            <a:off x="9920081" y="5639016"/>
            <a:ext cx="853916" cy="853913"/>
          </a:xfrm>
          <a:prstGeom prst="ellipse">
            <a:avLst/>
          </a:prstGeom>
        </p:spPr>
      </p:pic>
      <p:sp>
        <p:nvSpPr>
          <p:cNvPr id="10" name="任意多边形 9"/>
          <p:cNvSpPr/>
          <p:nvPr/>
        </p:nvSpPr>
        <p:spPr>
          <a:xfrm>
            <a:off x="0" y="0"/>
            <a:ext cx="1011238" cy="1824038"/>
          </a:xfrm>
          <a:custGeom>
            <a:avLst/>
            <a:gdLst>
              <a:gd name="connsiteX0" fmla="*/ 0 w 1010563"/>
              <a:gd name="connsiteY0" fmla="*/ 0 h 1823323"/>
              <a:gd name="connsiteX1" fmla="*/ 1010563 w 1010563"/>
              <a:gd name="connsiteY1" fmla="*/ 0 h 1823323"/>
              <a:gd name="connsiteX2" fmla="*/ 1000129 w 1010563"/>
              <a:gd name="connsiteY2" fmla="*/ 206628 h 1823323"/>
              <a:gd name="connsiteX3" fmla="*/ 146295 w 1010563"/>
              <a:gd name="connsiteY3" fmla="*/ 1722568 h 1823323"/>
              <a:gd name="connsiteX4" fmla="*/ 0 w 1010563"/>
              <a:gd name="connsiteY4" fmla="*/ 1823323 h 1823323"/>
              <a:gd name="connsiteX5" fmla="*/ 0 w 1010563"/>
              <a:gd name="connsiteY5" fmla="*/ 0 h 1823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10563" h="1823323">
                <a:moveTo>
                  <a:pt x="0" y="0"/>
                </a:moveTo>
                <a:lnTo>
                  <a:pt x="1010563" y="0"/>
                </a:lnTo>
                <a:lnTo>
                  <a:pt x="1000129" y="206628"/>
                </a:lnTo>
                <a:cubicBezTo>
                  <a:pt x="937342" y="824890"/>
                  <a:pt x="616167" y="1366766"/>
                  <a:pt x="146295" y="1722568"/>
                </a:cubicBezTo>
                <a:lnTo>
                  <a:pt x="0" y="1823323"/>
                </a:lnTo>
                <a:lnTo>
                  <a:pt x="0" y="0"/>
                </a:lnTo>
                <a:close/>
              </a:path>
            </a:pathLst>
          </a:cu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任意多边形 10"/>
          <p:cNvSpPr/>
          <p:nvPr/>
        </p:nvSpPr>
        <p:spPr>
          <a:xfrm>
            <a:off x="10702925" y="3225800"/>
            <a:ext cx="1489075" cy="3397250"/>
          </a:xfrm>
          <a:custGeom>
            <a:avLst/>
            <a:gdLst>
              <a:gd name="connsiteX0" fmla="*/ 1489710 w 1489710"/>
              <a:gd name="connsiteY0" fmla="*/ 0 h 3396189"/>
              <a:gd name="connsiteX1" fmla="*/ 1489710 w 1489710"/>
              <a:gd name="connsiteY1" fmla="*/ 3396189 h 3396189"/>
              <a:gd name="connsiteX2" fmla="*/ 1368969 w 1489710"/>
              <a:gd name="connsiteY2" fmla="*/ 3377761 h 3396189"/>
              <a:gd name="connsiteX3" fmla="*/ 0 w 1489710"/>
              <a:gd name="connsiteY3" fmla="*/ 1698094 h 3396189"/>
              <a:gd name="connsiteX4" fmla="*/ 1368969 w 1489710"/>
              <a:gd name="connsiteY4" fmla="*/ 18427 h 3396189"/>
              <a:gd name="connsiteX5" fmla="*/ 1489710 w 1489710"/>
              <a:gd name="connsiteY5" fmla="*/ 0 h 33961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9710" h="3396189">
                <a:moveTo>
                  <a:pt x="1489710" y="0"/>
                </a:moveTo>
                <a:lnTo>
                  <a:pt x="1489710" y="3396189"/>
                </a:lnTo>
                <a:lnTo>
                  <a:pt x="1368969" y="3377761"/>
                </a:lnTo>
                <a:cubicBezTo>
                  <a:pt x="587700" y="3217891"/>
                  <a:pt x="0" y="2526625"/>
                  <a:pt x="0" y="1698094"/>
                </a:cubicBezTo>
                <a:cubicBezTo>
                  <a:pt x="0" y="869564"/>
                  <a:pt x="587700" y="178297"/>
                  <a:pt x="1368969" y="18427"/>
                </a:cubicBezTo>
                <a:lnTo>
                  <a:pt x="1489710" y="0"/>
                </a:lnTo>
                <a:close/>
              </a:path>
            </a:pathLst>
          </a:cu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 name="图片 11"/>
          <p:cNvPicPr>
            <a:picLocks noChangeAspect="1"/>
          </p:cNvPicPr>
          <p:nvPr/>
        </p:nvPicPr>
        <p:blipFill rotWithShape="1">
          <a:blip r:embed="rId3"/>
          <a:srcRect t="8654" b="8654"/>
          <a:stretch>
            <a:fillRect/>
          </a:stretch>
        </p:blipFill>
        <p:spPr>
          <a:xfrm rot="1986838">
            <a:off x="880628" y="1474070"/>
            <a:ext cx="3415079" cy="3415079"/>
          </a:xfrm>
          <a:prstGeom prst="ellipse">
            <a:avLst/>
          </a:prstGeom>
        </p:spPr>
      </p:pic>
      <p:sp>
        <p:nvSpPr>
          <p:cNvPr id="2" name="标题 1"/>
          <p:cNvSpPr>
            <a:spLocks noGrp="1"/>
          </p:cNvSpPr>
          <p:nvPr>
            <p:ph type="ctrTitle"/>
          </p:nvPr>
        </p:nvSpPr>
        <p:spPr>
          <a:xfrm>
            <a:off x="838200" y="1810385"/>
            <a:ext cx="10774680" cy="2387600"/>
          </a:xfrm>
        </p:spPr>
        <p:txBody>
          <a:bodyPr anchor="b"/>
          <a:lstStyle>
            <a:lvl1pPr algn="ctr">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839788" y="4015740"/>
            <a:ext cx="9862501"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13"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4"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5"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rgbClr val="3B3838"/>
        </a:solidFill>
        <a:effectLst/>
      </p:bgPr>
    </p:bg>
    <p:spTree>
      <p:nvGrpSpPr>
        <p:cNvPr id="1" name=""/>
        <p:cNvGrpSpPr/>
        <p:nvPr/>
      </p:nvGrpSpPr>
      <p:grpSpPr>
        <a:xfrm>
          <a:off x="0" y="0"/>
          <a:ext cx="0" cy="0"/>
          <a:chOff x="0" y="0"/>
          <a:chExt cx="0" cy="0"/>
        </a:xfrm>
      </p:grpSpPr>
      <p:sp>
        <p:nvSpPr>
          <p:cNvPr id="7" name="矩形 6"/>
          <p:cNvSpPr/>
          <p:nvPr/>
        </p:nvSpPr>
        <p:spPr>
          <a:xfrm>
            <a:off x="-1" y="2492498"/>
            <a:ext cx="1995374" cy="1995374"/>
          </a:xfrm>
          <a:prstGeom prst="rect">
            <a:avLst/>
          </a:prstGeom>
          <a:solidFill>
            <a:srgbClr val="E2AF32"/>
          </a:solidFill>
          <a:ln>
            <a:noFill/>
          </a:ln>
          <a:effectLst>
            <a:reflection blurRad="6350" stA="50000" endA="300" endPos="38500" dist="508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矩形 7"/>
          <p:cNvSpPr/>
          <p:nvPr/>
        </p:nvSpPr>
        <p:spPr>
          <a:xfrm>
            <a:off x="1995370" y="658558"/>
            <a:ext cx="1799406" cy="1799403"/>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矩形 8"/>
          <p:cNvSpPr/>
          <p:nvPr/>
        </p:nvSpPr>
        <p:spPr>
          <a:xfrm>
            <a:off x="1995373" y="3957038"/>
            <a:ext cx="2294238" cy="2294239"/>
          </a:xfrm>
          <a:prstGeom prst="rect">
            <a:avLst/>
          </a:prstGeom>
          <a:solidFill>
            <a:srgbClr val="25A982"/>
          </a:solidFill>
          <a:ln>
            <a:noFill/>
          </a:ln>
          <a:effectLst>
            <a:reflection blurRad="6350" stA="50000" endA="300" endPos="90000" dist="50800" dir="5400000" sy="-100000" algn="bl" rotWithShape="0"/>
          </a:effectLst>
          <a:scene3d>
            <a:camera prst="isometricBottomDown"/>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矩形 9"/>
          <p:cNvSpPr/>
          <p:nvPr/>
        </p:nvSpPr>
        <p:spPr>
          <a:xfrm rot="1333911">
            <a:off x="11266590" y="5209058"/>
            <a:ext cx="804867" cy="804867"/>
          </a:xfrm>
          <a:prstGeom prst="rect">
            <a:avLst/>
          </a:prstGeom>
          <a:solidFill>
            <a:srgbClr val="1575A8"/>
          </a:solidFill>
          <a:ln>
            <a:noFill/>
          </a:ln>
          <a:effectLst>
            <a:reflection blurRad="6350" stA="50000" endA="295" endPos="92000" dist="101600" dir="5400000" sy="-100000" algn="bl" rotWithShape="0"/>
          </a:effectLst>
          <a:scene3d>
            <a:camera prst="isometricOffAxis1Right"/>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1995373" y="1299149"/>
            <a:ext cx="9870141" cy="2387600"/>
          </a:xfrm>
        </p:spPr>
        <p:txBody>
          <a:bodyPr anchor="b"/>
          <a:lstStyle>
            <a:lvl1pPr algn="l">
              <a:defRPr sz="6000"/>
            </a:lvl1pPr>
          </a:lstStyle>
          <a:p>
            <a:pPr fontAlgn="auto"/>
            <a:r>
              <a:rPr lang="zh-CN" altLang="en-US" strike="noStrike" noProof="1"/>
              <a:t>单击此处编辑母版标题样式</a:t>
            </a:r>
            <a:endParaRPr lang="zh-CN" altLang="en-US" strike="noStrike" noProof="1"/>
          </a:p>
        </p:txBody>
      </p:sp>
      <p:sp>
        <p:nvSpPr>
          <p:cNvPr id="3" name="副标题 2"/>
          <p:cNvSpPr>
            <a:spLocks noGrp="1"/>
          </p:cNvSpPr>
          <p:nvPr>
            <p:ph type="subTitle" idx="1"/>
          </p:nvPr>
        </p:nvSpPr>
        <p:spPr>
          <a:xfrm>
            <a:off x="2066549" y="3581525"/>
            <a:ext cx="863574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endParaRPr lang="zh-CN" altLang="en-US" strike="noStrike" noProof="1"/>
          </a:p>
        </p:txBody>
      </p:sp>
      <p:sp>
        <p:nvSpPr>
          <p:cNvPr id="11"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title">
    <p:bg>
      <p:bgPr>
        <a:solidFill>
          <a:srgbClr val="1575A8"/>
        </a:solidFill>
        <a:effectLst/>
      </p:bgPr>
    </p:bg>
    <p:spTree>
      <p:nvGrpSpPr>
        <p:cNvPr id="1" name=""/>
        <p:cNvGrpSpPr/>
        <p:nvPr/>
      </p:nvGrpSpPr>
      <p:grpSpPr>
        <a:xfrm>
          <a:off x="0" y="0"/>
          <a:ext cx="0" cy="0"/>
          <a:chOff x="0" y="0"/>
          <a:chExt cx="0" cy="0"/>
        </a:xfrm>
      </p:grpSpPr>
      <p:grpSp>
        <p:nvGrpSpPr>
          <p:cNvPr id="4098"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1_Section title">
    <p:bg>
      <p:bgPr>
        <a:solidFill>
          <a:srgbClr val="E2AF32"/>
        </a:solidFill>
        <a:effectLst/>
      </p:bgPr>
    </p:bg>
    <p:spTree>
      <p:nvGrpSpPr>
        <p:cNvPr id="1" name=""/>
        <p:cNvGrpSpPr/>
        <p:nvPr/>
      </p:nvGrpSpPr>
      <p:grpSpPr>
        <a:xfrm>
          <a:off x="0" y="0"/>
          <a:ext cx="0" cy="0"/>
          <a:chOff x="0" y="0"/>
          <a:chExt cx="0" cy="0"/>
        </a:xfrm>
      </p:grpSpPr>
      <p:grpSp>
        <p:nvGrpSpPr>
          <p:cNvPr id="5122"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2_Section title">
    <p:bg>
      <p:bgPr>
        <a:solidFill>
          <a:srgbClr val="25A982"/>
        </a:solidFill>
        <a:effectLst/>
      </p:bgPr>
    </p:bg>
    <p:spTree>
      <p:nvGrpSpPr>
        <p:cNvPr id="1" name=""/>
        <p:cNvGrpSpPr/>
        <p:nvPr/>
      </p:nvGrpSpPr>
      <p:grpSpPr>
        <a:xfrm>
          <a:off x="0" y="0"/>
          <a:ext cx="0" cy="0"/>
          <a:chOff x="0" y="0"/>
          <a:chExt cx="0" cy="0"/>
        </a:xfrm>
      </p:grpSpPr>
      <p:grpSp>
        <p:nvGrpSpPr>
          <p:cNvPr id="6146" name="组合 6"/>
          <p:cNvGrpSpPr/>
          <p:nvPr userDrawn="1"/>
        </p:nvGrpSpPr>
        <p:grpSpPr>
          <a:xfrm>
            <a:off x="5846763" y="4205288"/>
            <a:ext cx="485775" cy="438150"/>
            <a:chOff x="3854621" y="4439238"/>
            <a:chExt cx="484632" cy="437614"/>
          </a:xfrm>
        </p:grpSpPr>
        <p:sp>
          <p:nvSpPr>
            <p:cNvPr id="8" name="燕尾形 7"/>
            <p:cNvSpPr/>
            <p:nvPr/>
          </p:nvSpPr>
          <p:spPr>
            <a:xfrm rot="5400000">
              <a:off x="3946709" y="4347145"/>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sp>
          <p:nvSpPr>
            <p:cNvPr id="9" name="燕尾形 8"/>
            <p:cNvSpPr/>
            <p:nvPr/>
          </p:nvSpPr>
          <p:spPr>
            <a:xfrm rot="5400000">
              <a:off x="3946709" y="4484308"/>
              <a:ext cx="300451" cy="484632"/>
            </a:xfrm>
            <a:prstGeom prst="chevron">
              <a:avLst>
                <a:gd name="adj" fmla="val 7636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mn-lt"/>
                <a:ea typeface="+mn-ea"/>
                <a:cs typeface="+mn-cs"/>
              </a:endParaRPr>
            </a:p>
          </p:txBody>
        </p:sp>
      </p:grpSp>
      <p:sp>
        <p:nvSpPr>
          <p:cNvPr id="2" name="标题 1"/>
          <p:cNvSpPr>
            <a:spLocks noGrp="1"/>
          </p:cNvSpPr>
          <p:nvPr>
            <p:ph type="title"/>
          </p:nvPr>
        </p:nvSpPr>
        <p:spPr>
          <a:xfrm>
            <a:off x="831850" y="576263"/>
            <a:ext cx="10515600" cy="2852737"/>
          </a:xfrm>
        </p:spPr>
        <p:txBody>
          <a:bodyPr anchor="b"/>
          <a:lstStyle>
            <a:lvl1pPr algn="ctr">
              <a:defRPr sz="6000">
                <a:solidFill>
                  <a:schemeClr val="bg1"/>
                </a:solidFill>
              </a:defRPr>
            </a:lvl1pPr>
          </a:lstStyle>
          <a:p>
            <a:pPr fontAlgn="auto"/>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2523853" y="3455988"/>
            <a:ext cx="7144294" cy="1500187"/>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endParaRPr lang="zh-CN" altLang="en-US" strike="noStrike" noProof="1"/>
          </a:p>
        </p:txBody>
      </p:sp>
      <p:sp>
        <p:nvSpPr>
          <p:cNvPr id="10"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E2AF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B3838"/>
        </a:solidFill>
        <a:effectLst/>
      </p:bgPr>
    </p:bg>
    <p:spTree>
      <p:nvGrpSpPr>
        <p:cNvPr id="1" name=""/>
        <p:cNvGrpSpPr/>
        <p:nvPr/>
      </p:nvGrpSpPr>
      <p:grpSpPr>
        <a:xfrm>
          <a:off x="0" y="0"/>
          <a:ext cx="0" cy="0"/>
          <a:chOff x="0" y="0"/>
          <a:chExt cx="0" cy="0"/>
        </a:xfrm>
      </p:grpSpPr>
      <p:sp>
        <p:nvSpPr>
          <p:cNvPr id="7" name="同侧圆角矩形 6"/>
          <p:cNvSpPr/>
          <p:nvPr/>
        </p:nvSpPr>
        <p:spPr>
          <a:xfrm>
            <a:off x="5702300" y="6519863"/>
            <a:ext cx="787400" cy="338138"/>
          </a:xfrm>
          <a:prstGeom prst="round2SameRect">
            <a:avLst>
              <a:gd name="adj1" fmla="val 50000"/>
              <a:gd name="adj2" fmla="val 0"/>
            </a:avLst>
          </a:prstGeom>
          <a:solidFill>
            <a:srgbClr val="25A9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圆角矩形 7"/>
          <p:cNvSpPr/>
          <p:nvPr/>
        </p:nvSpPr>
        <p:spPr>
          <a:xfrm>
            <a:off x="5732463" y="6519863"/>
            <a:ext cx="727075" cy="338138"/>
          </a:xfrm>
          <a:prstGeom prst="roundRect">
            <a:avLst>
              <a:gd name="adj" fmla="val 32292"/>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800" b="0" i="0" u="none" strike="noStrike" kern="1200" cap="none" spc="0" normalizeH="0" baseline="0" noProof="0" smtClean="0">
                <a:ln>
                  <a:noFill/>
                </a:ln>
                <a:solidFill>
                  <a:schemeClr val="lt1"/>
                </a:solidFill>
                <a:effectLst/>
                <a:uLnTx/>
                <a:uFillTx/>
                <a:latin typeface="+mn-lt"/>
                <a:ea typeface="+mn-ea"/>
                <a:cs typeface="+mn-cs"/>
                <a:sym typeface="+mn-ea"/>
              </a:rPr>
            </a:fld>
            <a:endParaRPr kumimoji="0" lang="zh-CN" altLang="en-US" sz="1800" b="0" i="0" u="none" strike="noStrike" kern="1200" cap="none" spc="0" normalizeH="0" baseline="0" noProof="0" dirty="0">
              <a:ln>
                <a:noFill/>
              </a:ln>
              <a:solidFill>
                <a:schemeClr val="lt1"/>
              </a:solidFill>
              <a:effectLst/>
              <a:uLnTx/>
              <a:uFillTx/>
              <a:latin typeface="+mn-lt"/>
              <a:ea typeface="+mn-ea"/>
              <a:cs typeface="+mn-cs"/>
              <a:sym typeface="+mn-ea"/>
            </a:endParaRPr>
          </a:p>
        </p:txBody>
      </p:sp>
      <p:sp>
        <p:nvSpPr>
          <p:cNvPr id="2" name="标题 1"/>
          <p:cNvSpPr>
            <a:spLocks noGrp="1"/>
          </p:cNvSpPr>
          <p:nvPr>
            <p:ph type="title"/>
          </p:nvPr>
        </p:nvSpPr>
        <p:spPr/>
        <p:txBody>
          <a:bodyPr/>
          <a:lstStyle>
            <a:lvl1pPr>
              <a:defRPr>
                <a:solidFill>
                  <a:schemeClr val="bg1"/>
                </a:solidFill>
              </a:defRPr>
            </a:lvl1pPr>
          </a:lstStyle>
          <a:p>
            <a:pPr fontAlgn="auto"/>
            <a:r>
              <a:rPr lang="zh-CN" altLang="en-US" strike="noStrike" noProof="1"/>
              <a:t>单击此处编辑母版标题样式</a:t>
            </a:r>
            <a:endParaRPr lang="zh-CN" altLang="en-US" strike="noStrike" noProof="1"/>
          </a:p>
        </p:txBody>
      </p:sp>
      <p:sp>
        <p:nvSpPr>
          <p:cNvPr id="9"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0"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17F312-AE95-46C5-991C-3338A804F0A2}" type="slidenum">
              <a:rPr kumimoji="0" lang="zh-CN" altLang="en-US" sz="1200" b="0" i="0" u="none" strike="noStrike" kern="1200" cap="none" spc="0" normalizeH="0" baseline="0" noProof="0" smtClean="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9.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0.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3.jpeg"/><Relationship Id="rId1" Type="http://schemas.openxmlformats.org/officeDocument/2006/relationships/image" Target="../media/image22.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4.jpeg"/></Relationships>
</file>

<file path=ppt/slides/_rels/slide2.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5.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6.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p:cNvSpPr>
            <a:spLocks noGrp="1"/>
          </p:cNvSpPr>
          <p:nvPr>
            <p:ph type="ctrTitle"/>
          </p:nvPr>
        </p:nvSpPr>
        <p:spPr>
          <a:xfrm>
            <a:off x="1995488" y="1298575"/>
            <a:ext cx="9869487" cy="2387600"/>
          </a:xfrm>
        </p:spPr>
        <p:txBody>
          <a:bodyPr wrap="square" lIns="91440" tIns="45720" rIns="91440" bIns="45720" anchor="b" anchorCtr="0"/>
          <a:lstStyle/>
          <a:p>
            <a:pPr defTabSz="914400">
              <a:buClrTx/>
              <a:buSzTx/>
              <a:buFontTx/>
              <a:buNone/>
            </a:pPr>
            <a:r>
              <a:rPr lang="en-GB" altLang="zh-CN" sz="7200" kern="1200" dirty="0">
                <a:solidFill>
                  <a:schemeClr val="bg1"/>
                </a:solidFill>
                <a:latin typeface="+mj-lt"/>
                <a:ea typeface="+mj-ea"/>
                <a:cs typeface="+mj-cs"/>
              </a:rPr>
              <a:t>TATA ONLINE RETAIL SALES</a:t>
            </a:r>
            <a:endParaRPr lang="en-GB" altLang="zh-CN" sz="7200" kern="1200" dirty="0">
              <a:solidFill>
                <a:schemeClr val="bg1"/>
              </a:solidFill>
              <a:latin typeface="+mj-lt"/>
              <a:ea typeface="+mj-ea"/>
              <a:cs typeface="+mj-cs"/>
            </a:endParaRPr>
          </a:p>
        </p:txBody>
      </p:sp>
      <p:sp>
        <p:nvSpPr>
          <p:cNvPr id="3" name="副标题 2"/>
          <p:cNvSpPr>
            <a:spLocks noGrp="1"/>
          </p:cNvSpPr>
          <p:nvPr>
            <p:ph type="subTitle" idx="1"/>
          </p:nvPr>
        </p:nvSpPr>
        <p:spPr>
          <a:xfrm>
            <a:off x="2066925" y="3581400"/>
            <a:ext cx="9285605" cy="2847975"/>
          </a:xfrm>
        </p:spPr>
        <p:txBody>
          <a:bodyPr vert="horz" lIns="91440" tIns="45720" rIns="91440" bIns="45720" rtlCol="0">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GB" altLang="zh-CN" sz="1200" b="0" i="0" u="none" strike="noStrike" kern="1200" cap="none" spc="0" normalizeH="0" baseline="0" noProof="0" dirty="0">
              <a:ln>
                <a:noFill/>
              </a:ln>
              <a:solidFill>
                <a:schemeClr val="bg1"/>
              </a:solidFill>
              <a:effectLst/>
              <a:uLnTx/>
              <a:uFillTx/>
              <a:latin typeface="+mj-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3200" b="1" i="1" u="none" strike="noStrike" kern="1200" cap="none" spc="0" normalizeH="0" baseline="0" noProof="0" dirty="0">
                <a:ln>
                  <a:noFill/>
                </a:ln>
                <a:solidFill>
                  <a:schemeClr val="bg1"/>
                </a:solidFill>
                <a:effectLst/>
                <a:uLnTx/>
                <a:uFillTx/>
                <a:latin typeface="+mj-lt"/>
                <a:ea typeface="+mn-ea"/>
                <a:cs typeface="+mn-cs"/>
              </a:rPr>
              <a:t>(INFOSYS SPRINGBOARD INTERNSHIP)</a:t>
            </a:r>
            <a:endParaRPr kumimoji="0" lang="en-GB" altLang="zh-CN" sz="2800" b="1" i="1" u="none" strike="noStrike" kern="1200" cap="none" spc="0" normalizeH="0" baseline="0" noProof="0" dirty="0">
              <a:ln>
                <a:noFill/>
              </a:ln>
              <a:solidFill>
                <a:schemeClr val="bg1"/>
              </a:solidFill>
              <a:effectLst/>
              <a:uLnTx/>
              <a:uFillTx/>
              <a:latin typeface="+mj-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GB" altLang="zh-CN" sz="2800" b="1" i="0" u="none" strike="noStrike" kern="1200" cap="none" spc="0" normalizeH="0" baseline="0" noProof="0" dirty="0">
              <a:ln>
                <a:noFill/>
              </a:ln>
              <a:solidFill>
                <a:schemeClr val="bg1"/>
              </a:solidFill>
              <a:effectLst/>
              <a:uLnTx/>
              <a:uFillTx/>
              <a:latin typeface="+mj-lt"/>
              <a:ea typeface="+mn-ea"/>
              <a:cs typeface="+mn-cs"/>
            </a:endParaRPr>
          </a:p>
          <a:p>
            <a:pPr marL="3657600" marR="0" lvl="8" indent="45720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2800" b="1" i="0" u="none" strike="noStrike" kern="1200" cap="none" spc="0" normalizeH="0" baseline="0" noProof="0" dirty="0">
                <a:ln>
                  <a:noFill/>
                </a:ln>
                <a:solidFill>
                  <a:schemeClr val="bg1"/>
                </a:solidFill>
                <a:effectLst/>
                <a:uLnTx/>
                <a:uFillTx/>
                <a:latin typeface="+mj-lt"/>
                <a:ea typeface="+mn-ea"/>
                <a:cs typeface="+mn-cs"/>
              </a:rPr>
              <a:t> 			GUIDED BY</a:t>
            </a:r>
            <a:endParaRPr kumimoji="0" lang="en-GB" altLang="zh-CN" sz="2800" b="1" i="0" u="none" strike="noStrike" kern="1200" cap="none" spc="0" normalizeH="0" baseline="0" noProof="0" dirty="0">
              <a:ln>
                <a:noFill/>
              </a:ln>
              <a:solidFill>
                <a:schemeClr val="bg1"/>
              </a:solidFill>
              <a:effectLst/>
              <a:uLnTx/>
              <a:uFillTx/>
              <a:latin typeface="+mj-lt"/>
              <a:ea typeface="+mn-ea"/>
              <a:cs typeface="+mn-cs"/>
            </a:endParaRPr>
          </a:p>
          <a:p>
            <a:pPr marL="3657600" marR="0" lvl="8" indent="45720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GB" altLang="zh-CN" sz="1600" b="1" i="1" u="none" strike="noStrike" kern="1200" cap="none" spc="0" normalizeH="0" baseline="0" noProof="0" dirty="0">
                <a:ln>
                  <a:noFill/>
                </a:ln>
                <a:solidFill>
                  <a:schemeClr val="bg1"/>
                </a:solidFill>
                <a:effectLst/>
                <a:uLnTx/>
                <a:uFillTx/>
                <a:latin typeface="+mj-lt"/>
                <a:ea typeface="+mn-ea"/>
                <a:cs typeface="+mn-cs"/>
              </a:rPr>
              <a:t> 		Prof.ARUN K.</a:t>
            </a:r>
            <a:endParaRPr kumimoji="0" lang="en-GB" altLang="zh-CN" sz="1600" b="1" i="1" u="none" strike="noStrike" kern="1200" cap="none" spc="0" normalizeH="0" baseline="0" noProof="0" dirty="0">
              <a:ln>
                <a:noFill/>
              </a:ln>
              <a:solidFill>
                <a:schemeClr val="bg1"/>
              </a:solidFill>
              <a:effectLst/>
              <a:uLnTx/>
              <a:uFillTx/>
              <a:latin typeface="+mj-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GB" altLang="zh-CN" sz="2800" b="1" i="1" u="none" strike="noStrike" kern="1200" cap="none" spc="0" normalizeH="0" baseline="0" noProof="0" dirty="0">
              <a:ln>
                <a:noFill/>
              </a:ln>
              <a:solidFill>
                <a:schemeClr val="bg1"/>
              </a:solidFill>
              <a:effectLst/>
              <a:uLnTx/>
              <a:uFillTx/>
              <a:latin typeface="+mj-lt"/>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endParaRPr kumimoji="0" lang="en-GB" altLang="zh-CN" sz="2800" b="1" i="1" u="none" strike="noStrike" kern="1200" cap="none" spc="0" normalizeH="0" baseline="0" noProof="0" dirty="0">
              <a:ln>
                <a:noFill/>
              </a:ln>
              <a:solidFill>
                <a:schemeClr val="bg1"/>
              </a:solidFill>
              <a:effectLst/>
              <a:uLnTx/>
              <a:uFillTx/>
              <a:latin typeface="+mj-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vert="horz" lIns="91440" tIns="45720" rIns="91440" bIns="45720" rtlCol="0" anchor="ctr">
            <a:normAutofit/>
          </a:bodyPr>
          <a:lstStyle/>
          <a:p>
            <a:r>
              <a:rPr lang="en-IN" b="1" dirty="0"/>
              <a:t>Top Customer Analysis:</a:t>
            </a:r>
            <a:endParaRPr lang="en-IN" dirty="0"/>
          </a:p>
        </p:txBody>
      </p:sp>
      <p:sp>
        <p:nvSpPr>
          <p:cNvPr id="18437" name="矩形 6"/>
          <p:cNvSpPr/>
          <p:nvPr/>
        </p:nvSpPr>
        <p:spPr>
          <a:xfrm>
            <a:off x="6716138" y="699989"/>
            <a:ext cx="5171062" cy="5909310"/>
          </a:xfrm>
          <a:prstGeom prst="rect">
            <a:avLst/>
          </a:prstGeom>
          <a:noFill/>
          <a:ln w="9525">
            <a:noFill/>
          </a:ln>
        </p:spPr>
        <p:txBody>
          <a:bodyPr wrap="square" anchor="t" anchorCtr="0">
            <a:spAutoFit/>
          </a:bodyPr>
          <a:lstStyle/>
          <a:p>
            <a:pPr lvl="1" algn="ctr"/>
            <a:r>
              <a:rPr lang="en-US" sz="1400" dirty="0">
                <a:solidFill>
                  <a:schemeClr val="bg1"/>
                </a:solidFill>
                <a:latin typeface="Arial" panose="020B0604020202020204" pitchFamily="34" charset="0"/>
                <a:cs typeface="Arial" panose="020B0604020202020204" pitchFamily="34" charset="0"/>
              </a:rPr>
              <a:t>Top customers are identified based on their monetary contributions and purchase frequency. Understanding their behavior helps the business prioritize strategies for loyalty and personalized engagement.</a:t>
            </a:r>
            <a:endParaRPr lang="en-US" sz="1400"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Key Insights:</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Customer 14646 is the top contributor with consistent high spending.</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Indicates a loyal customer base with substantial revenue impact.</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High-value customers often exhibit repeat purchase behavior.</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Reflects satisfaction with the brand’s offerings.</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Concentration of revenue among top customers highlights dependency on a small segment.</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Suggests the importance of nurturing this group.</a:t>
            </a:r>
            <a:endParaRPr lang="en-US" sz="1400" dirty="0">
              <a:solidFill>
                <a:schemeClr val="bg1"/>
              </a:solidFill>
              <a:latin typeface="Arial" panose="020B0604020202020204" pitchFamily="34" charset="0"/>
              <a:cs typeface="Arial" panose="020B0604020202020204" pitchFamily="34" charset="0"/>
            </a:endParaRPr>
          </a:p>
          <a:p>
            <a:pPr>
              <a:buFont typeface="Arial" panose="020B0604020202020204" pitchFamily="34" charset="0"/>
              <a:buChar char="•"/>
            </a:pPr>
            <a:r>
              <a:rPr lang="en-US" sz="1400" b="1" dirty="0">
                <a:solidFill>
                  <a:schemeClr val="bg1"/>
                </a:solidFill>
                <a:latin typeface="Arial" panose="020B0604020202020204" pitchFamily="34" charset="0"/>
                <a:cs typeface="Arial" panose="020B0604020202020204" pitchFamily="34" charset="0"/>
              </a:rPr>
              <a:t>Recommendations:</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Develop exclusive loyalty programs for top customers.</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Reward consistent contributions with personalized benefits.</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Use predictive analytics to anticipate needs and offer tailored recommendations.</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Strengthens relationships and encourages repeat purchases.</a:t>
            </a:r>
            <a:endParaRPr lang="en-US" sz="1400" dirty="0">
              <a:solidFill>
                <a:schemeClr val="bg1"/>
              </a:solidFill>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Diversify revenue streams to reduce dependency on a small customer base.</a:t>
            </a:r>
            <a:endParaRPr lang="en-US" sz="1400" dirty="0">
              <a:solidFill>
                <a:schemeClr val="bg1"/>
              </a:solidFill>
              <a:latin typeface="Arial" panose="020B0604020202020204" pitchFamily="34" charset="0"/>
              <a:cs typeface="Arial" panose="020B0604020202020204" pitchFamily="34" charset="0"/>
            </a:endParaRPr>
          </a:p>
          <a:p>
            <a:pPr marL="1143000" lvl="2" indent="-228600">
              <a:buFont typeface="Arial" panose="020B0604020202020204" pitchFamily="34" charset="0"/>
              <a:buChar char="•"/>
            </a:pPr>
            <a:r>
              <a:rPr lang="en-US" sz="1400" dirty="0">
                <a:solidFill>
                  <a:schemeClr val="bg1"/>
                </a:solidFill>
                <a:latin typeface="Arial" panose="020B0604020202020204" pitchFamily="34" charset="0"/>
                <a:cs typeface="Arial" panose="020B0604020202020204" pitchFamily="34" charset="0"/>
              </a:rPr>
              <a:t>Ensures sustainable growth and reduces risk.</a:t>
            </a:r>
            <a:endParaRPr lang="en-US" sz="1400" dirty="0">
              <a:solidFill>
                <a:schemeClr val="bg1"/>
              </a:solidFill>
              <a:latin typeface="Arial" panose="020B0604020202020204" pitchFamily="34" charset="0"/>
              <a:cs typeface="Arial" panose="020B0604020202020204" pitchFamily="34" charset="0"/>
            </a:endParaRPr>
          </a:p>
        </p:txBody>
      </p:sp>
      <p:pic>
        <p:nvPicPr>
          <p:cNvPr id="10" name="Picture 9" descr="Top 10 customers.PNG"/>
          <p:cNvPicPr>
            <a:picLocks noChangeAspect="1"/>
          </p:cNvPicPr>
          <p:nvPr/>
        </p:nvPicPr>
        <p:blipFill>
          <a:blip r:embed="rId1"/>
          <a:stretch>
            <a:fillRect/>
          </a:stretch>
        </p:blipFill>
        <p:spPr>
          <a:xfrm>
            <a:off x="145175" y="1729582"/>
            <a:ext cx="6393681" cy="385012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K-means Clustering Performed for Customer Segmentation</a:t>
            </a:r>
            <a:endParaRPr lang="en-GB" altLang="en-US"/>
          </a:p>
        </p:txBody>
      </p:sp>
      <p:sp>
        <p:nvSpPr>
          <p:cNvPr id="3" name="Text Box 2"/>
          <p:cNvSpPr txBox="1"/>
          <p:nvPr/>
        </p:nvSpPr>
        <p:spPr>
          <a:xfrm>
            <a:off x="1024255" y="1818640"/>
            <a:ext cx="10652760" cy="4799965"/>
          </a:xfrm>
          <a:prstGeom prst="rect">
            <a:avLst/>
          </a:prstGeom>
          <a:noFill/>
        </p:spPr>
        <p:txBody>
          <a:bodyPr wrap="square" rtlCol="0">
            <a:spAutoFit/>
          </a:bodyPr>
          <a:p>
            <a:r>
              <a:rPr lang="en-US" altLang="en-GB" i="1">
                <a:solidFill>
                  <a:srgbClr val="FFC000"/>
                </a:solidFill>
              </a:rPr>
              <a:t># Normalize RFM data for clustering</a:t>
            </a:r>
            <a:endParaRPr lang="en-US" altLang="en-GB" i="1">
              <a:solidFill>
                <a:srgbClr val="FFC000"/>
              </a:solidFill>
            </a:endParaRPr>
          </a:p>
          <a:p>
            <a:r>
              <a:rPr lang="en-US" altLang="en-GB" i="1">
                <a:solidFill>
                  <a:schemeClr val="bg1"/>
                </a:solidFill>
              </a:rPr>
              <a:t>from sklearn.cluster import KMeans</a:t>
            </a:r>
            <a:endParaRPr lang="en-US" altLang="en-GB" i="1">
              <a:solidFill>
                <a:schemeClr val="bg1"/>
              </a:solidFill>
            </a:endParaRPr>
          </a:p>
          <a:p>
            <a:r>
              <a:rPr lang="en-US" altLang="en-GB">
                <a:solidFill>
                  <a:schemeClr val="bg1"/>
                </a:solidFill>
              </a:rPr>
              <a:t>scaler = StandardScaler()</a:t>
            </a:r>
            <a:endParaRPr lang="en-US" altLang="en-GB">
              <a:solidFill>
                <a:schemeClr val="bg1"/>
              </a:solidFill>
            </a:endParaRPr>
          </a:p>
          <a:p>
            <a:r>
              <a:rPr lang="en-US" altLang="en-GB">
                <a:solidFill>
                  <a:schemeClr val="bg1"/>
                </a:solidFill>
              </a:rPr>
              <a:t>rfm_scaled = scaler.fit_transform(rfm_data[['Recency', 'Frequency', 'Monetary']])</a:t>
            </a:r>
            <a:endParaRPr lang="en-US" altLang="en-GB">
              <a:solidFill>
                <a:schemeClr val="bg1"/>
              </a:solidFill>
            </a:endParaRPr>
          </a:p>
          <a:p>
            <a:endParaRPr lang="en-US" altLang="en-GB">
              <a:solidFill>
                <a:schemeClr val="bg1"/>
              </a:solidFill>
            </a:endParaRPr>
          </a:p>
          <a:p>
            <a:r>
              <a:rPr lang="en-US" altLang="en-GB" i="1">
                <a:solidFill>
                  <a:srgbClr val="FFC000"/>
                </a:solidFill>
              </a:rPr>
              <a:t># Apply K-Means clustering</a:t>
            </a:r>
            <a:endParaRPr lang="en-US" altLang="en-GB" i="1">
              <a:solidFill>
                <a:srgbClr val="FFC000"/>
              </a:solidFill>
            </a:endParaRPr>
          </a:p>
          <a:p>
            <a:r>
              <a:rPr lang="en-US" altLang="en-GB">
                <a:solidFill>
                  <a:schemeClr val="bg1"/>
                </a:solidFill>
              </a:rPr>
              <a:t>kmeans = KMeans(n_clusters=4, random_state=42)</a:t>
            </a:r>
            <a:endParaRPr lang="en-US" altLang="en-GB">
              <a:solidFill>
                <a:schemeClr val="bg1"/>
              </a:solidFill>
            </a:endParaRPr>
          </a:p>
          <a:p>
            <a:r>
              <a:rPr lang="en-US" altLang="en-GB">
                <a:solidFill>
                  <a:schemeClr val="bg1"/>
                </a:solidFill>
              </a:rPr>
              <a:t>rfm_data['Cluster'] = kmeans.fit_predict(rfm_scaled)</a:t>
            </a:r>
            <a:endParaRPr lang="en-US" altLang="en-GB">
              <a:solidFill>
                <a:schemeClr val="bg1"/>
              </a:solidFill>
            </a:endParaRPr>
          </a:p>
          <a:p>
            <a:endParaRPr lang="en-US" altLang="en-GB">
              <a:solidFill>
                <a:schemeClr val="bg1"/>
              </a:solidFill>
            </a:endParaRPr>
          </a:p>
          <a:p>
            <a:r>
              <a:rPr lang="en-US" altLang="en-GB">
                <a:solidFill>
                  <a:srgbClr val="FFC000"/>
                </a:solidFill>
              </a:rPr>
              <a:t># Visualize clusters</a:t>
            </a:r>
            <a:endParaRPr lang="en-US" altLang="en-GB">
              <a:solidFill>
                <a:srgbClr val="FFC000"/>
              </a:solidFill>
            </a:endParaRPr>
          </a:p>
          <a:p>
            <a:r>
              <a:rPr lang="en-US" altLang="en-GB">
                <a:solidFill>
                  <a:schemeClr val="bg1"/>
                </a:solidFill>
              </a:rPr>
              <a:t>plt.figure(figsize=(8, 6))</a:t>
            </a:r>
            <a:endParaRPr lang="en-US" altLang="en-GB">
              <a:solidFill>
                <a:schemeClr val="bg1"/>
              </a:solidFill>
            </a:endParaRPr>
          </a:p>
          <a:p>
            <a:r>
              <a:rPr lang="en-US" altLang="en-GB">
                <a:solidFill>
                  <a:schemeClr val="bg1"/>
                </a:solidFill>
              </a:rPr>
              <a:t>sns.scatterplot(x='Recency', y='Monetary', hue='Cluster', data=rfm_data, palette='viridis')</a:t>
            </a:r>
            <a:endParaRPr lang="en-US" altLang="en-GB">
              <a:solidFill>
                <a:schemeClr val="bg1"/>
              </a:solidFill>
            </a:endParaRPr>
          </a:p>
          <a:p>
            <a:r>
              <a:rPr lang="en-US" altLang="en-GB">
                <a:solidFill>
                  <a:schemeClr val="bg1"/>
                </a:solidFill>
              </a:rPr>
              <a:t>plt.title('Customer Segmentation')</a:t>
            </a:r>
            <a:endParaRPr lang="en-US" altLang="en-GB">
              <a:solidFill>
                <a:schemeClr val="bg1"/>
              </a:solidFill>
            </a:endParaRPr>
          </a:p>
          <a:p>
            <a:r>
              <a:rPr lang="en-US" altLang="en-GB">
                <a:solidFill>
                  <a:schemeClr val="bg1"/>
                </a:solidFill>
              </a:rPr>
              <a:t>plt.xlabel('Recency')</a:t>
            </a:r>
            <a:endParaRPr lang="en-US" altLang="en-GB">
              <a:solidFill>
                <a:schemeClr val="bg1"/>
              </a:solidFill>
            </a:endParaRPr>
          </a:p>
          <a:p>
            <a:r>
              <a:rPr lang="en-US" altLang="en-GB">
                <a:solidFill>
                  <a:schemeClr val="bg1"/>
                </a:solidFill>
              </a:rPr>
              <a:t>plt.ylabel('Monetary')</a:t>
            </a:r>
            <a:endParaRPr lang="en-US" altLang="en-GB">
              <a:solidFill>
                <a:schemeClr val="bg1"/>
              </a:solidFill>
            </a:endParaRPr>
          </a:p>
          <a:p>
            <a:r>
              <a:rPr lang="en-US" altLang="en-GB">
                <a:solidFill>
                  <a:schemeClr val="bg1"/>
                </a:solidFill>
              </a:rPr>
              <a:t>plt.legend(title='Cluster', bbox_to_anchor=(1.05, 1), loc='upper left')</a:t>
            </a:r>
            <a:endParaRPr lang="en-US" altLang="en-GB">
              <a:solidFill>
                <a:schemeClr val="bg1"/>
              </a:solidFill>
            </a:endParaRPr>
          </a:p>
          <a:p>
            <a:r>
              <a:rPr lang="en-US" altLang="en-GB">
                <a:solidFill>
                  <a:schemeClr val="bg1"/>
                </a:solidFill>
              </a:rPr>
              <a:t>plt.show()</a:t>
            </a:r>
            <a:endParaRPr lang="en-US" altLang="en-GB">
              <a:solidFill>
                <a:schemeClr val="bg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6869" y="17760"/>
            <a:ext cx="6029131" cy="1364457"/>
          </a:xfrm>
        </p:spPr>
        <p:txBody>
          <a:bodyPr vert="horz" lIns="91440" tIns="45720" rIns="91440" bIns="45720" rtlCol="0" anchor="ctr">
            <a:normAutofit fontScale="90000"/>
          </a:bodyPr>
          <a:lstStyle/>
          <a:p>
            <a:r>
              <a:rPr lang="en-IN" b="1" dirty="0"/>
              <a:t>Customer Segmentation Analysis:</a:t>
            </a:r>
            <a:endParaRPr lang="en-IN" dirty="0"/>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404" y="1382216"/>
            <a:ext cx="6522642" cy="4477407"/>
          </a:xfrm>
          <a:prstGeom prst="rect">
            <a:avLst/>
          </a:prstGeom>
        </p:spPr>
      </p:pic>
      <p:sp>
        <p:nvSpPr>
          <p:cNvPr id="5" name="Rectangle 1"/>
          <p:cNvSpPr>
            <a:spLocks noChangeArrowheads="1"/>
          </p:cNvSpPr>
          <p:nvPr/>
        </p:nvSpPr>
        <p:spPr bwMode="auto">
          <a:xfrm>
            <a:off x="6975475" y="1475105"/>
            <a:ext cx="5059045" cy="46367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ctr"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1" algn="just" defTabSz="914400" rtl="0" eaLnBrk="0" fontAlgn="base" latinLnBrk="0" hangingPunct="0">
              <a:lnSpc>
                <a:spcPct val="100000"/>
              </a:lnSpc>
              <a:spcBef>
                <a:spcPct val="0"/>
              </a:spcBef>
              <a:spcAft>
                <a:spcPct val="0"/>
              </a:spcAft>
              <a:buClrTx/>
              <a:buSzTx/>
            </a:pPr>
            <a:r>
              <a:rPr kumimoji="0" lang="en-US" altLang="en-US" sz="1400" b="0" i="0" u="none" strike="noStrike" cap="none" normalizeH="0" baseline="0" dirty="0">
                <a:ln>
                  <a:noFill/>
                </a:ln>
                <a:solidFill>
                  <a:schemeClr val="bg1"/>
                </a:solidFill>
                <a:effectLst/>
                <a:latin typeface="Arial" panose="020B0604020202020204" pitchFamily="34" charset="0"/>
              </a:rPr>
              <a:t>Customer segmentation using RFM (Recency, Frequency, and Monetary value) reveals distinct groups. These insights help target</a:t>
            </a:r>
            <a:r>
              <a:rPr kumimoji="0" lang="en-GB" altLang="en-US" sz="1400" b="0" i="0" u="none" strike="noStrike" cap="none" normalizeH="0" baseline="0" dirty="0">
                <a:ln>
                  <a:noFill/>
                </a:ln>
                <a:solidFill>
                  <a:schemeClr val="bg1"/>
                </a:solidFill>
                <a:effectLst/>
                <a:latin typeface="Arial" panose="020B0604020202020204" pitchFamily="34" charset="0"/>
              </a:rPr>
              <a:t> </a:t>
            </a:r>
            <a:r>
              <a:rPr kumimoji="0" lang="en-US" altLang="en-US" sz="1400" b="0" i="0" u="none" strike="noStrike" cap="none" normalizeH="0" baseline="0" dirty="0">
                <a:ln>
                  <a:noFill/>
                </a:ln>
                <a:solidFill>
                  <a:schemeClr val="bg1"/>
                </a:solidFill>
                <a:effectLst/>
                <a:latin typeface="Arial" panose="020B0604020202020204" pitchFamily="34" charset="0"/>
              </a:rPr>
              <a:t>strategies for customer retention, reactivation, and upselling.</a:t>
            </a:r>
            <a:r>
              <a:rPr kumimoji="0" lang="en-GB" altLang="en-US" sz="1400" b="0" i="0" u="none" strike="noStrike" cap="none" normalizeH="0" baseline="0" dirty="0">
                <a:ln>
                  <a:noFill/>
                </a:ln>
                <a:solidFill>
                  <a:schemeClr val="bg1"/>
                </a:solidFill>
                <a:effectLst/>
                <a:latin typeface="Arial" panose="020B0604020202020204" pitchFamily="34" charset="0"/>
              </a:rPr>
              <a:t>Using Kmeans Clustering we have performed this customer segmentation analysis.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1" algn="ctr" defTabSz="914400" rtl="0" eaLnBrk="0" fontAlgn="base" latinLnBrk="0" hangingPunct="0">
              <a:lnSpc>
                <a:spcPct val="100000"/>
              </a:lnSpc>
              <a:spcBef>
                <a:spcPct val="0"/>
              </a:spcBef>
              <a:spcAft>
                <a:spcPct val="0"/>
              </a:spcAft>
              <a:buClrTx/>
              <a:buSzTx/>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rgbClr val="FFC000"/>
                </a:solidFill>
                <a:effectLst/>
                <a:latin typeface="Arial" panose="020B0604020202020204" pitchFamily="34" charset="0"/>
              </a:rPr>
              <a:t>Key Insights:</a:t>
            </a:r>
            <a:endParaRPr kumimoji="0" lang="en-US" altLang="en-US" sz="1400" b="0" i="0" u="none" strike="noStrike" cap="none" normalizeH="0" baseline="0" dirty="0">
              <a:ln>
                <a:noFill/>
              </a:ln>
              <a:solidFill>
                <a:srgbClr val="FFC00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0" i="0" u="none" strike="noStrike" cap="none" normalizeH="0" baseline="0" dirty="0">
                <a:ln>
                  <a:noFill/>
                </a:ln>
                <a:solidFill>
                  <a:schemeClr val="bg1"/>
                </a:solidFill>
                <a:effectLst/>
                <a:latin typeface="Arial" panose="020B0604020202020204" pitchFamily="34" charset="0"/>
              </a:rPr>
              <a:t>High-value customers contribute significantly to revenue (e.g., Customer 14646).</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algn="l" defTabSz="914400" rtl="0" eaLnBrk="0" fontAlgn="base" latinLnBrk="0" hangingPunct="0">
              <a:lnSpc>
                <a:spcPct val="100000"/>
              </a:lnSpc>
              <a:spcBef>
                <a:spcPct val="0"/>
              </a:spcBef>
              <a:spcAft>
                <a:spcPct val="0"/>
              </a:spcAft>
              <a:buClrTx/>
              <a:buSzTx/>
              <a:buFontTx/>
            </a:pPr>
            <a:r>
              <a:rPr kumimoji="0" lang="en-GB" altLang="en-US" sz="1400" b="0" i="0" u="none" strike="noStrike" cap="none" normalizeH="0" baseline="0" dirty="0">
                <a:ln>
                  <a:noFill/>
                </a:ln>
                <a:solidFill>
                  <a:schemeClr val="bg1"/>
                </a:solidFill>
                <a:effectLst/>
                <a:latin typeface="Arial" panose="020B0604020202020204" pitchFamily="34" charset="0"/>
              </a:rPr>
              <a:t>2.</a:t>
            </a:r>
            <a:r>
              <a:rPr kumimoji="0" lang="en-US" altLang="en-US" sz="1400" b="0" i="0" u="none" strike="noStrike" cap="none" normalizeH="0" baseline="0" dirty="0">
                <a:ln>
                  <a:noFill/>
                </a:ln>
                <a:solidFill>
                  <a:schemeClr val="bg1"/>
                </a:solidFill>
                <a:effectLst/>
                <a:latin typeface="Arial" panose="020B0604020202020204" pitchFamily="34" charset="0"/>
              </a:rPr>
              <a:t>Cluster 2 (high monetary value, low recency) comprises valuable but at-risk customers.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400" b="0" i="0" u="none" strike="noStrike" cap="none" normalizeH="0" baseline="0" dirty="0">
                <a:ln>
                  <a:noFill/>
                </a:ln>
                <a:solidFill>
                  <a:schemeClr val="bg1"/>
                </a:solidFill>
                <a:effectLst/>
                <a:latin typeface="Arial" panose="020B0604020202020204" pitchFamily="34" charset="0"/>
              </a:rPr>
              <a:t>Cluster 3 (high recency, low monetary value) includes recent but low-spending customers.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algn="l" defTabSz="914400" rtl="0" eaLnBrk="0" fontAlgn="base" latinLnBrk="0" hangingPunct="0">
              <a:lnSpc>
                <a:spcPct val="100000"/>
              </a:lnSpc>
              <a:spcBef>
                <a:spcPct val="0"/>
              </a:spcBef>
              <a:spcAft>
                <a:spcPct val="0"/>
              </a:spcAft>
              <a:buClrTx/>
              <a:buSzTx/>
              <a:buFontTx/>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400" b="1" i="0" u="none" strike="noStrike" cap="none" normalizeH="0" baseline="0" dirty="0">
                <a:ln>
                  <a:noFill/>
                </a:ln>
                <a:solidFill>
                  <a:srgbClr val="FFC000"/>
                </a:solidFill>
                <a:effectLst/>
                <a:latin typeface="Arial" panose="020B0604020202020204" pitchFamily="34" charset="0"/>
              </a:rPr>
              <a:t>Recommendations:</a:t>
            </a:r>
            <a:endParaRPr kumimoji="0" lang="en-US" altLang="en-US" sz="1400" b="0" i="0" u="none" strike="noStrike" cap="none" normalizeH="0" baseline="0" dirty="0">
              <a:ln>
                <a:noFill/>
              </a:ln>
              <a:solidFill>
                <a:srgbClr val="FFC000"/>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400" b="0" i="0" u="none" strike="noStrike" cap="none" normalizeH="0" baseline="0" dirty="0">
                <a:ln>
                  <a:noFill/>
                </a:ln>
                <a:solidFill>
                  <a:schemeClr val="bg1"/>
                </a:solidFill>
                <a:effectLst/>
                <a:latin typeface="Arial" panose="020B0604020202020204" pitchFamily="34" charset="0"/>
              </a:rPr>
              <a:t>Retain high-value customers with loyalty programs and personalized offers.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0" i="0" u="none" strike="noStrike" cap="none" normalizeH="0" baseline="0" dirty="0">
                <a:ln>
                  <a:noFill/>
                </a:ln>
                <a:solidFill>
                  <a:schemeClr val="bg1"/>
                </a:solidFill>
                <a:effectLst/>
                <a:latin typeface="Arial" panose="020B0604020202020204" pitchFamily="34" charset="0"/>
              </a:rPr>
              <a:t>Reactivate Cluster 2 with retention campaigns and incentives.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400" b="0" i="0" u="none" strike="noStrike" cap="none" normalizeH="0" baseline="0" dirty="0">
                <a:ln>
                  <a:noFill/>
                </a:ln>
                <a:solidFill>
                  <a:schemeClr val="bg1"/>
                </a:solidFill>
                <a:effectLst/>
                <a:latin typeface="Arial" panose="020B0604020202020204" pitchFamily="34" charset="0"/>
              </a:rPr>
              <a:t>Upsell and cross-sell to Cluster 3 with tailored marketing strategies.</a:t>
            </a: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914400" marR="0" lvl="2" algn="l" defTabSz="914400" rtl="0" eaLnBrk="0" fontAlgn="base" latinLnBrk="0" hangingPunct="0">
              <a:lnSpc>
                <a:spcPct val="100000"/>
              </a:lnSpc>
              <a:spcBef>
                <a:spcPct val="0"/>
              </a:spcBef>
              <a:spcAft>
                <a:spcPct val="0"/>
              </a:spcAft>
              <a:buClrTx/>
              <a:buSzTx/>
              <a:buFontTx/>
            </a:pPr>
            <a:endParaRPr kumimoji="0" lang="en-US" altLang="en-US" sz="14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400" b="0" i="0" u="none" strike="noStrike" cap="none" normalizeH="0" baseline="0" dirty="0">
              <a:ln>
                <a:noFill/>
              </a:ln>
              <a:solidFill>
                <a:schemeClr val="bg1"/>
              </a:solidFill>
              <a:effectLst/>
              <a:latin typeface="Arial" panose="020B0604020202020204" pitchFamily="34" charset="0"/>
            </a:endParaRPr>
          </a:p>
        </p:txBody>
      </p:sp>
      <p:sp>
        <p:nvSpPr>
          <p:cNvPr id="6"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7" name="Rectangle 3"/>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t>Average Sales Per Day in 2010 and 2011</a:t>
            </a:r>
            <a:endParaRPr lang="en-GB" altLang="en-US"/>
          </a:p>
        </p:txBody>
      </p:sp>
      <p:sp>
        <p:nvSpPr>
          <p:cNvPr id="3" name="Text Box 2"/>
          <p:cNvSpPr txBox="1"/>
          <p:nvPr/>
        </p:nvSpPr>
        <p:spPr>
          <a:xfrm>
            <a:off x="838200" y="1452245"/>
            <a:ext cx="11491595" cy="2584450"/>
          </a:xfrm>
          <a:prstGeom prst="rect">
            <a:avLst/>
          </a:prstGeom>
          <a:noFill/>
        </p:spPr>
        <p:txBody>
          <a:bodyPr wrap="square" rtlCol="0">
            <a:spAutoFit/>
          </a:bodyPr>
          <a:p>
            <a:r>
              <a:rPr lang="en-GB" altLang="en-US" b="1" i="1">
                <a:solidFill>
                  <a:srgbClr val="FFC000"/>
                </a:solidFill>
              </a:rPr>
              <a:t>#for Year 2010</a:t>
            </a:r>
            <a:endParaRPr lang="en-US" altLang="en-GB" b="1" i="1">
              <a:solidFill>
                <a:srgbClr val="FFC000"/>
              </a:solidFill>
            </a:endParaRPr>
          </a:p>
          <a:p>
            <a:r>
              <a:rPr lang="en-US" altLang="en-GB">
                <a:solidFill>
                  <a:schemeClr val="bg1"/>
                </a:solidFill>
              </a:rPr>
              <a:t>df['Year'] = df['InvoiceDate'].dt.year</a:t>
            </a:r>
            <a:endParaRPr lang="en-US" altLang="en-GB">
              <a:solidFill>
                <a:schemeClr val="bg1"/>
              </a:solidFill>
            </a:endParaRPr>
          </a:p>
          <a:p>
            <a:r>
              <a:rPr lang="en-US" altLang="en-GB">
                <a:solidFill>
                  <a:schemeClr val="bg1"/>
                </a:solidFill>
              </a:rPr>
              <a:t>df_2010 = df[df['Year'] == 2010]</a:t>
            </a:r>
            <a:endParaRPr lang="en-US" altLang="en-GB">
              <a:solidFill>
                <a:schemeClr val="bg1"/>
              </a:solidFill>
            </a:endParaRPr>
          </a:p>
          <a:p>
            <a:r>
              <a:rPr lang="en-US" altLang="en-GB">
                <a:solidFill>
                  <a:schemeClr val="bg1"/>
                </a:solidFill>
              </a:rPr>
              <a:t>df_2010['Total_sales'] = df_2010['Quantity'] * df_2010['UnitPrice']</a:t>
            </a:r>
            <a:endParaRPr lang="en-US" altLang="en-GB">
              <a:solidFill>
                <a:schemeClr val="bg1"/>
              </a:solidFill>
            </a:endParaRPr>
          </a:p>
          <a:p>
            <a:r>
              <a:rPr lang="en-US" altLang="en-GB">
                <a:solidFill>
                  <a:schemeClr val="bg1"/>
                </a:solidFill>
              </a:rPr>
              <a:t>avg_sales_2010 = df_2010.groupby('Day')['Total_sales'].mean().reset_index()</a:t>
            </a:r>
            <a:endParaRPr lang="en-US" altLang="en-GB">
              <a:solidFill>
                <a:schemeClr val="bg1"/>
              </a:solidFill>
            </a:endParaRPr>
          </a:p>
          <a:p>
            <a:r>
              <a:rPr lang="en-US" altLang="en-GB">
                <a:solidFill>
                  <a:schemeClr val="bg1"/>
                </a:solidFill>
              </a:rPr>
              <a:t>fig_2010 = px.histogram(avg_sales_2010, x="Day", y="Total_sales", title="Average Sales per Day in 2010")</a:t>
            </a:r>
            <a:endParaRPr lang="en-US" altLang="en-GB">
              <a:solidFill>
                <a:schemeClr val="bg1"/>
              </a:solidFill>
            </a:endParaRPr>
          </a:p>
          <a:p>
            <a:r>
              <a:rPr lang="en-US" altLang="en-GB">
                <a:solidFill>
                  <a:schemeClr val="bg1"/>
                </a:solidFill>
              </a:rPr>
              <a:t>fig_2010.update_layout(xaxis_title="Day", yaxis_title="Average Sales", template="plotly_dark")</a:t>
            </a:r>
            <a:endParaRPr lang="en-US" altLang="en-GB">
              <a:solidFill>
                <a:schemeClr val="bg1"/>
              </a:solidFill>
            </a:endParaRPr>
          </a:p>
          <a:p>
            <a:r>
              <a:rPr lang="en-US" altLang="en-GB">
                <a:solidFill>
                  <a:schemeClr val="bg1"/>
                </a:solidFill>
              </a:rPr>
              <a:t>fig_2010.show()</a:t>
            </a:r>
            <a:endParaRPr lang="en-US" altLang="en-GB">
              <a:solidFill>
                <a:schemeClr val="bg1"/>
              </a:solidFill>
            </a:endParaRPr>
          </a:p>
          <a:p>
            <a:endParaRPr lang="en-US" altLang="en-GB">
              <a:solidFill>
                <a:schemeClr val="bg1"/>
              </a:solidFill>
            </a:endParaRPr>
          </a:p>
        </p:txBody>
      </p:sp>
      <p:sp>
        <p:nvSpPr>
          <p:cNvPr id="4" name="Text Box 3"/>
          <p:cNvSpPr txBox="1"/>
          <p:nvPr/>
        </p:nvSpPr>
        <p:spPr>
          <a:xfrm>
            <a:off x="838200" y="4034155"/>
            <a:ext cx="11219815" cy="2306955"/>
          </a:xfrm>
          <a:prstGeom prst="rect">
            <a:avLst/>
          </a:prstGeom>
          <a:noFill/>
        </p:spPr>
        <p:txBody>
          <a:bodyPr wrap="square" rtlCol="0">
            <a:spAutoFit/>
          </a:bodyPr>
          <a:p>
            <a:r>
              <a:rPr lang="en-GB" altLang="en-US" b="1" i="1">
                <a:solidFill>
                  <a:srgbClr val="FFC000"/>
                </a:solidFill>
              </a:rPr>
              <a:t>#for Year 2011</a:t>
            </a:r>
            <a:endParaRPr lang="en-US" altLang="en-GB" b="1" i="1">
              <a:solidFill>
                <a:srgbClr val="FFC000"/>
              </a:solidFill>
            </a:endParaRPr>
          </a:p>
          <a:p>
            <a:r>
              <a:rPr lang="en-US" altLang="en-GB">
                <a:solidFill>
                  <a:schemeClr val="bg1"/>
                </a:solidFill>
              </a:rPr>
              <a:t>df_2011 = df[df['Year'] == 2011]</a:t>
            </a:r>
            <a:endParaRPr lang="en-US" altLang="en-GB">
              <a:solidFill>
                <a:schemeClr val="bg1"/>
              </a:solidFill>
            </a:endParaRPr>
          </a:p>
          <a:p>
            <a:r>
              <a:rPr lang="en-US" altLang="en-GB">
                <a:solidFill>
                  <a:schemeClr val="bg1"/>
                </a:solidFill>
              </a:rPr>
              <a:t>df_2011['Total_sales'] = df_2011['Quantity'] * df_2011['UnitPrice']</a:t>
            </a:r>
            <a:endParaRPr lang="en-US" altLang="en-GB">
              <a:solidFill>
                <a:schemeClr val="bg1"/>
              </a:solidFill>
            </a:endParaRPr>
          </a:p>
          <a:p>
            <a:r>
              <a:rPr lang="en-US" altLang="en-GB">
                <a:solidFill>
                  <a:schemeClr val="bg1"/>
                </a:solidFill>
              </a:rPr>
              <a:t>avg_sales_2011 = df_2011.groupby('Day')['Total_sales'].mean().reset_index()</a:t>
            </a:r>
            <a:endParaRPr lang="en-US" altLang="en-GB">
              <a:solidFill>
                <a:schemeClr val="bg1"/>
              </a:solidFill>
            </a:endParaRPr>
          </a:p>
          <a:p>
            <a:r>
              <a:rPr lang="en-US" altLang="en-GB">
                <a:solidFill>
                  <a:schemeClr val="bg1"/>
                </a:solidFill>
              </a:rPr>
              <a:t>fig_2011 = px.histogram(avg_sales_2011, x="Day", y="Total_sales", title="Average Sales per Day in 2011")</a:t>
            </a:r>
            <a:endParaRPr lang="en-US" altLang="en-GB">
              <a:solidFill>
                <a:schemeClr val="bg1"/>
              </a:solidFill>
            </a:endParaRPr>
          </a:p>
          <a:p>
            <a:r>
              <a:rPr lang="en-US" altLang="en-GB">
                <a:solidFill>
                  <a:schemeClr val="bg1"/>
                </a:solidFill>
              </a:rPr>
              <a:t>fig_2011.update_layout(xaxis_title="Day", yaxis_title="Average Sales", template="plotly_dark")</a:t>
            </a:r>
            <a:endParaRPr lang="en-US" altLang="en-GB">
              <a:solidFill>
                <a:schemeClr val="bg1"/>
              </a:solidFill>
            </a:endParaRPr>
          </a:p>
          <a:p>
            <a:r>
              <a:rPr lang="en-US" altLang="en-GB">
                <a:solidFill>
                  <a:schemeClr val="bg1"/>
                </a:solidFill>
              </a:rPr>
              <a:t>fig_2011.show()</a:t>
            </a:r>
            <a:endParaRPr lang="en-US" altLang="en-GB">
              <a:solidFill>
                <a:schemeClr val="bg1"/>
              </a:solidFill>
            </a:endParaRPr>
          </a:p>
          <a:p>
            <a:endParaRPr lang="en-US" altLang="en-GB">
              <a:solidFill>
                <a:schemeClr val="bg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sym typeface="+mn-ea"/>
              </a:rPr>
              <a:t>Average Sales Per Day In 2010</a:t>
            </a:r>
            <a:endParaRPr lang="en-GB" altLang="en-US"/>
          </a:p>
        </p:txBody>
      </p:sp>
      <p:pic>
        <p:nvPicPr>
          <p:cNvPr id="6" name="Picture 5" descr="newplot (3)"/>
          <p:cNvPicPr>
            <a:picLocks noChangeAspect="1"/>
          </p:cNvPicPr>
          <p:nvPr/>
        </p:nvPicPr>
        <p:blipFill>
          <a:blip r:embed="rId1"/>
          <a:stretch>
            <a:fillRect/>
          </a:stretch>
        </p:blipFill>
        <p:spPr>
          <a:xfrm>
            <a:off x="0" y="1543050"/>
            <a:ext cx="11938000" cy="3022600"/>
          </a:xfrm>
          <a:prstGeom prst="rect">
            <a:avLst/>
          </a:prstGeom>
        </p:spPr>
      </p:pic>
      <p:sp>
        <p:nvSpPr>
          <p:cNvPr id="7" name="Text Box 6"/>
          <p:cNvSpPr txBox="1"/>
          <p:nvPr/>
        </p:nvSpPr>
        <p:spPr>
          <a:xfrm>
            <a:off x="502920" y="5213350"/>
            <a:ext cx="11186795" cy="368300"/>
          </a:xfrm>
          <a:prstGeom prst="rect">
            <a:avLst/>
          </a:prstGeom>
          <a:noFill/>
        </p:spPr>
        <p:txBody>
          <a:bodyPr wrap="square" rtlCol="0">
            <a:spAutoFit/>
          </a:bodyPr>
          <a:p>
            <a:r>
              <a:rPr lang="en-GB" altLang="en-US" b="1">
                <a:solidFill>
                  <a:schemeClr val="bg1"/>
                </a:solidFill>
              </a:rPr>
              <a:t>Observation: </a:t>
            </a:r>
            <a:r>
              <a:rPr lang="en-GB" altLang="en-US">
                <a:solidFill>
                  <a:schemeClr val="bg1"/>
                </a:solidFill>
              </a:rPr>
              <a:t>In the year 2010,the sale was mostly high from 15 to 30 dates and also in between 5-10 dates .</a:t>
            </a:r>
            <a:endParaRPr lang="en-GB" altLang="en-US">
              <a:solidFill>
                <a:schemeClr val="bg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Average Sales Per Day In 2011</a:t>
            </a:r>
            <a:endParaRPr lang="en-GB" altLang="en-US"/>
          </a:p>
        </p:txBody>
      </p:sp>
      <p:pic>
        <p:nvPicPr>
          <p:cNvPr id="3" name="Picture 2" descr="WhatsApp Image 2024-12-31 at 5.06.39 PM (1)"/>
          <p:cNvPicPr>
            <a:picLocks noChangeAspect="1"/>
          </p:cNvPicPr>
          <p:nvPr/>
        </p:nvPicPr>
        <p:blipFill>
          <a:blip r:embed="rId1"/>
          <a:stretch>
            <a:fillRect/>
          </a:stretch>
        </p:blipFill>
        <p:spPr>
          <a:xfrm>
            <a:off x="217170" y="1691005"/>
            <a:ext cx="11363960" cy="3188335"/>
          </a:xfrm>
          <a:prstGeom prst="rect">
            <a:avLst/>
          </a:prstGeom>
        </p:spPr>
      </p:pic>
      <p:sp>
        <p:nvSpPr>
          <p:cNvPr id="4" name="Text Box 3"/>
          <p:cNvSpPr txBox="1"/>
          <p:nvPr/>
        </p:nvSpPr>
        <p:spPr>
          <a:xfrm>
            <a:off x="615315" y="5309235"/>
            <a:ext cx="11236960" cy="1182370"/>
          </a:xfrm>
          <a:prstGeom prst="rect">
            <a:avLst/>
          </a:prstGeom>
          <a:noFill/>
        </p:spPr>
        <p:txBody>
          <a:bodyPr wrap="square" rtlCol="0">
            <a:noAutofit/>
          </a:bodyPr>
          <a:lstStyle/>
          <a:p>
            <a:r>
              <a:rPr lang="en-GB" altLang="en-US" b="1">
                <a:solidFill>
                  <a:schemeClr val="bg1"/>
                </a:solidFill>
              </a:rPr>
              <a:t>Observation: </a:t>
            </a:r>
            <a:r>
              <a:rPr lang="en-GB" altLang="en-US">
                <a:solidFill>
                  <a:schemeClr val="bg1"/>
                </a:solidFill>
              </a:rPr>
              <a:t>In year 2011, between 10-15 days ,the sales was high then from 15-20 was 2nd higher slot for        	sales.From the year 2010,sales were increased in the year 2011 everyday.</a:t>
            </a:r>
            <a:endParaRPr lang="en-GB" altLang="en-US">
              <a:solidFill>
                <a:schemeClr val="bg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185" y="365125"/>
            <a:ext cx="11064875" cy="520700"/>
          </a:xfrm>
        </p:spPr>
        <p:txBody>
          <a:bodyPr/>
          <a:lstStyle/>
          <a:p>
            <a:r>
              <a:rPr lang="en-GB" altLang="en-US"/>
              <a:t>Time- Seires Plots</a:t>
            </a:r>
            <a:endParaRPr lang="en-GB" altLang="en-US"/>
          </a:p>
        </p:txBody>
      </p:sp>
      <p:pic>
        <p:nvPicPr>
          <p:cNvPr id="3" name="Picture 2" descr="WhatsApp Image 2024-12-31 at 5.06.39 PM"/>
          <p:cNvPicPr>
            <a:picLocks noChangeAspect="1"/>
          </p:cNvPicPr>
          <p:nvPr/>
        </p:nvPicPr>
        <p:blipFill>
          <a:blip r:embed="rId1"/>
          <a:stretch>
            <a:fillRect/>
          </a:stretch>
        </p:blipFill>
        <p:spPr>
          <a:xfrm>
            <a:off x="591185" y="886460"/>
            <a:ext cx="9305290" cy="3418840"/>
          </a:xfrm>
          <a:prstGeom prst="rect">
            <a:avLst/>
          </a:prstGeom>
        </p:spPr>
      </p:pic>
      <p:sp>
        <p:nvSpPr>
          <p:cNvPr id="4" name="Text Box 3"/>
          <p:cNvSpPr txBox="1"/>
          <p:nvPr/>
        </p:nvSpPr>
        <p:spPr>
          <a:xfrm>
            <a:off x="400050" y="4305300"/>
            <a:ext cx="13353415" cy="2306955"/>
          </a:xfrm>
          <a:prstGeom prst="rect">
            <a:avLst/>
          </a:prstGeom>
          <a:noFill/>
        </p:spPr>
        <p:txBody>
          <a:bodyPr wrap="square" rtlCol="0">
            <a:spAutoFit/>
          </a:bodyPr>
          <a:lstStyle/>
          <a:p>
            <a:r>
              <a:rPr lang="en-US" altLang="en-GB" b="1">
                <a:solidFill>
                  <a:schemeClr val="bg1"/>
                </a:solidFill>
              </a:rPr>
              <a:t>Observations</a:t>
            </a:r>
            <a:endParaRPr lang="en-US" altLang="en-GB">
              <a:solidFill>
                <a:schemeClr val="bg1"/>
              </a:solidFill>
            </a:endParaRPr>
          </a:p>
          <a:p>
            <a:r>
              <a:rPr lang="en-US" altLang="en-GB">
                <a:solidFill>
                  <a:schemeClr val="bg1"/>
                </a:solidFill>
              </a:rPr>
              <a:t>1. There is no sales happening on Saturdays.</a:t>
            </a:r>
            <a:endParaRPr lang="en-US" altLang="en-GB">
              <a:solidFill>
                <a:schemeClr val="bg1"/>
              </a:solidFill>
            </a:endParaRPr>
          </a:p>
          <a:p>
            <a:r>
              <a:rPr lang="en-US" altLang="en-GB">
                <a:solidFill>
                  <a:schemeClr val="bg1"/>
                </a:solidFill>
              </a:rPr>
              <a:t>2. Sales falls down during the holidays</a:t>
            </a:r>
            <a:endParaRPr lang="en-US" altLang="en-GB">
              <a:solidFill>
                <a:schemeClr val="bg1"/>
              </a:solidFill>
            </a:endParaRPr>
          </a:p>
          <a:p>
            <a:r>
              <a:rPr lang="en-US" altLang="en-GB">
                <a:solidFill>
                  <a:schemeClr val="bg1"/>
                </a:solidFill>
              </a:rPr>
              <a:t>3. There is zero sales happening on Boxing day (Dec 26th) which probably means that</a:t>
            </a:r>
            <a:endParaRPr lang="en-US" altLang="en-GB">
              <a:solidFill>
                <a:schemeClr val="bg1"/>
              </a:solidFill>
            </a:endParaRPr>
          </a:p>
          <a:p>
            <a:r>
              <a:rPr lang="en-US" altLang="en-GB">
                <a:solidFill>
                  <a:schemeClr val="bg1"/>
                </a:solidFill>
              </a:rPr>
              <a:t>the company does not offer any promotions during the holidays/special days.</a:t>
            </a:r>
            <a:endParaRPr lang="en-US" altLang="en-GB">
              <a:solidFill>
                <a:schemeClr val="bg1"/>
              </a:solidFill>
            </a:endParaRPr>
          </a:p>
          <a:p>
            <a:r>
              <a:rPr lang="en-US" altLang="en-GB">
                <a:solidFill>
                  <a:schemeClr val="bg1"/>
                </a:solidFill>
              </a:rPr>
              <a:t>4. Sales happens only during the working hours - between 8am and 6pm.</a:t>
            </a:r>
            <a:endParaRPr lang="en-US" altLang="en-GB">
              <a:solidFill>
                <a:schemeClr val="bg1"/>
              </a:solidFill>
            </a:endParaRPr>
          </a:p>
          <a:p>
            <a:r>
              <a:rPr lang="en-US" altLang="en-GB">
                <a:solidFill>
                  <a:schemeClr val="bg1"/>
                </a:solidFill>
              </a:rPr>
              <a:t>5. There is no particular trend seen in monthly and weekly sales. The overall sales has</a:t>
            </a:r>
            <a:endParaRPr lang="en-US" altLang="en-GB">
              <a:solidFill>
                <a:schemeClr val="bg1"/>
              </a:solidFill>
            </a:endParaRPr>
          </a:p>
          <a:p>
            <a:r>
              <a:rPr lang="en-US" altLang="en-GB">
                <a:solidFill>
                  <a:schemeClr val="bg1"/>
                </a:solidFill>
              </a:rPr>
              <a:t>increased through the months.</a:t>
            </a:r>
            <a:endParaRPr lang="en-US" altLang="en-GB">
              <a:solidFill>
                <a:schemeClr val="bg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10" y="365125"/>
            <a:ext cx="13782040" cy="1325880"/>
          </a:xfrm>
        </p:spPr>
        <p:txBody>
          <a:bodyPr/>
          <a:lstStyle/>
          <a:p>
            <a:r>
              <a:rPr lang="en-US" altLang="en-GB">
                <a:sym typeface="+mn-ea"/>
              </a:rPr>
              <a:t>Descriptive and Inferential Statistics :Summary </a:t>
            </a:r>
            <a:endParaRPr lang="en-GB" altLang="en-US"/>
          </a:p>
        </p:txBody>
      </p:sp>
      <p:sp>
        <p:nvSpPr>
          <p:cNvPr id="5" name="Text Box 4"/>
          <p:cNvSpPr txBox="1"/>
          <p:nvPr/>
        </p:nvSpPr>
        <p:spPr>
          <a:xfrm>
            <a:off x="1267460" y="4262120"/>
            <a:ext cx="14260195" cy="1660525"/>
          </a:xfrm>
          <a:prstGeom prst="rect">
            <a:avLst/>
          </a:prstGeom>
          <a:noFill/>
        </p:spPr>
        <p:txBody>
          <a:bodyPr wrap="square" rtlCol="0">
            <a:spAutoFit/>
          </a:bodyPr>
          <a:lstStyle/>
          <a:p>
            <a:endParaRPr lang="en-US" altLang="en-GB" sz="2400" b="1">
              <a:solidFill>
                <a:schemeClr val="bg1"/>
              </a:solidFill>
              <a:sym typeface="+mn-ea"/>
            </a:endParaRPr>
          </a:p>
          <a:p>
            <a:r>
              <a:rPr lang="en-US" altLang="en-GB" sz="2400" b="1">
                <a:solidFill>
                  <a:schemeClr val="bg1"/>
                </a:solidFill>
                <a:sym typeface="+mn-ea"/>
              </a:rPr>
              <a:t>Statistics:Observations:</a:t>
            </a:r>
            <a:endParaRPr lang="en-US" altLang="en-GB" sz="2400" b="1">
              <a:solidFill>
                <a:schemeClr val="bg1"/>
              </a:solidFill>
              <a:sym typeface="+mn-ea"/>
            </a:endParaRPr>
          </a:p>
          <a:p>
            <a:r>
              <a:rPr lang="en-US" altLang="en-US">
                <a:solidFill>
                  <a:schemeClr val="bg1"/>
                </a:solidFill>
                <a:sym typeface="+mn-ea"/>
              </a:rPr>
              <a:t>●</a:t>
            </a:r>
            <a:r>
              <a:rPr lang="en-US" altLang="en-GB">
                <a:solidFill>
                  <a:schemeClr val="bg1"/>
                </a:solidFill>
                <a:sym typeface="+mn-ea"/>
              </a:rPr>
              <a:t> There are some negative values for Quantity and TotalPrice. We drop these</a:t>
            </a:r>
            <a:r>
              <a:rPr lang="en-GB" altLang="en-US">
                <a:solidFill>
                  <a:schemeClr val="bg1"/>
                </a:solidFill>
                <a:sym typeface="+mn-ea"/>
              </a:rPr>
              <a:t> </a:t>
            </a:r>
            <a:r>
              <a:rPr lang="en-US" altLang="en-GB">
                <a:solidFill>
                  <a:schemeClr val="bg1"/>
                </a:solidFill>
                <a:sym typeface="+mn-ea"/>
              </a:rPr>
              <a:t>observations.</a:t>
            </a:r>
            <a:endParaRPr lang="en-US" altLang="en-GB">
              <a:solidFill>
                <a:schemeClr val="bg1"/>
              </a:solidFill>
            </a:endParaRPr>
          </a:p>
          <a:p>
            <a:r>
              <a:rPr lang="en-US" altLang="en-US">
                <a:solidFill>
                  <a:schemeClr val="bg1"/>
                </a:solidFill>
                <a:sym typeface="+mn-ea"/>
              </a:rPr>
              <a:t>●</a:t>
            </a:r>
            <a:r>
              <a:rPr lang="en-US" altLang="en-GB">
                <a:solidFill>
                  <a:schemeClr val="bg1"/>
                </a:solidFill>
                <a:sym typeface="+mn-ea"/>
              </a:rPr>
              <a:t> The maximum value for Quantity and TotalPrice is very high, so we should do</a:t>
            </a:r>
            <a:r>
              <a:rPr lang="en-GB" altLang="en-US">
                <a:solidFill>
                  <a:schemeClr val="bg1"/>
                </a:solidFill>
                <a:sym typeface="+mn-ea"/>
              </a:rPr>
              <a:t> </a:t>
            </a:r>
            <a:r>
              <a:rPr lang="en-US" altLang="en-GB">
                <a:solidFill>
                  <a:schemeClr val="bg1"/>
                </a:solidFill>
                <a:sym typeface="+mn-ea"/>
              </a:rPr>
              <a:t>outlier analysis to </a:t>
            </a:r>
            <a:endParaRPr lang="en-US" altLang="en-GB">
              <a:solidFill>
                <a:schemeClr val="bg1"/>
              </a:solidFill>
              <a:sym typeface="+mn-ea"/>
            </a:endParaRPr>
          </a:p>
          <a:p>
            <a:r>
              <a:rPr lang="en-US" altLang="en-GB">
                <a:solidFill>
                  <a:schemeClr val="bg1"/>
                </a:solidFill>
                <a:sym typeface="+mn-ea"/>
              </a:rPr>
              <a:t>remove the outliers.</a:t>
            </a:r>
            <a:endParaRPr lang="en-US" altLang="en-GB">
              <a:solidFill>
                <a:schemeClr val="bg1"/>
              </a:solidFill>
            </a:endParaRPr>
          </a:p>
        </p:txBody>
      </p:sp>
      <p:pic>
        <p:nvPicPr>
          <p:cNvPr id="6" name="Picture 5" descr="Screenshot (453)"/>
          <p:cNvPicPr>
            <a:picLocks noChangeAspect="1"/>
          </p:cNvPicPr>
          <p:nvPr/>
        </p:nvPicPr>
        <p:blipFill>
          <a:blip r:embed="rId1"/>
          <a:srcRect l="35156" t="48129" r="20396" b="32342"/>
          <a:stretch>
            <a:fillRect/>
          </a:stretch>
        </p:blipFill>
        <p:spPr>
          <a:xfrm>
            <a:off x="1401445" y="1691005"/>
            <a:ext cx="9676130" cy="23901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OUTLIER ANALYSIS</a:t>
            </a:r>
            <a:endParaRPr lang="en-GB" altLang="en-US"/>
          </a:p>
        </p:txBody>
      </p:sp>
      <p:pic>
        <p:nvPicPr>
          <p:cNvPr id="3" name="Picture 2" descr="WhatsApp Image 2024-12-31 at 5.51.42 PM (1)"/>
          <p:cNvPicPr>
            <a:picLocks noChangeAspect="1"/>
          </p:cNvPicPr>
          <p:nvPr/>
        </p:nvPicPr>
        <p:blipFill>
          <a:blip r:embed="rId1"/>
          <a:srcRect l="11268" t="19202" r="8019"/>
          <a:stretch>
            <a:fillRect/>
          </a:stretch>
        </p:blipFill>
        <p:spPr>
          <a:xfrm>
            <a:off x="1019810" y="1595755"/>
            <a:ext cx="6327140" cy="2508885"/>
          </a:xfrm>
          <a:prstGeom prst="rect">
            <a:avLst/>
          </a:prstGeom>
        </p:spPr>
      </p:pic>
      <p:pic>
        <p:nvPicPr>
          <p:cNvPr id="5" name="Picture 4" descr="WhatsApp Image 2024-12-31 at 5.55.10 PM"/>
          <p:cNvPicPr>
            <a:picLocks noChangeAspect="1"/>
          </p:cNvPicPr>
          <p:nvPr/>
        </p:nvPicPr>
        <p:blipFill>
          <a:blip r:embed="rId2"/>
          <a:srcRect l="75501" t="-1073" r="9258" b="10311"/>
          <a:stretch>
            <a:fillRect/>
          </a:stretch>
        </p:blipFill>
        <p:spPr>
          <a:xfrm>
            <a:off x="7346950" y="1595755"/>
            <a:ext cx="1627505" cy="2508885"/>
          </a:xfrm>
          <a:prstGeom prst="rect">
            <a:avLst/>
          </a:prstGeom>
        </p:spPr>
      </p:pic>
      <p:sp>
        <p:nvSpPr>
          <p:cNvPr id="6" name="Text Box 5"/>
          <p:cNvSpPr txBox="1"/>
          <p:nvPr/>
        </p:nvSpPr>
        <p:spPr>
          <a:xfrm>
            <a:off x="1020445" y="4592320"/>
            <a:ext cx="11393805" cy="922020"/>
          </a:xfrm>
          <a:prstGeom prst="rect">
            <a:avLst/>
          </a:prstGeom>
          <a:noFill/>
        </p:spPr>
        <p:txBody>
          <a:bodyPr wrap="square" rtlCol="0">
            <a:spAutoFit/>
          </a:bodyPr>
          <a:lstStyle/>
          <a:p>
            <a:pPr marL="285750" indent="-285750">
              <a:buFont typeface="Arial" panose="020B0604020202020204" pitchFamily="34" charset="0"/>
              <a:buChar char="•"/>
            </a:pPr>
            <a:r>
              <a:rPr lang="en-US" altLang="en-GB" b="1">
                <a:solidFill>
                  <a:schemeClr val="bg1"/>
                </a:solidFill>
              </a:rPr>
              <a:t>We used z-score to identify outliers from Quantity and TotalPrice and </a:t>
            </a:r>
            <a:endParaRPr lang="en-US" altLang="en-GB" b="1">
              <a:solidFill>
                <a:schemeClr val="bg1"/>
              </a:solidFill>
            </a:endParaRPr>
          </a:p>
          <a:p>
            <a:pPr>
              <a:buFont typeface="Arial" panose="020B0604020202020204" pitchFamily="34" charset="0"/>
            </a:pPr>
            <a:r>
              <a:rPr lang="en-US" altLang="en-GB" b="1">
                <a:solidFill>
                  <a:schemeClr val="bg1"/>
                </a:solidFill>
              </a:rPr>
              <a:t>dropped theobservations which are more than 3 standard deviations away. </a:t>
            </a:r>
            <a:endParaRPr lang="en-US" altLang="en-GB" b="1">
              <a:solidFill>
                <a:schemeClr val="bg1"/>
              </a:solidFill>
            </a:endParaRPr>
          </a:p>
          <a:p>
            <a:pPr marL="285750" indent="-285750">
              <a:buFont typeface="Arial" panose="020B0604020202020204" pitchFamily="34" charset="0"/>
              <a:buChar char="•"/>
            </a:pPr>
            <a:r>
              <a:rPr lang="en-US" altLang="en-GB" b="1">
                <a:solidFill>
                  <a:schemeClr val="bg1"/>
                </a:solidFill>
              </a:rPr>
              <a:t>This is how thesummary statistics looks like after removing outliers.</a:t>
            </a:r>
            <a:endParaRPr lang="en-US" altLang="en-GB" b="1">
              <a:solidFill>
                <a:schemeClr val="bg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805" y="173990"/>
            <a:ext cx="10515600" cy="1325563"/>
          </a:xfrm>
        </p:spPr>
        <p:txBody>
          <a:bodyPr/>
          <a:lstStyle/>
          <a:p>
            <a:r>
              <a:rPr lang="en-GB" altLang="en-US"/>
              <a:t>Heatmap Correlation between features</a:t>
            </a:r>
            <a:endParaRPr lang="en-GB" altLang="en-US"/>
          </a:p>
        </p:txBody>
      </p:sp>
      <p:pic>
        <p:nvPicPr>
          <p:cNvPr id="3" name="Picture 2" descr="WhatsApp Image 2024-12-31 at 5.53.31 PM"/>
          <p:cNvPicPr>
            <a:picLocks noChangeAspect="1"/>
          </p:cNvPicPr>
          <p:nvPr/>
        </p:nvPicPr>
        <p:blipFill>
          <a:blip r:embed="rId1"/>
          <a:stretch>
            <a:fillRect/>
          </a:stretch>
        </p:blipFill>
        <p:spPr>
          <a:xfrm>
            <a:off x="838200" y="1322705"/>
            <a:ext cx="6885940" cy="5391785"/>
          </a:xfrm>
          <a:prstGeom prst="rect">
            <a:avLst/>
          </a:prstGeom>
        </p:spPr>
      </p:pic>
      <p:sp>
        <p:nvSpPr>
          <p:cNvPr id="4" name="Text Box 3"/>
          <p:cNvSpPr txBox="1"/>
          <p:nvPr/>
        </p:nvSpPr>
        <p:spPr>
          <a:xfrm>
            <a:off x="7999730" y="2199640"/>
            <a:ext cx="4064000" cy="3965575"/>
          </a:xfrm>
          <a:prstGeom prst="rect">
            <a:avLst/>
          </a:prstGeom>
          <a:noFill/>
        </p:spPr>
        <p:txBody>
          <a:bodyPr wrap="square" rtlCol="0">
            <a:noAutofit/>
          </a:bodyPr>
          <a:lstStyle/>
          <a:p>
            <a:r>
              <a:rPr lang="en-US" altLang="en-GB" sz="2400" b="1">
                <a:solidFill>
                  <a:schemeClr val="bg1"/>
                </a:solidFill>
              </a:rPr>
              <a:t>Heatmap observation:</a:t>
            </a:r>
            <a:endParaRPr lang="en-US" altLang="en-GB" sz="2400" b="1">
              <a:solidFill>
                <a:schemeClr val="bg1"/>
              </a:solidFill>
            </a:endParaRPr>
          </a:p>
          <a:p>
            <a:pPr algn="just"/>
            <a:r>
              <a:rPr lang="en-US" altLang="en-GB">
                <a:solidFill>
                  <a:schemeClr val="bg1"/>
                </a:solidFill>
              </a:rPr>
              <a:t>Above heatmap shows strong correlation between Quarter, Month, Dayofyear and</a:t>
            </a:r>
            <a:r>
              <a:rPr lang="en-GB" altLang="en-US">
                <a:solidFill>
                  <a:schemeClr val="bg1"/>
                </a:solidFill>
              </a:rPr>
              <a:t> </a:t>
            </a:r>
            <a:r>
              <a:rPr lang="en-US" altLang="en-GB">
                <a:solidFill>
                  <a:schemeClr val="bg1"/>
                </a:solidFill>
              </a:rPr>
              <a:t>Week. We will drop , Dayofyear, quarter and month, and just keep week, as week is</a:t>
            </a:r>
            <a:r>
              <a:rPr lang="en-GB" altLang="en-US">
                <a:solidFill>
                  <a:schemeClr val="bg1"/>
                </a:solidFill>
              </a:rPr>
              <a:t> </a:t>
            </a:r>
            <a:r>
              <a:rPr lang="en-US" altLang="en-GB">
                <a:solidFill>
                  <a:schemeClr val="bg1"/>
                </a:solidFill>
              </a:rPr>
              <a:t>most strongly correlated with week. Year has strong correlation with Day, and as it is</a:t>
            </a:r>
            <a:r>
              <a:rPr lang="en-GB" altLang="en-US">
                <a:solidFill>
                  <a:schemeClr val="bg1"/>
                </a:solidFill>
              </a:rPr>
              <a:t> </a:t>
            </a:r>
            <a:r>
              <a:rPr lang="en-US" altLang="en-GB">
                <a:solidFill>
                  <a:schemeClr val="bg1"/>
                </a:solidFill>
              </a:rPr>
              <a:t>not strongly correlated with Quantity, we will drop it.</a:t>
            </a:r>
            <a:endParaRPr lang="en-GB" altLang="en-US">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34601" y="40322"/>
            <a:ext cx="10515600" cy="1325563"/>
          </a:xfrm>
        </p:spPr>
        <p:txBody>
          <a:bodyPr vert="horz" lIns="91440" tIns="45720" rIns="91440" bIns="45720" rtlCol="0" anchor="ctr">
            <a:normAutofit/>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GB" altLang="zh-CN" sz="4400" b="0" i="0" u="none" strike="noStrike" kern="1200" cap="none" spc="0" normalizeH="0" baseline="0" noProof="0" dirty="0">
                <a:ln>
                  <a:noFill/>
                </a:ln>
                <a:solidFill>
                  <a:schemeClr val="bg1"/>
                </a:solidFill>
                <a:effectLst/>
                <a:uLnTx/>
                <a:uFillTx/>
                <a:latin typeface="+mj-lt"/>
                <a:ea typeface="+mj-ea"/>
                <a:cs typeface="+mj-cs"/>
              </a:rPr>
              <a:t>TATA ONLINE RETAIL SALES</a:t>
            </a:r>
            <a:endParaRPr kumimoji="0" lang="en-GB" altLang="zh-CN" sz="4400" b="0" i="0" u="none" strike="noStrike" kern="1200" cap="none" spc="0" normalizeH="0" baseline="0" noProof="0" dirty="0">
              <a:ln>
                <a:noFill/>
              </a:ln>
              <a:solidFill>
                <a:schemeClr val="bg1"/>
              </a:solidFill>
              <a:effectLst/>
              <a:uLnTx/>
              <a:uFillTx/>
              <a:latin typeface="+mj-lt"/>
              <a:ea typeface="+mj-ea"/>
              <a:cs typeface="+mj-cs"/>
            </a:endParaRPr>
          </a:p>
        </p:txBody>
      </p:sp>
      <p:pic>
        <p:nvPicPr>
          <p:cNvPr id="14338" name="图片 4" descr="C:/Users/Vaishnavi/Downloads/WhatsApp Image 2024-12-31 at 3.16.12 PM.jpegWhatsApp Image 2024-12-31 at 3.16.12 PM"/>
          <p:cNvPicPr>
            <a:picLocks noChangeAspect="1"/>
          </p:cNvPicPr>
          <p:nvPr/>
        </p:nvPicPr>
        <p:blipFill>
          <a:blip r:embed="rId1"/>
          <a:srcRect l="24437" r="24437"/>
          <a:stretch>
            <a:fillRect/>
          </a:stretch>
        </p:blipFill>
        <p:spPr>
          <a:xfrm>
            <a:off x="9742487" y="2948069"/>
            <a:ext cx="2449513" cy="1495425"/>
          </a:xfrm>
          <a:prstGeom prst="rect">
            <a:avLst/>
          </a:prstGeom>
          <a:noFill/>
          <a:ln w="9525">
            <a:noFill/>
          </a:ln>
        </p:spPr>
      </p:pic>
      <p:pic>
        <p:nvPicPr>
          <p:cNvPr id="14339" name="图片 5" descr="C:/Users/Vaishnavi/Downloads/WhatsApp Image 2024-12-31 at 2.46.29 PM.jpegWhatsApp Image 2024-12-31 at 2.46.29 PM"/>
          <p:cNvPicPr>
            <a:picLocks noChangeAspect="1"/>
          </p:cNvPicPr>
          <p:nvPr/>
        </p:nvPicPr>
        <p:blipFill>
          <a:blip r:embed="rId2"/>
          <a:srcRect t="11068" b="11068"/>
          <a:stretch>
            <a:fillRect/>
          </a:stretch>
        </p:blipFill>
        <p:spPr>
          <a:xfrm>
            <a:off x="-11113" y="2948069"/>
            <a:ext cx="2408238" cy="1495425"/>
          </a:xfrm>
          <a:prstGeom prst="rect">
            <a:avLst/>
          </a:prstGeom>
          <a:noFill/>
          <a:ln w="9525">
            <a:noFill/>
          </a:ln>
        </p:spPr>
      </p:pic>
      <p:pic>
        <p:nvPicPr>
          <p:cNvPr id="14340" name="图片 6" descr="C:/Users/Vaishnavi/Downloads/WhatsApp Image 2024-12-31 at 3.16.12 PM (1).jpegWhatsApp Image 2024-12-31 at 3.16.12 PM (1)"/>
          <p:cNvPicPr>
            <a:picLocks noChangeAspect="1"/>
          </p:cNvPicPr>
          <p:nvPr/>
        </p:nvPicPr>
        <p:blipFill>
          <a:blip r:embed="rId3"/>
          <a:srcRect l="7526" r="7526"/>
          <a:stretch>
            <a:fillRect/>
          </a:stretch>
        </p:blipFill>
        <p:spPr>
          <a:xfrm>
            <a:off x="7251700" y="4477149"/>
            <a:ext cx="2447925" cy="1501775"/>
          </a:xfrm>
          <a:prstGeom prst="rect">
            <a:avLst/>
          </a:prstGeom>
          <a:noFill/>
          <a:ln w="9525">
            <a:noFill/>
          </a:ln>
        </p:spPr>
      </p:pic>
      <p:pic>
        <p:nvPicPr>
          <p:cNvPr id="14341" name="图片 7" descr="C:/Users/Vaishnavi/Downloads/WhatsApp Image 2024-12-31 at 3.26.30 PM.jpegWhatsApp Image 2024-12-31 at 3.26.30 PM"/>
          <p:cNvPicPr>
            <a:picLocks noChangeAspect="1"/>
          </p:cNvPicPr>
          <p:nvPr/>
        </p:nvPicPr>
        <p:blipFill>
          <a:blip r:embed="rId4"/>
          <a:srcRect t="9222" b="9222"/>
          <a:stretch>
            <a:fillRect/>
          </a:stretch>
        </p:blipFill>
        <p:spPr>
          <a:xfrm>
            <a:off x="9742487" y="4443494"/>
            <a:ext cx="2449513" cy="1500187"/>
          </a:xfrm>
          <a:prstGeom prst="rect">
            <a:avLst/>
          </a:prstGeom>
          <a:noFill/>
          <a:ln w="9525">
            <a:noFill/>
          </a:ln>
        </p:spPr>
      </p:pic>
      <p:pic>
        <p:nvPicPr>
          <p:cNvPr id="14342" name="图片 8" descr="C:/Users/Vaishnavi/Downloads/WhatsApp Image 2024-12-31 at 3.27.20 PM.jpegWhatsApp Image 2024-12-31 at 3.27.20 PM"/>
          <p:cNvPicPr>
            <a:picLocks noChangeAspect="1"/>
          </p:cNvPicPr>
          <p:nvPr/>
        </p:nvPicPr>
        <p:blipFill>
          <a:blip r:embed="rId5"/>
          <a:srcRect l="-13652" r="15310"/>
          <a:stretch>
            <a:fillRect/>
          </a:stretch>
        </p:blipFill>
        <p:spPr>
          <a:xfrm>
            <a:off x="4466272" y="2948386"/>
            <a:ext cx="2893060" cy="1495425"/>
          </a:xfrm>
          <a:prstGeom prst="rect">
            <a:avLst/>
          </a:prstGeom>
          <a:noFill/>
          <a:ln w="9525">
            <a:noFill/>
          </a:ln>
        </p:spPr>
      </p:pic>
      <p:pic>
        <p:nvPicPr>
          <p:cNvPr id="14343" name="图片 9" descr="C:/Users/Vaishnavi/Downloads/WhatsApp Image 2024-12-31 at 3.16.12 PM (2).jpegWhatsApp Image 2024-12-31 at 3.16.12 PM (2)"/>
          <p:cNvPicPr>
            <a:picLocks noChangeAspect="1"/>
          </p:cNvPicPr>
          <p:nvPr/>
        </p:nvPicPr>
        <p:blipFill>
          <a:blip r:embed="rId6"/>
          <a:srcRect l="1728" r="1728"/>
          <a:stretch>
            <a:fillRect/>
          </a:stretch>
        </p:blipFill>
        <p:spPr>
          <a:xfrm>
            <a:off x="2400300" y="4427619"/>
            <a:ext cx="2447925" cy="1516062"/>
          </a:xfrm>
          <a:prstGeom prst="rect">
            <a:avLst/>
          </a:prstGeom>
          <a:noFill/>
          <a:ln w="9525">
            <a:noFill/>
          </a:ln>
        </p:spPr>
      </p:pic>
      <p:sp>
        <p:nvSpPr>
          <p:cNvPr id="11" name="矩形 10"/>
          <p:cNvSpPr>
            <a:spLocks noChangeAspect="1"/>
          </p:cNvSpPr>
          <p:nvPr/>
        </p:nvSpPr>
        <p:spPr>
          <a:xfrm>
            <a:off x="2397125" y="2909175"/>
            <a:ext cx="2452688" cy="1495425"/>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矩形 11"/>
          <p:cNvSpPr>
            <a:spLocks noChangeAspect="1"/>
          </p:cNvSpPr>
          <p:nvPr/>
        </p:nvSpPr>
        <p:spPr>
          <a:xfrm>
            <a:off x="7359650" y="2948069"/>
            <a:ext cx="2447925" cy="1495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solidFill>
                  <a:sysClr val="windowText" lastClr="000000"/>
                </a:solidFill>
              </a:ln>
              <a:solidFill>
                <a:schemeClr val="tx1">
                  <a:lumMod val="95000"/>
                  <a:lumOff val="5000"/>
                </a:schemeClr>
              </a:solidFill>
              <a:effectLst/>
              <a:uLnTx/>
              <a:uFillTx/>
              <a:latin typeface="+mn-lt"/>
              <a:ea typeface="+mn-ea"/>
              <a:cs typeface="+mn-cs"/>
            </a:endParaRPr>
          </a:p>
        </p:txBody>
      </p:sp>
      <p:sp>
        <p:nvSpPr>
          <p:cNvPr id="13" name="矩形 12"/>
          <p:cNvSpPr>
            <a:spLocks noChangeAspect="1"/>
          </p:cNvSpPr>
          <p:nvPr/>
        </p:nvSpPr>
        <p:spPr>
          <a:xfrm>
            <a:off x="-11113" y="4437144"/>
            <a:ext cx="2413000" cy="1495425"/>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矩形 13"/>
          <p:cNvSpPr>
            <a:spLocks noChangeAspect="1"/>
          </p:cNvSpPr>
          <p:nvPr/>
        </p:nvSpPr>
        <p:spPr>
          <a:xfrm>
            <a:off x="4848225" y="4441906"/>
            <a:ext cx="2447925" cy="1495425"/>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348" name="矩形 14"/>
          <p:cNvSpPr/>
          <p:nvPr/>
        </p:nvSpPr>
        <p:spPr>
          <a:xfrm>
            <a:off x="2465387" y="3337006"/>
            <a:ext cx="2319338" cy="1045210"/>
          </a:xfrm>
          <a:prstGeom prst="rect">
            <a:avLst/>
          </a:prstGeom>
          <a:noFill/>
          <a:ln w="9525">
            <a:noFill/>
          </a:ln>
        </p:spPr>
        <p:txBody>
          <a:bodyPr anchor="t" anchorCtr="0">
            <a:spAutoFit/>
          </a:bodyPr>
          <a:lstStyle/>
          <a:p>
            <a:pPr algn="ctr"/>
            <a:r>
              <a:rPr lang="en-US" altLang="en-GB" sz="1400" dirty="0">
                <a:solidFill>
                  <a:schemeClr val="tx1">
                    <a:lumMod val="95000"/>
                    <a:lumOff val="5000"/>
                  </a:schemeClr>
                </a:solidFill>
                <a:latin typeface="Segoe UI" panose="020B0502040204020203" pitchFamily="34" charset="0"/>
                <a:ea typeface="Microsoft YaHei Light" panose="020B0502040204020203" pitchFamily="34" charset="-122"/>
              </a:rPr>
              <a:t> </a:t>
            </a:r>
            <a:r>
              <a:rPr lang="en-GB" altLang="en-US" sz="1200" dirty="0">
                <a:solidFill>
                  <a:schemeClr val="tx1">
                    <a:lumMod val="95000"/>
                    <a:lumOff val="5000"/>
                  </a:schemeClr>
                </a:solidFill>
                <a:latin typeface="Segoe UI" panose="020B0502040204020203" pitchFamily="34" charset="0"/>
                <a:ea typeface="Microsoft YaHei Light" panose="020B0502040204020203" pitchFamily="34" charset="-122"/>
              </a:rPr>
              <a:t>P</a:t>
            </a:r>
            <a:r>
              <a:rPr lang="en-US" altLang="en-GB" sz="1200" dirty="0">
                <a:solidFill>
                  <a:schemeClr val="tx1">
                    <a:lumMod val="95000"/>
                    <a:lumOff val="5000"/>
                  </a:schemeClr>
                </a:solidFill>
                <a:latin typeface="Segoe UI" panose="020B0502040204020203" pitchFamily="34" charset="0"/>
                <a:ea typeface="Microsoft YaHei Light" panose="020B0502040204020203" pitchFamily="34" charset="-122"/>
              </a:rPr>
              <a:t>rocess of identifying and fixing errors in a dataset</a:t>
            </a:r>
            <a:r>
              <a:rPr lang="en-GB" altLang="en-US" sz="1200" dirty="0">
                <a:solidFill>
                  <a:schemeClr val="tx1">
                    <a:lumMod val="95000"/>
                    <a:lumOff val="5000"/>
                  </a:schemeClr>
                </a:solidFill>
                <a:latin typeface="Segoe UI" panose="020B0502040204020203" pitchFamily="34" charset="0"/>
                <a:ea typeface="Microsoft YaHei Light" panose="020B0502040204020203" pitchFamily="34" charset="-122"/>
              </a:rPr>
              <a:t>.and </a:t>
            </a:r>
            <a:endParaRPr lang="en-GB" altLang="en-US" sz="1200" dirty="0">
              <a:solidFill>
                <a:schemeClr val="tx1">
                  <a:lumMod val="95000"/>
                  <a:lumOff val="5000"/>
                </a:schemeClr>
              </a:solidFill>
              <a:latin typeface="Segoe UI" panose="020B0502040204020203" pitchFamily="34" charset="0"/>
              <a:ea typeface="Microsoft YaHei Light" panose="020B0502040204020203" pitchFamily="34" charset="-122"/>
            </a:endParaRPr>
          </a:p>
          <a:p>
            <a:pPr algn="ctr"/>
            <a:r>
              <a:rPr lang="en-US" altLang="en-GB" sz="1200" dirty="0">
                <a:solidFill>
                  <a:schemeClr val="tx1">
                    <a:lumMod val="95000"/>
                    <a:lumOff val="5000"/>
                  </a:schemeClr>
                </a:solidFill>
                <a:latin typeface="Segoe UI" panose="020B0502040204020203" pitchFamily="34" charset="0"/>
                <a:ea typeface="Microsoft YaHei Light" panose="020B0502040204020203" pitchFamily="34" charset="-122"/>
              </a:rPr>
              <a:t> an analysis approach that identifies general patterns in the data</a:t>
            </a:r>
            <a:r>
              <a:rPr lang="zh-CN" altLang="en-US" sz="1200" dirty="0">
                <a:solidFill>
                  <a:schemeClr val="tx1">
                    <a:lumMod val="95000"/>
                    <a:lumOff val="5000"/>
                  </a:schemeClr>
                </a:solidFill>
                <a:latin typeface="Segoe UI" panose="020B0502040204020203" pitchFamily="34" charset="0"/>
                <a:ea typeface="Microsoft YaHei Light" panose="020B0502040204020203" pitchFamily="34" charset="-122"/>
              </a:rPr>
              <a:t> </a:t>
            </a:r>
            <a:endParaRPr lang="zh-CN" altLang="en-US" sz="1200" dirty="0">
              <a:solidFill>
                <a:schemeClr val="tx1">
                  <a:lumMod val="95000"/>
                  <a:lumOff val="5000"/>
                </a:schemeClr>
              </a:solidFill>
              <a:latin typeface="Segoe UI" panose="020B0502040204020203" pitchFamily="34" charset="0"/>
              <a:ea typeface="Microsoft YaHei Light" panose="020B0502040204020203" pitchFamily="34" charset="-122"/>
            </a:endParaRPr>
          </a:p>
        </p:txBody>
      </p:sp>
      <p:sp>
        <p:nvSpPr>
          <p:cNvPr id="14349" name="矩形 15"/>
          <p:cNvSpPr/>
          <p:nvPr/>
        </p:nvSpPr>
        <p:spPr>
          <a:xfrm>
            <a:off x="2556827" y="3075632"/>
            <a:ext cx="2063750" cy="306705"/>
          </a:xfrm>
          <a:prstGeom prst="rect">
            <a:avLst/>
          </a:prstGeom>
          <a:noFill/>
          <a:ln w="9525">
            <a:noFill/>
          </a:ln>
        </p:spPr>
        <p:txBody>
          <a:bodyPr anchor="t" anchorCtr="0">
            <a:spAutoFit/>
          </a:bodyPr>
          <a:lstStyle/>
          <a:p>
            <a:r>
              <a:rPr lang="en-GB" altLang="zh-CN" sz="1400" dirty="0">
                <a:solidFill>
                  <a:schemeClr val="tx1">
                    <a:lumMod val="95000"/>
                    <a:lumOff val="5000"/>
                  </a:schemeClr>
                </a:solidFill>
                <a:latin typeface="Segoe UI" panose="020B0502040204020203" pitchFamily="34" charset="0"/>
                <a:ea typeface="Microsoft YaHei Light" panose="020B0502040204020203" pitchFamily="34" charset="-122"/>
              </a:rPr>
              <a:t>EDA &amp; DATA CLEANING</a:t>
            </a:r>
            <a:endParaRPr lang="en-GB" altLang="zh-CN" sz="1400" dirty="0">
              <a:solidFill>
                <a:schemeClr val="tx1">
                  <a:lumMod val="95000"/>
                  <a:lumOff val="5000"/>
                </a:schemeClr>
              </a:solidFill>
              <a:latin typeface="Segoe UI" panose="020B0502040204020203" pitchFamily="34" charset="0"/>
              <a:ea typeface="Microsoft YaHei Light" panose="020B0502040204020203" pitchFamily="34" charset="-122"/>
            </a:endParaRPr>
          </a:p>
        </p:txBody>
      </p:sp>
      <p:sp>
        <p:nvSpPr>
          <p:cNvPr id="14350" name="矩形 16"/>
          <p:cNvSpPr/>
          <p:nvPr/>
        </p:nvSpPr>
        <p:spPr>
          <a:xfrm>
            <a:off x="7378700" y="3452894"/>
            <a:ext cx="2320925" cy="953135"/>
          </a:xfrm>
          <a:prstGeom prst="rect">
            <a:avLst/>
          </a:prstGeom>
          <a:noFill/>
          <a:ln w="9525">
            <a:noFill/>
          </a:ln>
        </p:spPr>
        <p:txBody>
          <a:bodyPr anchor="t" anchorCtr="0">
            <a:spAutoFit/>
          </a:bodyPr>
          <a:lstStyle/>
          <a:p>
            <a:pPr algn="ctr"/>
            <a:r>
              <a:rPr lang="en-US" altLang="en-GB" sz="1400" dirty="0">
                <a:solidFill>
                  <a:schemeClr val="tx1">
                    <a:lumMod val="95000"/>
                    <a:lumOff val="5000"/>
                  </a:schemeClr>
                </a:solidFill>
                <a:latin typeface="Segoe UI" panose="020B0502040204020203" pitchFamily="34" charset="0"/>
                <a:ea typeface="Microsoft YaHei Light" panose="020B0502040204020203" pitchFamily="34" charset="-122"/>
              </a:rPr>
              <a:t>technique that transforms raw data into a more effective set of inputs for machine learning models</a:t>
            </a:r>
            <a:endParaRPr lang="en-US" altLang="en-GB" sz="1400" dirty="0">
              <a:solidFill>
                <a:schemeClr val="tx1">
                  <a:lumMod val="95000"/>
                  <a:lumOff val="5000"/>
                </a:schemeClr>
              </a:solidFill>
              <a:latin typeface="Segoe UI" panose="020B0502040204020203" pitchFamily="34" charset="0"/>
              <a:ea typeface="Microsoft YaHei Light" panose="020B0502040204020203" pitchFamily="34" charset="-122"/>
            </a:endParaRPr>
          </a:p>
        </p:txBody>
      </p:sp>
      <p:sp>
        <p:nvSpPr>
          <p:cNvPr id="14351" name="矩形 17"/>
          <p:cNvSpPr/>
          <p:nvPr/>
        </p:nvSpPr>
        <p:spPr>
          <a:xfrm>
            <a:off x="6876732" y="3051256"/>
            <a:ext cx="3396615" cy="368300"/>
          </a:xfrm>
          <a:prstGeom prst="rect">
            <a:avLst/>
          </a:prstGeom>
          <a:noFill/>
          <a:ln w="9525">
            <a:noFill/>
          </a:ln>
        </p:spPr>
        <p:txBody>
          <a:bodyPr wrap="square" anchor="t" anchorCtr="0">
            <a:spAutoFit/>
          </a:bodyPr>
          <a:lstStyle/>
          <a:p>
            <a:r>
              <a:rPr lang="en-GB" altLang="zh-CN" dirty="0">
                <a:solidFill>
                  <a:schemeClr val="bg1"/>
                </a:solidFill>
                <a:latin typeface="Segoe UI" panose="020B0502040204020203" pitchFamily="34" charset="0"/>
                <a:ea typeface="Microsoft YaHei Light" panose="020B0502040204020203" pitchFamily="34" charset="-122"/>
              </a:rPr>
              <a:t>         </a:t>
            </a:r>
            <a:r>
              <a:rPr lang="en-GB" altLang="zh-CN" sz="1400" dirty="0">
                <a:solidFill>
                  <a:schemeClr val="bg1"/>
                </a:solidFill>
                <a:latin typeface="Segoe UI" panose="020B0502040204020203" pitchFamily="34" charset="0"/>
                <a:ea typeface="Microsoft YaHei Light" panose="020B0502040204020203" pitchFamily="34" charset="-122"/>
              </a:rPr>
              <a:t> </a:t>
            </a:r>
            <a:r>
              <a:rPr lang="en-GB" altLang="zh-CN" sz="1400" dirty="0">
                <a:solidFill>
                  <a:schemeClr val="tx1">
                    <a:lumMod val="95000"/>
                    <a:lumOff val="5000"/>
                  </a:schemeClr>
                </a:solidFill>
                <a:latin typeface="Segoe UI" panose="020B0502040204020203" pitchFamily="34" charset="0"/>
                <a:ea typeface="Microsoft YaHei Light" panose="020B0502040204020203" pitchFamily="34" charset="-122"/>
              </a:rPr>
              <a:t> FEATURE ENGINEERING</a:t>
            </a:r>
            <a:endParaRPr lang="en-GB" altLang="zh-CN" sz="1400" dirty="0">
              <a:solidFill>
                <a:schemeClr val="tx1">
                  <a:lumMod val="95000"/>
                  <a:lumOff val="5000"/>
                </a:schemeClr>
              </a:solidFill>
              <a:latin typeface="Segoe UI" panose="020B0502040204020203" pitchFamily="34" charset="0"/>
              <a:ea typeface="Microsoft YaHei Light" panose="020B0502040204020203" pitchFamily="34" charset="-122"/>
            </a:endParaRPr>
          </a:p>
        </p:txBody>
      </p:sp>
      <p:sp>
        <p:nvSpPr>
          <p:cNvPr id="14352" name="矩形 18"/>
          <p:cNvSpPr/>
          <p:nvPr/>
        </p:nvSpPr>
        <p:spPr>
          <a:xfrm>
            <a:off x="4921250" y="4871801"/>
            <a:ext cx="2320925" cy="953135"/>
          </a:xfrm>
          <a:prstGeom prst="rect">
            <a:avLst/>
          </a:prstGeom>
          <a:solidFill>
            <a:schemeClr val="accent5">
              <a:lumMod val="60000"/>
              <a:lumOff val="40000"/>
            </a:schemeClr>
          </a:solidFill>
          <a:ln w="9525">
            <a:noFill/>
          </a:ln>
        </p:spPr>
        <p:txBody>
          <a:bodyPr anchor="t" anchorCtr="0">
            <a:spAutoFit/>
          </a:bodyPr>
          <a:lstStyle/>
          <a:p>
            <a:pPr algn="ctr"/>
            <a:r>
              <a:rPr lang="en-US" altLang="en-GB" sz="1400" dirty="0">
                <a:solidFill>
                  <a:schemeClr val="bg1"/>
                </a:solidFill>
                <a:latin typeface="Segoe UI" panose="020B0502040204020203" pitchFamily="34" charset="0"/>
                <a:ea typeface="Microsoft YaHei Light" panose="020B0502040204020203" pitchFamily="34" charset="-122"/>
              </a:rPr>
              <a:t> is a recommendation for a company's products or services to another business or person</a:t>
            </a:r>
            <a:endParaRPr lang="zh-CN" altLang="en-US" sz="1400" dirty="0">
              <a:solidFill>
                <a:schemeClr val="bg1"/>
              </a:solidFill>
              <a:latin typeface="Segoe UI" panose="020B0502040204020203" pitchFamily="34" charset="0"/>
              <a:ea typeface="Microsoft YaHei Light" panose="020B0502040204020203" pitchFamily="34" charset="-122"/>
            </a:endParaRPr>
          </a:p>
        </p:txBody>
      </p:sp>
      <p:sp>
        <p:nvSpPr>
          <p:cNvPr id="14353" name="矩形 19"/>
          <p:cNvSpPr/>
          <p:nvPr/>
        </p:nvSpPr>
        <p:spPr>
          <a:xfrm>
            <a:off x="4927917" y="4560651"/>
            <a:ext cx="2319020" cy="350520"/>
          </a:xfrm>
          <a:prstGeom prst="rect">
            <a:avLst/>
          </a:prstGeom>
          <a:solidFill>
            <a:schemeClr val="accent5">
              <a:lumMod val="60000"/>
              <a:lumOff val="40000"/>
            </a:schemeClr>
          </a:solidFill>
          <a:ln w="9525">
            <a:noFill/>
          </a:ln>
        </p:spPr>
        <p:txBody>
          <a:bodyPr wrap="square" anchor="t" anchorCtr="0">
            <a:noAutofit/>
          </a:bodyPr>
          <a:lstStyle/>
          <a:p>
            <a:r>
              <a:rPr lang="en-GB" altLang="zh-CN" sz="1200" dirty="0">
                <a:solidFill>
                  <a:schemeClr val="bg1"/>
                </a:solidFill>
                <a:latin typeface="Segoe UI" panose="020B0502040204020203" pitchFamily="34" charset="0"/>
                <a:ea typeface="Microsoft YaHei Light" panose="020B0502040204020203" pitchFamily="34" charset="-122"/>
              </a:rPr>
              <a:t>BUSINESS RECOMMENDATION</a:t>
            </a:r>
            <a:endParaRPr lang="en-GB" altLang="zh-CN" sz="1200" dirty="0">
              <a:solidFill>
                <a:schemeClr val="bg1"/>
              </a:solidFill>
              <a:latin typeface="Segoe UI" panose="020B0502040204020203" pitchFamily="34" charset="0"/>
              <a:ea typeface="Microsoft YaHei Light" panose="020B0502040204020203" pitchFamily="34" charset="-122"/>
            </a:endParaRPr>
          </a:p>
        </p:txBody>
      </p:sp>
      <p:sp>
        <p:nvSpPr>
          <p:cNvPr id="2" name="Text Box 1"/>
          <p:cNvSpPr txBox="1"/>
          <p:nvPr/>
        </p:nvSpPr>
        <p:spPr>
          <a:xfrm>
            <a:off x="0" y="3421380"/>
            <a:ext cx="4159250" cy="275590"/>
          </a:xfrm>
          <a:prstGeom prst="rect">
            <a:avLst/>
          </a:prstGeom>
          <a:noFill/>
        </p:spPr>
        <p:txBody>
          <a:bodyPr wrap="square" rtlCol="0">
            <a:spAutoFit/>
          </a:bodyPr>
          <a:lstStyle/>
          <a:p>
            <a:r>
              <a:rPr lang="en-GB" altLang="en-US" sz="1200">
                <a:ln>
                  <a:noFill/>
                </a:ln>
                <a:solidFill>
                  <a:schemeClr val="tx1">
                    <a:lumMod val="95000"/>
                    <a:lumOff val="5000"/>
                  </a:schemeClr>
                </a:solidFill>
              </a:rPr>
              <a:t>MODEL </a:t>
            </a:r>
            <a:r>
              <a:rPr lang="en-GB" altLang="en-US" sz="1200">
                <a:solidFill>
                  <a:schemeClr val="tx1">
                    <a:lumMod val="95000"/>
                    <a:lumOff val="5000"/>
                  </a:schemeClr>
                </a:solidFill>
              </a:rPr>
              <a:t>BUILDING &amp; EVALUATION</a:t>
            </a:r>
            <a:endParaRPr lang="en-GB" altLang="en-US" sz="1200">
              <a:solidFill>
                <a:schemeClr val="tx1">
                  <a:lumMod val="95000"/>
                  <a:lumOff val="5000"/>
                </a:schemeClr>
              </a:solidFill>
            </a:endParaRPr>
          </a:p>
        </p:txBody>
      </p:sp>
      <p:sp>
        <p:nvSpPr>
          <p:cNvPr id="3" name="Text Box 2"/>
          <p:cNvSpPr txBox="1"/>
          <p:nvPr/>
        </p:nvSpPr>
        <p:spPr>
          <a:xfrm>
            <a:off x="55562" y="4836876"/>
            <a:ext cx="2345055" cy="860425"/>
          </a:xfrm>
          <a:prstGeom prst="rect">
            <a:avLst/>
          </a:prstGeom>
          <a:noFill/>
        </p:spPr>
        <p:txBody>
          <a:bodyPr wrap="square" rtlCol="0">
            <a:spAutoFit/>
          </a:bodyPr>
          <a:lstStyle/>
          <a:p>
            <a:pPr algn="ctr"/>
            <a:r>
              <a:rPr lang="en-US" altLang="en-GB" sz="1000">
                <a:solidFill>
                  <a:schemeClr val="tx1">
                    <a:lumMod val="95000"/>
                    <a:lumOff val="5000"/>
                  </a:schemeClr>
                </a:solidFill>
              </a:rPr>
              <a:t>Model building is the process of transforming data into predictions and insights, while model evaluation is the process of assessing a model's performance</a:t>
            </a:r>
            <a:endParaRPr lang="en-US" altLang="en-GB" sz="1000">
              <a:solidFill>
                <a:schemeClr val="tx1">
                  <a:lumMod val="95000"/>
                  <a:lumOff val="5000"/>
                </a:schemeClr>
              </a:solidFill>
            </a:endParaRPr>
          </a:p>
        </p:txBody>
      </p:sp>
      <p:sp>
        <p:nvSpPr>
          <p:cNvPr id="5" name="TextBox 4"/>
          <p:cNvSpPr txBox="1"/>
          <p:nvPr/>
        </p:nvSpPr>
        <p:spPr>
          <a:xfrm>
            <a:off x="121237" y="1875405"/>
            <a:ext cx="3405733" cy="1077218"/>
          </a:xfrm>
          <a:prstGeom prst="rect">
            <a:avLst/>
          </a:prstGeom>
          <a:noFill/>
        </p:spPr>
        <p:txBody>
          <a:bodyPr wrap="square" rtlCol="0">
            <a:spAutoFit/>
          </a:bodyPr>
          <a:lstStyle/>
          <a:p>
            <a:r>
              <a:rPr lang="en-US" sz="3200" b="1" dirty="0">
                <a:solidFill>
                  <a:schemeClr val="bg1"/>
                </a:solidFill>
              </a:rPr>
              <a:t>Project Workflow:</a:t>
            </a:r>
            <a:endParaRPr lang="en-IN" sz="3200" b="1" dirty="0">
              <a:solidFill>
                <a:schemeClr val="bg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Modeling Algorithm:</a:t>
            </a:r>
            <a:endParaRPr lang="en-GB" altLang="en-US"/>
          </a:p>
        </p:txBody>
      </p:sp>
      <p:pic>
        <p:nvPicPr>
          <p:cNvPr id="5" name="Picture 4" descr="WhatsApp Image 2024-12-31 at 5.48.23 PM"/>
          <p:cNvPicPr>
            <a:picLocks noChangeAspect="1"/>
          </p:cNvPicPr>
          <p:nvPr/>
        </p:nvPicPr>
        <p:blipFill>
          <a:blip r:embed="rId1"/>
          <a:stretch>
            <a:fillRect/>
          </a:stretch>
        </p:blipFill>
        <p:spPr>
          <a:xfrm>
            <a:off x="838200" y="1562735"/>
            <a:ext cx="4677410" cy="3398520"/>
          </a:xfrm>
          <a:prstGeom prst="rect">
            <a:avLst/>
          </a:prstGeom>
        </p:spPr>
      </p:pic>
      <p:sp>
        <p:nvSpPr>
          <p:cNvPr id="7" name="Text Box 6"/>
          <p:cNvSpPr txBox="1"/>
          <p:nvPr/>
        </p:nvSpPr>
        <p:spPr>
          <a:xfrm>
            <a:off x="6428740" y="2376805"/>
            <a:ext cx="4925060" cy="3070225"/>
          </a:xfrm>
          <a:prstGeom prst="rect">
            <a:avLst/>
          </a:prstGeom>
          <a:noFill/>
        </p:spPr>
        <p:txBody>
          <a:bodyPr wrap="square" rtlCol="0">
            <a:noAutofit/>
          </a:bodyPr>
          <a:lstStyle/>
          <a:p>
            <a:pPr algn="just"/>
            <a:r>
              <a:rPr lang="en-US" altLang="en-GB">
                <a:solidFill>
                  <a:schemeClr val="bg1"/>
                </a:solidFill>
              </a:rPr>
              <a:t>As seen </a:t>
            </a:r>
            <a:r>
              <a:rPr lang="en-GB" altLang="en-US">
                <a:solidFill>
                  <a:schemeClr val="bg1"/>
                </a:solidFill>
              </a:rPr>
              <a:t>in the given graph</a:t>
            </a:r>
            <a:r>
              <a:rPr lang="en-US" altLang="en-GB">
                <a:solidFill>
                  <a:schemeClr val="bg1"/>
                </a:solidFill>
              </a:rPr>
              <a:t>, Random Forest is taking much lesser time as compared to Gradient Boost. Sowe choose Random Forest as our final algorithm. Random Forest gives an RMSE of 22.7 on our</a:t>
            </a:r>
            <a:r>
              <a:rPr lang="en-GB" altLang="en-US">
                <a:solidFill>
                  <a:schemeClr val="bg1"/>
                </a:solidFill>
              </a:rPr>
              <a:t> </a:t>
            </a:r>
            <a:r>
              <a:rPr lang="en-US" altLang="en-GB">
                <a:solidFill>
                  <a:schemeClr val="bg1"/>
                </a:solidFill>
              </a:rPr>
              <a:t>test data.</a:t>
            </a:r>
            <a:endParaRPr lang="en-US" altLang="en-GB">
              <a:solidFill>
                <a:schemeClr val="bg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ltLang="en-US"/>
              <a:t>Modeling ALgorithm</a:t>
            </a:r>
            <a:endParaRPr lang="en-GB" altLang="en-US"/>
          </a:p>
        </p:txBody>
      </p:sp>
      <p:pic>
        <p:nvPicPr>
          <p:cNvPr id="3" name="Picture 2" descr="WhatsApp Image 2024-12-31 at 5.49.58 PM (1)"/>
          <p:cNvPicPr>
            <a:picLocks noChangeAspect="1"/>
          </p:cNvPicPr>
          <p:nvPr/>
        </p:nvPicPr>
        <p:blipFill>
          <a:blip r:embed="rId1"/>
          <a:stretch>
            <a:fillRect/>
          </a:stretch>
        </p:blipFill>
        <p:spPr>
          <a:xfrm>
            <a:off x="838200" y="1443355"/>
            <a:ext cx="6911975" cy="4865370"/>
          </a:xfrm>
          <a:prstGeom prst="rect">
            <a:avLst/>
          </a:prstGeom>
        </p:spPr>
      </p:pic>
      <p:sp>
        <p:nvSpPr>
          <p:cNvPr id="4" name="Text Box 3"/>
          <p:cNvSpPr txBox="1"/>
          <p:nvPr/>
        </p:nvSpPr>
        <p:spPr>
          <a:xfrm>
            <a:off x="8015605" y="1978660"/>
            <a:ext cx="3569970" cy="3556635"/>
          </a:xfrm>
          <a:prstGeom prst="rect">
            <a:avLst/>
          </a:prstGeom>
          <a:noFill/>
        </p:spPr>
        <p:txBody>
          <a:bodyPr wrap="square" rtlCol="0">
            <a:noAutofit/>
          </a:bodyPr>
          <a:lstStyle/>
          <a:p>
            <a:r>
              <a:rPr lang="en-US" altLang="en-GB" b="1">
                <a:solidFill>
                  <a:schemeClr val="bg1"/>
                </a:solidFill>
              </a:rPr>
              <a:t>Random Forest and Gradient Boost show the best performance on the test dataset. Inorder to decide one of these, we look at the time taken in fitting the model. In all the</a:t>
            </a:r>
            <a:r>
              <a:rPr lang="en-GB" altLang="en-US" b="1">
                <a:solidFill>
                  <a:schemeClr val="bg1"/>
                </a:solidFill>
              </a:rPr>
              <a:t> </a:t>
            </a:r>
            <a:r>
              <a:rPr lang="en-US" altLang="en-GB" b="1">
                <a:solidFill>
                  <a:schemeClr val="bg1"/>
                </a:solidFill>
              </a:rPr>
              <a:t>algorithms, the prediction time was very small in comparison to the fit time.</a:t>
            </a:r>
            <a:endParaRPr lang="en-US" altLang="en-GB" b="1">
              <a:solidFill>
                <a:schemeClr val="bg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11778"/>
            <a:ext cx="10515600" cy="1325563"/>
          </a:xfrm>
        </p:spPr>
        <p:txBody>
          <a:bodyPr/>
          <a:lstStyle/>
          <a:p>
            <a:pPr algn="ctr"/>
            <a:r>
              <a:rPr lang="en-GB" altLang="en-US" dirty="0" err="1"/>
              <a:t>Streamlit</a:t>
            </a:r>
            <a:r>
              <a:rPr lang="en-GB" altLang="en-US" dirty="0"/>
              <a:t> Demo </a:t>
            </a:r>
            <a:endParaRPr lang="en-GB" altLang="en-US" dirty="0"/>
          </a:p>
        </p:txBody>
      </p:sp>
      <p:sp>
        <p:nvSpPr>
          <p:cNvPr id="5" name="AutoShape 2" descr="Python Tutorial: Streamlit | DataCamp"/>
          <p:cNvSpPr>
            <a:spLocks noChangeAspect="1" noChangeArrowheads="1"/>
          </p:cNvSpPr>
          <p:nvPr/>
        </p:nvSpPr>
        <p:spPr bwMode="auto">
          <a:xfrm>
            <a:off x="4021494" y="84131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7172" name="Picture 4" descr="Unlocking the power of data visualisation with Snowflake Streamlit -  InfoCentri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24808" y="2166873"/>
            <a:ext cx="5542384" cy="32424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1208" y="1397739"/>
            <a:ext cx="8309584" cy="1392114"/>
          </a:xfrm>
        </p:spPr>
        <p:txBody>
          <a:bodyPr/>
          <a:lstStyle/>
          <a:p>
            <a:r>
              <a:rPr lang="en-GB" altLang="en-US" sz="8800" b="1" dirty="0"/>
              <a:t>Any Question?</a:t>
            </a:r>
            <a:endParaRPr lang="en-GB" altLang="en-US" sz="8800" b="1" dirty="0"/>
          </a:p>
        </p:txBody>
      </p:sp>
      <p:sp>
        <p:nvSpPr>
          <p:cNvPr id="3" name="Title 1"/>
          <p:cNvSpPr txBox="1"/>
          <p:nvPr/>
        </p:nvSpPr>
        <p:spPr>
          <a:xfrm>
            <a:off x="3020449" y="2789853"/>
            <a:ext cx="6151102" cy="1474236"/>
          </a:xfrm>
          <a:prstGeom prst="rect">
            <a:avLst/>
          </a:prstGeom>
          <a:noFill/>
          <a:ln w="9525">
            <a:noFill/>
          </a:ln>
        </p:spPr>
        <p:txBody>
          <a:bodyPr anchor="ctr" anchorCtr="0"/>
          <a:lstStyle>
            <a:lvl1pPr algn="l" defTabSz="914400" rtl="0" eaLnBrk="1" latinLnBrk="0" hangingPunct="1">
              <a:lnSpc>
                <a:spcPct val="90000"/>
              </a:lnSpc>
              <a:spcBef>
                <a:spcPct val="0"/>
              </a:spcBef>
              <a:buNone/>
              <a:defRPr sz="4400" kern="1200">
                <a:solidFill>
                  <a:schemeClr val="bg1"/>
                </a:solidFill>
                <a:latin typeface="+mj-lt"/>
                <a:ea typeface="+mj-ea"/>
                <a:cs typeface="+mj-cs"/>
              </a:defRPr>
            </a:lvl1pPr>
          </a:lstStyle>
          <a:p>
            <a:pPr algn="ctr" fontAlgn="auto">
              <a:spcAft>
                <a:spcPts val="0"/>
              </a:spcAft>
            </a:pPr>
            <a:r>
              <a:rPr lang="en-GB" altLang="en-US" sz="6600" b="1" dirty="0"/>
              <a:t>Thank you</a:t>
            </a:r>
            <a:endParaRPr lang="en-GB" altLang="en-US" sz="66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980"/>
            <a:ext cx="10515600" cy="1325563"/>
          </a:xfrm>
        </p:spPr>
        <p:txBody>
          <a:bodyPr/>
          <a:lstStyle/>
          <a:p>
            <a:pPr marL="12700">
              <a:lnSpc>
                <a:spcPct val="100000"/>
              </a:lnSpc>
              <a:spcBef>
                <a:spcPts val="945"/>
              </a:spcBef>
            </a:pPr>
            <a:r>
              <a:rPr lang="en-US" sz="3600" dirty="0">
                <a:latin typeface="Times New Roman" panose="02020603050405020304"/>
                <a:cs typeface="Times New Roman" panose="02020603050405020304"/>
              </a:rPr>
              <a:t>Analysis</a:t>
            </a:r>
            <a:r>
              <a:rPr lang="en-US" sz="3600" spc="5" dirty="0">
                <a:latin typeface="Times New Roman" panose="02020603050405020304"/>
                <a:cs typeface="Times New Roman" panose="02020603050405020304"/>
              </a:rPr>
              <a:t> </a:t>
            </a:r>
            <a:r>
              <a:rPr lang="en-US" sz="3600" dirty="0">
                <a:latin typeface="Times New Roman" panose="02020603050405020304"/>
                <a:cs typeface="Times New Roman" panose="02020603050405020304"/>
              </a:rPr>
              <a:t>of</a:t>
            </a:r>
            <a:r>
              <a:rPr lang="en-US" sz="3600" spc="-15" dirty="0">
                <a:latin typeface="Times New Roman" panose="02020603050405020304"/>
                <a:cs typeface="Times New Roman" panose="02020603050405020304"/>
              </a:rPr>
              <a:t> </a:t>
            </a:r>
            <a:r>
              <a:rPr lang="en-US" sz="3600" dirty="0">
                <a:latin typeface="Times New Roman" panose="02020603050405020304"/>
                <a:cs typeface="Times New Roman" panose="02020603050405020304"/>
              </a:rPr>
              <a:t>the</a:t>
            </a:r>
            <a:r>
              <a:rPr lang="en-US" sz="3600" spc="315" dirty="0">
                <a:latin typeface="Times New Roman" panose="02020603050405020304"/>
                <a:cs typeface="Times New Roman" panose="02020603050405020304"/>
              </a:rPr>
              <a:t> </a:t>
            </a:r>
            <a:r>
              <a:rPr lang="en-US" sz="3600" spc="70" dirty="0">
                <a:latin typeface="Times New Roman" panose="02020603050405020304"/>
                <a:cs typeface="Times New Roman" panose="02020603050405020304"/>
              </a:rPr>
              <a:t>Situation</a:t>
            </a:r>
            <a:br>
              <a:rPr lang="en-US" sz="2000" dirty="0">
                <a:latin typeface="Times New Roman" panose="02020603050405020304"/>
                <a:cs typeface="Times New Roman" panose="02020603050405020304"/>
              </a:rPr>
            </a:br>
            <a:r>
              <a:rPr lang="en-US" sz="1100" spc="-50" dirty="0">
                <a:latin typeface="Arial MT"/>
                <a:cs typeface="Arial MT"/>
              </a:rPr>
              <a:t>An</a:t>
            </a:r>
            <a:r>
              <a:rPr lang="en-US" sz="1100" spc="-70" dirty="0">
                <a:latin typeface="Arial MT"/>
                <a:cs typeface="Arial MT"/>
              </a:rPr>
              <a:t> </a:t>
            </a:r>
            <a:r>
              <a:rPr lang="en-US" sz="1100" dirty="0">
                <a:latin typeface="Arial MT"/>
                <a:cs typeface="Arial MT"/>
              </a:rPr>
              <a:t>in-depth</a:t>
            </a:r>
            <a:r>
              <a:rPr lang="en-US" sz="1100" spc="10" dirty="0">
                <a:latin typeface="Arial MT"/>
                <a:cs typeface="Arial MT"/>
              </a:rPr>
              <a:t> </a:t>
            </a:r>
            <a:r>
              <a:rPr lang="en-US" sz="1100" spc="-10" dirty="0">
                <a:latin typeface="Arial MT"/>
                <a:cs typeface="Arial MT"/>
              </a:rPr>
              <a:t>evaluation</a:t>
            </a:r>
            <a:r>
              <a:rPr lang="en-US" sz="1100" spc="40" dirty="0">
                <a:latin typeface="Arial MT"/>
                <a:cs typeface="Arial MT"/>
              </a:rPr>
              <a:t> </a:t>
            </a:r>
            <a:r>
              <a:rPr lang="en-US" sz="1100" dirty="0">
                <a:latin typeface="Arial MT"/>
                <a:cs typeface="Arial MT"/>
              </a:rPr>
              <a:t>of</a:t>
            </a:r>
            <a:r>
              <a:rPr lang="en-US" sz="1100" spc="-25" dirty="0">
                <a:latin typeface="Arial MT"/>
                <a:cs typeface="Arial MT"/>
              </a:rPr>
              <a:t> </a:t>
            </a:r>
            <a:r>
              <a:rPr lang="en-US" sz="1100" dirty="0">
                <a:latin typeface="Arial MT"/>
                <a:cs typeface="Arial MT"/>
              </a:rPr>
              <a:t>the</a:t>
            </a:r>
            <a:r>
              <a:rPr lang="en-US" sz="1100" spc="-50" dirty="0">
                <a:latin typeface="Arial MT"/>
                <a:cs typeface="Arial MT"/>
              </a:rPr>
              <a:t> </a:t>
            </a:r>
            <a:r>
              <a:rPr lang="en-US" sz="1100" spc="-10" dirty="0">
                <a:latin typeface="Arial MT"/>
                <a:cs typeface="Arial MT"/>
              </a:rPr>
              <a:t>current</a:t>
            </a:r>
            <a:r>
              <a:rPr lang="en-US" sz="1100" spc="-5" dirty="0">
                <a:latin typeface="Arial MT"/>
                <a:cs typeface="Arial MT"/>
              </a:rPr>
              <a:t> </a:t>
            </a:r>
            <a:r>
              <a:rPr lang="en-US" sz="1100" spc="-55" dirty="0">
                <a:latin typeface="Arial MT"/>
                <a:cs typeface="Arial MT"/>
              </a:rPr>
              <a:t>business</a:t>
            </a:r>
            <a:r>
              <a:rPr lang="en-US" sz="1100" spc="45" dirty="0">
                <a:latin typeface="Arial MT"/>
                <a:cs typeface="Arial MT"/>
              </a:rPr>
              <a:t> </a:t>
            </a:r>
            <a:r>
              <a:rPr lang="en-US" sz="1100" spc="-10" dirty="0">
                <a:latin typeface="Arial MT"/>
                <a:cs typeface="Arial MT"/>
              </a:rPr>
              <a:t>situation</a:t>
            </a:r>
            <a:endParaRPr lang="en-GB" altLang="en-US" sz="1100" dirty="0"/>
          </a:p>
        </p:txBody>
      </p:sp>
      <p:sp>
        <p:nvSpPr>
          <p:cNvPr id="3" name="Text Box 2"/>
          <p:cNvSpPr txBox="1"/>
          <p:nvPr/>
        </p:nvSpPr>
        <p:spPr>
          <a:xfrm>
            <a:off x="659444" y="4016246"/>
            <a:ext cx="10730865" cy="5193665"/>
          </a:xfrm>
          <a:prstGeom prst="rect">
            <a:avLst/>
          </a:prstGeom>
          <a:noFill/>
        </p:spPr>
        <p:txBody>
          <a:bodyPr wrap="square" rtlCol="0">
            <a:noAutofit/>
          </a:bodyPr>
          <a:lstStyle/>
          <a:p>
            <a:r>
              <a:rPr lang="en-US" b="1" dirty="0">
                <a:solidFill>
                  <a:schemeClr val="bg1"/>
                </a:solidFill>
              </a:rPr>
              <a:t>Current Situation Analysis</a:t>
            </a:r>
            <a:endParaRPr lang="en-US" b="1" dirty="0">
              <a:solidFill>
                <a:schemeClr val="bg1"/>
              </a:solidFill>
            </a:endParaRPr>
          </a:p>
          <a:p>
            <a:pPr>
              <a:buFont typeface="Arial" panose="020B0604020202020204" pitchFamily="34" charset="0"/>
              <a:buChar char="•"/>
            </a:pPr>
            <a:r>
              <a:rPr lang="en-US" dirty="0">
                <a:solidFill>
                  <a:schemeClr val="bg1"/>
                </a:solidFill>
              </a:rPr>
              <a:t>The online retail store aims to analyze data for strategic planning and revenue growth.</a:t>
            </a:r>
            <a:endParaRPr lang="en-US" dirty="0">
              <a:solidFill>
                <a:schemeClr val="bg1"/>
              </a:solidFill>
            </a:endParaRPr>
          </a:p>
          <a:p>
            <a:pPr>
              <a:buFont typeface="Arial" panose="020B0604020202020204" pitchFamily="34" charset="0"/>
              <a:buChar char="•"/>
            </a:pPr>
            <a:r>
              <a:rPr lang="en-US" b="1" dirty="0">
                <a:solidFill>
                  <a:schemeClr val="bg1"/>
                </a:solidFill>
              </a:rPr>
              <a:t>Challenges: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Limited insights into revenue drivers by product, region, and customer segments.</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Insufficient analysis of marketing effectiveness (customer acquisition, retention).</a:t>
            </a:r>
            <a:endParaRPr lang="en-US" dirty="0">
              <a:solidFill>
                <a:schemeClr val="bg1"/>
              </a:solidFill>
            </a:endParaRPr>
          </a:p>
          <a:p>
            <a:pPr marL="742950" lvl="1" indent="-285750">
              <a:buFont typeface="Arial" panose="020B0604020202020204" pitchFamily="34" charset="0"/>
              <a:buChar char="•"/>
            </a:pPr>
            <a:r>
              <a:rPr lang="en-US" dirty="0">
                <a:solidFill>
                  <a:schemeClr val="bg1"/>
                </a:solidFill>
              </a:rPr>
              <a:t>Need for demographic-based metrics for tailored strategies.</a:t>
            </a:r>
            <a:endParaRPr lang="en-US" dirty="0">
              <a:solidFill>
                <a:schemeClr val="bg1"/>
              </a:solidFill>
            </a:endParaRPr>
          </a:p>
          <a:p>
            <a:pPr>
              <a:buFont typeface="Arial" panose="020B0604020202020204" pitchFamily="34" charset="0"/>
              <a:buChar char="•"/>
            </a:pPr>
            <a:r>
              <a:rPr lang="en-US" b="1" dirty="0">
                <a:solidFill>
                  <a:schemeClr val="bg1"/>
                </a:solidFill>
              </a:rPr>
              <a:t>Goal:</a:t>
            </a:r>
            <a:br>
              <a:rPr lang="en-US" dirty="0">
                <a:solidFill>
                  <a:schemeClr val="bg1"/>
                </a:solidFill>
              </a:rPr>
            </a:br>
            <a:r>
              <a:rPr lang="en-US" dirty="0">
                <a:solidFill>
                  <a:schemeClr val="bg1"/>
                </a:solidFill>
              </a:rPr>
              <a:t>To provide actionable insights for improving business performance and guiding strategic decisions.</a:t>
            </a:r>
            <a:endParaRPr lang="en-US" dirty="0">
              <a:solidFill>
                <a:schemeClr val="bg1"/>
              </a:solidFill>
            </a:endParaRPr>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59444" y="1456431"/>
            <a:ext cx="2560809" cy="2387782"/>
          </a:xfrm>
          <a:prstGeom prst="rect">
            <a:avLst/>
          </a:prstGeom>
        </p:spPr>
      </p:pic>
      <p:sp>
        <p:nvSpPr>
          <p:cNvPr id="8" name="TextBox 7"/>
          <p:cNvSpPr txBox="1"/>
          <p:nvPr/>
        </p:nvSpPr>
        <p:spPr>
          <a:xfrm>
            <a:off x="3368352" y="1834714"/>
            <a:ext cx="7413754" cy="1631216"/>
          </a:xfrm>
          <a:prstGeom prst="rect">
            <a:avLst/>
          </a:prstGeom>
          <a:noFill/>
        </p:spPr>
        <p:txBody>
          <a:bodyPr wrap="square" rtlCol="0">
            <a:spAutoFit/>
          </a:bodyPr>
          <a:lstStyle/>
          <a:p>
            <a:r>
              <a:rPr lang="en-US" sz="2000" dirty="0">
                <a:solidFill>
                  <a:schemeClr val="bg1"/>
                </a:solidFill>
              </a:rPr>
              <a:t>The dataset spans </a:t>
            </a:r>
            <a:r>
              <a:rPr lang="en-US" sz="2000" b="1" dirty="0">
                <a:solidFill>
                  <a:schemeClr val="bg1"/>
                </a:solidFill>
              </a:rPr>
              <a:t>12 Jan 2010 to 10 Dec 2011</a:t>
            </a:r>
            <a:r>
              <a:rPr lang="en-US" sz="2000" dirty="0">
                <a:solidFill>
                  <a:schemeClr val="bg1"/>
                </a:solidFill>
              </a:rPr>
              <a:t>, covering sales, customer demographics, and marketing metrics. The store lacks insights into revenue drivers, marketing effectiveness, and demographic trends. The goal is to analyze data and provide actionable strategies for growth and optimization.</a:t>
            </a:r>
            <a:endParaRPr lang="en-IN" sz="2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980"/>
            <a:ext cx="10515600" cy="1325563"/>
          </a:xfrm>
        </p:spPr>
        <p:txBody>
          <a:bodyPr/>
          <a:lstStyle/>
          <a:p>
            <a:r>
              <a:rPr lang="en-IN" b="1" i="0" dirty="0">
                <a:effectLst/>
                <a:latin typeface="Inter"/>
              </a:rPr>
              <a:t>Geographic Insights:</a:t>
            </a:r>
            <a:endParaRPr lang="en-GB" altLang="en-US" dirty="0"/>
          </a:p>
        </p:txBody>
      </p:sp>
      <p:sp>
        <p:nvSpPr>
          <p:cNvPr id="3" name="Text Box 2"/>
          <p:cNvSpPr txBox="1"/>
          <p:nvPr/>
        </p:nvSpPr>
        <p:spPr>
          <a:xfrm>
            <a:off x="875523" y="4800017"/>
            <a:ext cx="10730865" cy="5193665"/>
          </a:xfrm>
          <a:prstGeom prst="rect">
            <a:avLst/>
          </a:prstGeom>
          <a:noFill/>
        </p:spPr>
        <p:txBody>
          <a:bodyPr wrap="square" rtlCol="0">
            <a:noAutofit/>
          </a:bodyPr>
          <a:lstStyle/>
          <a:p>
            <a:r>
              <a:rPr lang="en-US" altLang="en-GB" sz="1400" b="1" dirty="0">
                <a:solidFill>
                  <a:schemeClr val="bg1"/>
                </a:solidFill>
              </a:rPr>
              <a:t>Insights:</a:t>
            </a:r>
            <a:endParaRPr lang="en-US" altLang="en-GB" sz="1400" b="1" dirty="0">
              <a:solidFill>
                <a:schemeClr val="bg1"/>
              </a:solidFill>
            </a:endParaRPr>
          </a:p>
          <a:p>
            <a:r>
              <a:rPr lang="en-US" altLang="en-GB" sz="1400" b="1" dirty="0">
                <a:solidFill>
                  <a:schemeClr val="bg1"/>
                </a:solidFill>
              </a:rPr>
              <a:t>Since the company is UK based, United Kingdom has the highest total sales, significantly outperforming all other countries. Other countries, such as Netherlands, EIRE, and Poland, show minimal contributions to total sale</a:t>
            </a:r>
            <a:endParaRPr lang="en-US" altLang="en-GB" sz="1400" b="1" dirty="0">
              <a:solidFill>
                <a:schemeClr val="bg1"/>
              </a:solidFill>
            </a:endParaRPr>
          </a:p>
          <a:p>
            <a:endParaRPr lang="en-US" altLang="en-GB" sz="1400" b="1" dirty="0">
              <a:solidFill>
                <a:schemeClr val="bg1"/>
              </a:solidFill>
            </a:endParaRPr>
          </a:p>
          <a:p>
            <a:r>
              <a:rPr lang="en-US" altLang="en-GB" sz="1400" b="1" dirty="0">
                <a:solidFill>
                  <a:schemeClr val="bg1"/>
                </a:solidFill>
              </a:rPr>
              <a:t>Recommendations:</a:t>
            </a:r>
            <a:endParaRPr lang="en-US" altLang="en-GB" sz="1400" b="1" dirty="0">
              <a:solidFill>
                <a:schemeClr val="bg1"/>
              </a:solidFill>
            </a:endParaRPr>
          </a:p>
          <a:p>
            <a:r>
              <a:rPr lang="en-US" altLang="en-GB" sz="1400" b="1" dirty="0">
                <a:solidFill>
                  <a:schemeClr val="bg1"/>
                </a:solidFill>
              </a:rPr>
              <a:t>Focus more resources (marketing, inventory, and customer engagement) in the UK as it drives the majority of revenue. Explore strategies to boost sales in low-performing countries, such as targeted promotions or localized campaigns.</a:t>
            </a:r>
            <a:endParaRPr lang="en-US" altLang="en-GB" sz="1400" b="1" dirty="0">
              <a:solidFill>
                <a:schemeClr val="bg1"/>
              </a:solidFill>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3894" y="763305"/>
            <a:ext cx="11477602" cy="35754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4980"/>
            <a:ext cx="10515600" cy="1325563"/>
          </a:xfrm>
        </p:spPr>
        <p:txBody>
          <a:bodyPr/>
          <a:lstStyle/>
          <a:p>
            <a:r>
              <a:rPr lang="en-IN" b="1" i="0" dirty="0">
                <a:effectLst/>
                <a:latin typeface="Inter"/>
              </a:rPr>
              <a:t>Geographic Insights:</a:t>
            </a:r>
            <a:endParaRPr lang="en-GB" altLang="en-US" dirty="0"/>
          </a:p>
        </p:txBody>
      </p:sp>
      <p:sp>
        <p:nvSpPr>
          <p:cNvPr id="3" name="Text Box 2"/>
          <p:cNvSpPr txBox="1"/>
          <p:nvPr/>
        </p:nvSpPr>
        <p:spPr>
          <a:xfrm>
            <a:off x="378531" y="3799936"/>
            <a:ext cx="9758538" cy="2133477"/>
          </a:xfrm>
          <a:prstGeom prst="rect">
            <a:avLst/>
          </a:prstGeom>
          <a:noFill/>
        </p:spPr>
        <p:txBody>
          <a:bodyPr wrap="square" rtlCol="0">
            <a:noAutofit/>
          </a:bodyPr>
          <a:lstStyle/>
          <a:p>
            <a:r>
              <a:rPr lang="en-US" altLang="en-GB" sz="1400" b="1" dirty="0">
                <a:solidFill>
                  <a:schemeClr val="bg1"/>
                </a:solidFill>
              </a:rPr>
              <a:t>These are the Foreign sales which generates the most revenue and are ready for expansion.</a:t>
            </a:r>
            <a:endParaRPr lang="en-US" altLang="en-GB" sz="1400" b="1" dirty="0">
              <a:solidFill>
                <a:schemeClr val="bg1"/>
              </a:solidFill>
            </a:endParaRPr>
          </a:p>
          <a:p>
            <a:pPr marL="342900" indent="-342900">
              <a:buAutoNum type="arabicParenR"/>
            </a:pPr>
            <a:r>
              <a:rPr lang="en-US" altLang="en-GB" sz="1400" b="1" dirty="0">
                <a:solidFill>
                  <a:schemeClr val="bg1"/>
                </a:solidFill>
              </a:rPr>
              <a:t>EIRE</a:t>
            </a:r>
            <a:endParaRPr lang="en-US" altLang="en-GB" sz="1400" b="1" dirty="0">
              <a:solidFill>
                <a:schemeClr val="bg1"/>
              </a:solidFill>
            </a:endParaRPr>
          </a:p>
          <a:p>
            <a:pPr marL="342900" indent="-342900">
              <a:buAutoNum type="arabicParenR"/>
            </a:pPr>
            <a:r>
              <a:rPr lang="en-US" altLang="en-GB" sz="1400" b="1" dirty="0">
                <a:solidFill>
                  <a:schemeClr val="bg1"/>
                </a:solidFill>
              </a:rPr>
              <a:t>France</a:t>
            </a:r>
            <a:endParaRPr lang="en-US" altLang="en-GB" sz="1400" b="1" dirty="0">
              <a:solidFill>
                <a:schemeClr val="bg1"/>
              </a:solidFill>
            </a:endParaRPr>
          </a:p>
          <a:p>
            <a:pPr marL="342900" indent="-342900">
              <a:buAutoNum type="arabicParenR"/>
            </a:pPr>
            <a:r>
              <a:rPr lang="en-US" altLang="en-GB" sz="1400" b="1" dirty="0">
                <a:solidFill>
                  <a:schemeClr val="bg1"/>
                </a:solidFill>
              </a:rPr>
              <a:t>Germany</a:t>
            </a:r>
            <a:endParaRPr lang="en-US" altLang="en-GB" sz="1400" b="1" dirty="0">
              <a:solidFill>
                <a:schemeClr val="bg1"/>
              </a:solidFill>
            </a:endParaRPr>
          </a:p>
          <a:p>
            <a:pPr marL="342900" indent="-342900">
              <a:buAutoNum type="arabicParenR"/>
            </a:pPr>
            <a:r>
              <a:rPr lang="en-US" altLang="en-GB" sz="1400" b="1" dirty="0">
                <a:solidFill>
                  <a:schemeClr val="bg1"/>
                </a:solidFill>
              </a:rPr>
              <a:t>Netherlands</a:t>
            </a:r>
            <a:endParaRPr lang="en-US" altLang="en-GB" sz="1400" b="1" dirty="0">
              <a:solidFill>
                <a:schemeClr val="bg1"/>
              </a:solidFill>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90412" y="769363"/>
            <a:ext cx="8961048" cy="2869578"/>
          </a:xfrm>
          <a:prstGeom prst="rect">
            <a:avLst/>
          </a:prstGeom>
        </p:spPr>
      </p:pic>
      <p:sp>
        <p:nvSpPr>
          <p:cNvPr id="7" name="TextBox 6"/>
          <p:cNvSpPr txBox="1"/>
          <p:nvPr/>
        </p:nvSpPr>
        <p:spPr>
          <a:xfrm>
            <a:off x="1791478" y="6316824"/>
            <a:ext cx="184731" cy="369332"/>
          </a:xfrm>
          <a:prstGeom prst="rect">
            <a:avLst/>
          </a:prstGeom>
          <a:noFill/>
        </p:spPr>
        <p:txBody>
          <a:bodyPr wrap="none" rtlCol="0">
            <a:spAutoFit/>
          </a:bodyPr>
          <a:lstStyle/>
          <a:p>
            <a:endParaRPr lang="en-IN" dirty="0"/>
          </a:p>
        </p:txBody>
      </p:sp>
      <p:sp>
        <p:nvSpPr>
          <p:cNvPr id="8" name="Rectangle 1"/>
          <p:cNvSpPr>
            <a:spLocks noChangeArrowheads="1"/>
          </p:cNvSpPr>
          <p:nvPr/>
        </p:nvSpPr>
        <p:spPr bwMode="auto">
          <a:xfrm>
            <a:off x="462479" y="5194749"/>
            <a:ext cx="993804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800" b="0" i="0" u="none" strike="noStrike" cap="none" normalizeH="0" baseline="0" dirty="0">
                <a:ln>
                  <a:noFill/>
                </a:ln>
                <a:solidFill>
                  <a:schemeClr val="bg1"/>
                </a:solidFill>
                <a:effectLst/>
                <a:latin typeface="Arial" panose="020B0604020202020204" pitchFamily="34" charset="0"/>
              </a:rPr>
              <a:t>Prioritize targeted marketing strategies and localized campaigns in EIRE, France, Germany, and the Netherlands to maximize their revenue potential. Additionally, consider expanding infrastructure and distribution networks in these regions to capitalize on their readiness for growth.</a:t>
            </a:r>
            <a:endParaRPr kumimoji="0" lang="en-US" altLang="en-US" sz="18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445770" y="0"/>
            <a:ext cx="10515600" cy="1325563"/>
          </a:xfrm>
        </p:spPr>
        <p:txBody>
          <a:bodyPr vert="horz" lIns="91440" tIns="45720" rIns="91440" bIns="45720" rtlCol="0" anchor="ctr">
            <a:normAutofit/>
          </a:bodyPr>
          <a:lstStyle/>
          <a:p>
            <a:pPr algn="l"/>
            <a:r>
              <a:rPr lang="en-IN" b="0" i="0" dirty="0">
                <a:solidFill>
                  <a:srgbClr val="E3E3E3"/>
                </a:solidFill>
                <a:effectLst/>
                <a:latin typeface="Roboto" panose="02000000000000000000" pitchFamily="2" charset="0"/>
              </a:rPr>
              <a:t>Top popular products:</a:t>
            </a:r>
            <a:endParaRPr lang="en-IN" b="0" i="0" dirty="0">
              <a:solidFill>
                <a:srgbClr val="E3E3E3"/>
              </a:solidFill>
              <a:effectLst/>
              <a:latin typeface="Roboto" panose="02000000000000000000" pitchFamily="2" charset="0"/>
            </a:endParaRPr>
          </a:p>
        </p:txBody>
      </p:sp>
      <p:pic>
        <p:nvPicPr>
          <p:cNvPr id="2" name="Picture 1" descr="Screenshot (452)"/>
          <p:cNvPicPr>
            <a:picLocks noChangeAspect="1"/>
          </p:cNvPicPr>
          <p:nvPr/>
        </p:nvPicPr>
        <p:blipFill>
          <a:blip r:embed="rId1"/>
          <a:srcRect l="33123" t="13721" r="20889" b="7689"/>
          <a:stretch>
            <a:fillRect/>
          </a:stretch>
        </p:blipFill>
        <p:spPr>
          <a:xfrm>
            <a:off x="445770" y="1324610"/>
            <a:ext cx="5928995" cy="5386705"/>
          </a:xfrm>
          <a:prstGeom prst="rect">
            <a:avLst/>
          </a:prstGeom>
        </p:spPr>
      </p:pic>
      <p:sp>
        <p:nvSpPr>
          <p:cNvPr id="3" name="Text Box 2"/>
          <p:cNvSpPr txBox="1"/>
          <p:nvPr/>
        </p:nvSpPr>
        <p:spPr>
          <a:xfrm>
            <a:off x="6661785" y="1082040"/>
            <a:ext cx="5530215" cy="4694555"/>
          </a:xfrm>
          <a:prstGeom prst="rect">
            <a:avLst/>
          </a:prstGeom>
          <a:noFill/>
        </p:spPr>
        <p:txBody>
          <a:bodyPr wrap="square" rtlCol="0">
            <a:noAutofit/>
          </a:bodyPr>
          <a:lstStyle/>
          <a:p>
            <a:r>
              <a:rPr lang="en-US" altLang="en-GB" sz="3200" b="1" dirty="0">
                <a:solidFill>
                  <a:schemeClr val="bg1"/>
                </a:solidFill>
              </a:rPr>
              <a:t>Observations</a:t>
            </a:r>
            <a:endParaRPr lang="en-US" altLang="en-GB" sz="3200" b="1" dirty="0">
              <a:solidFill>
                <a:schemeClr val="bg1"/>
              </a:solidFill>
            </a:endParaRPr>
          </a:p>
          <a:p>
            <a:r>
              <a:rPr lang="en-US" altLang="en-GB" dirty="0">
                <a:solidFill>
                  <a:schemeClr val="bg1"/>
                </a:solidFill>
              </a:rPr>
              <a:t>1. The best selling products vary in their average unit price. So it doesn’t seem to have</a:t>
            </a:r>
            <a:r>
              <a:rPr lang="en-GB" altLang="en-US" dirty="0">
                <a:solidFill>
                  <a:schemeClr val="bg1"/>
                </a:solidFill>
              </a:rPr>
              <a:t>  </a:t>
            </a:r>
            <a:r>
              <a:rPr lang="en-US" altLang="en-GB" dirty="0">
                <a:solidFill>
                  <a:schemeClr val="bg1"/>
                </a:solidFill>
              </a:rPr>
              <a:t>any relation with its price.</a:t>
            </a:r>
            <a:endParaRPr lang="en-US" altLang="en-GB" dirty="0">
              <a:solidFill>
                <a:schemeClr val="bg1"/>
              </a:solidFill>
            </a:endParaRPr>
          </a:p>
          <a:p>
            <a:r>
              <a:rPr lang="en-US" altLang="en-GB" dirty="0">
                <a:solidFill>
                  <a:schemeClr val="bg1"/>
                </a:solidFill>
              </a:rPr>
              <a:t>2. The No. 1 best selling product sells almost double the quantity of the 10th best seller.</a:t>
            </a:r>
            <a:endParaRPr lang="en-US" altLang="en-GB" dirty="0">
              <a:solidFill>
                <a:schemeClr val="bg1"/>
              </a:solidFill>
            </a:endParaRPr>
          </a:p>
          <a:p>
            <a:r>
              <a:rPr lang="en-US" altLang="en-GB" dirty="0">
                <a:solidFill>
                  <a:schemeClr val="bg1"/>
                </a:solidFill>
              </a:rPr>
              <a:t>3. The no. 1 revenue grosser leads its immediate follower by 26%</a:t>
            </a:r>
            <a:endParaRPr lang="en-US" altLang="en-GB" dirty="0">
              <a:solidFill>
                <a:schemeClr val="bg1"/>
              </a:solidFill>
            </a:endParaRPr>
          </a:p>
          <a:p>
            <a:endParaRPr lang="en-US" altLang="en-GB" dirty="0">
              <a:solidFill>
                <a:schemeClr val="bg1"/>
              </a:solidFill>
            </a:endParaRPr>
          </a:p>
          <a:p>
            <a:r>
              <a:rPr lang="en-US" altLang="en-GB" sz="2400" b="1" dirty="0">
                <a:solidFill>
                  <a:schemeClr val="bg1"/>
                </a:solidFill>
              </a:rPr>
              <a:t>Pareto Principle (80-20 rule)</a:t>
            </a:r>
            <a:endParaRPr lang="en-US" altLang="en-GB" sz="2400" b="1" dirty="0">
              <a:solidFill>
                <a:schemeClr val="bg1"/>
              </a:solidFill>
            </a:endParaRPr>
          </a:p>
          <a:p>
            <a:r>
              <a:rPr lang="en-US" altLang="en-GB" dirty="0">
                <a:solidFill>
                  <a:schemeClr val="bg1"/>
                </a:solidFill>
              </a:rPr>
              <a:t>Observations</a:t>
            </a:r>
            <a:endParaRPr lang="en-US" altLang="en-GB" dirty="0">
              <a:solidFill>
                <a:schemeClr val="bg1"/>
              </a:solidFill>
            </a:endParaRPr>
          </a:p>
          <a:p>
            <a:r>
              <a:rPr lang="en-US" altLang="en-GB" dirty="0">
                <a:solidFill>
                  <a:schemeClr val="bg1"/>
                </a:solidFill>
              </a:rPr>
              <a:t>1. Pareto principle holds true for items in our dataset, as 22% of all the items are</a:t>
            </a:r>
            <a:endParaRPr lang="en-US" altLang="en-GB" dirty="0">
              <a:solidFill>
                <a:schemeClr val="bg1"/>
              </a:solidFill>
            </a:endParaRPr>
          </a:p>
          <a:p>
            <a:r>
              <a:rPr lang="en-US" altLang="en-GB" dirty="0">
                <a:solidFill>
                  <a:schemeClr val="bg1"/>
                </a:solidFill>
              </a:rPr>
              <a:t>contributing to 80% of the sales revenue. 22% of all items means 803 items.</a:t>
            </a:r>
            <a:endParaRPr lang="en-US" altLang="en-GB" dirty="0">
              <a:solidFill>
                <a:schemeClr val="bg1"/>
              </a:solidFill>
            </a:endParaRPr>
          </a:p>
          <a:p>
            <a:r>
              <a:rPr lang="en-US" altLang="en-GB" dirty="0">
                <a:solidFill>
                  <a:schemeClr val="bg1"/>
                </a:solidFill>
              </a:rPr>
              <a:t>2. 27% of all the customers are contributing to 80% of the sales revenue. 27% of all</a:t>
            </a:r>
            <a:endParaRPr lang="en-US" altLang="en-GB" dirty="0">
              <a:solidFill>
                <a:schemeClr val="bg1"/>
              </a:solidFill>
            </a:endParaRPr>
          </a:p>
          <a:p>
            <a:r>
              <a:rPr lang="en-US" altLang="en-GB" dirty="0">
                <a:solidFill>
                  <a:schemeClr val="bg1"/>
                </a:solidFill>
              </a:rPr>
              <a:t>items means 1176 items</a:t>
            </a:r>
            <a:endParaRPr lang="en-US" altLang="en-GB" dirty="0">
              <a:solidFill>
                <a:schemeClr val="bg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组合 32"/>
          <p:cNvGrpSpPr/>
          <p:nvPr/>
        </p:nvGrpSpPr>
        <p:grpSpPr>
          <a:xfrm>
            <a:off x="7979354" y="1808160"/>
            <a:ext cx="3374446" cy="2199178"/>
            <a:chOff x="7979355" y="1808163"/>
            <a:chExt cx="3374445" cy="2199176"/>
          </a:xfrm>
          <a:solidFill>
            <a:schemeClr val="bg2">
              <a:lumMod val="25000"/>
            </a:schemeClr>
          </a:solidFill>
        </p:grpSpPr>
        <p:sp>
          <p:nvSpPr>
            <p:cNvPr id="34" name="矩形 33"/>
            <p:cNvSpPr/>
            <p:nvPr/>
          </p:nvSpPr>
          <p:spPr>
            <a:xfrm>
              <a:off x="8137045" y="1808163"/>
              <a:ext cx="3216755" cy="21991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mn-lt"/>
                <a:ea typeface="+mn-ea"/>
                <a:cs typeface="+mn-cs"/>
              </a:endParaRPr>
            </a:p>
          </p:txBody>
        </p:sp>
        <p:sp>
          <p:nvSpPr>
            <p:cNvPr id="35" name="等腰三角形 34"/>
            <p:cNvSpPr/>
            <p:nvPr/>
          </p:nvSpPr>
          <p:spPr>
            <a:xfrm rot="16200000">
              <a:off x="7954040" y="2208341"/>
              <a:ext cx="367066" cy="316436"/>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grpSp>
      <p:pic>
        <p:nvPicPr>
          <p:cNvPr id="6" name="Picture 5" descr="Revenue trend.PNG"/>
          <p:cNvPicPr>
            <a:picLocks noChangeAspect="1"/>
          </p:cNvPicPr>
          <p:nvPr/>
        </p:nvPicPr>
        <p:blipFill>
          <a:blip r:embed="rId1"/>
          <a:stretch>
            <a:fillRect/>
          </a:stretch>
        </p:blipFill>
        <p:spPr>
          <a:xfrm>
            <a:off x="56282" y="1924365"/>
            <a:ext cx="5486400" cy="3638875"/>
          </a:xfrm>
          <a:prstGeom prst="rect">
            <a:avLst/>
          </a:prstGeom>
        </p:spPr>
      </p:pic>
      <p:sp>
        <p:nvSpPr>
          <p:cNvPr id="2" name="TextBox 1"/>
          <p:cNvSpPr txBox="1"/>
          <p:nvPr/>
        </p:nvSpPr>
        <p:spPr>
          <a:xfrm>
            <a:off x="5621527" y="1165362"/>
            <a:ext cx="6262563" cy="1754326"/>
          </a:xfrm>
          <a:prstGeom prst="rect">
            <a:avLst/>
          </a:prstGeom>
          <a:noFill/>
        </p:spPr>
        <p:txBody>
          <a:bodyPr wrap="square" rtlCol="0">
            <a:spAutoFit/>
          </a:bodyPr>
          <a:lstStyle/>
          <a:p>
            <a:r>
              <a:rPr lang="en-US" b="1" dirty="0">
                <a:solidFill>
                  <a:schemeClr val="bg1"/>
                </a:solidFill>
              </a:rPr>
              <a:t>Revenue trends indicate a significant upward trajectory starting from mid-year 2011, peaking in November, followed by a sharp drop in December. Understanding these trends is crucial for optimizing business strategies during high and low-demand periods.</a:t>
            </a:r>
            <a:endParaRPr lang="en-US" b="1" dirty="0">
              <a:solidFill>
                <a:schemeClr val="bg1"/>
              </a:solidFill>
            </a:endParaRPr>
          </a:p>
          <a:p>
            <a:endParaRPr lang="en-IN" b="1" dirty="0">
              <a:solidFill>
                <a:schemeClr val="bg1"/>
              </a:solidFill>
            </a:endParaRPr>
          </a:p>
        </p:txBody>
      </p:sp>
      <p:sp>
        <p:nvSpPr>
          <p:cNvPr id="5" name="Rectangle 1"/>
          <p:cNvSpPr>
            <a:spLocks noChangeArrowheads="1"/>
          </p:cNvSpPr>
          <p:nvPr/>
        </p:nvSpPr>
        <p:spPr bwMode="auto">
          <a:xfrm rot="10800000" flipV="1">
            <a:off x="5486400" y="3294639"/>
            <a:ext cx="800734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Arial" panose="020B0604020202020204" pitchFamily="34" charset="0"/>
              </a:rPr>
              <a:t>Key Insights: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200" b="0" i="0" u="none" strike="noStrike" cap="none" normalizeH="0" baseline="0" dirty="0">
                <a:ln>
                  <a:noFill/>
                </a:ln>
                <a:solidFill>
                  <a:schemeClr val="bg1"/>
                </a:solidFill>
                <a:effectLst/>
                <a:latin typeface="Arial" panose="020B0604020202020204" pitchFamily="34" charset="0"/>
              </a:rPr>
              <a:t>The revenue significantly increases mid-2011, peaking in November 2011.</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Indicates strong sales performance during certain months.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200" b="0" i="0" u="none" strike="noStrike" cap="none" normalizeH="0" baseline="0" dirty="0">
                <a:ln>
                  <a:noFill/>
                </a:ln>
                <a:solidFill>
                  <a:schemeClr val="bg1"/>
                </a:solidFill>
                <a:effectLst/>
                <a:latin typeface="Arial" panose="020B0604020202020204" pitchFamily="34" charset="0"/>
              </a:rPr>
              <a:t>The sharp decline in December suggests seasonal variations or operational issues.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Points to potential bottlenecks or reduced demand.</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200" b="0" i="0" u="none" strike="noStrike" cap="none" normalizeH="0" baseline="0" dirty="0">
                <a:ln>
                  <a:noFill/>
                </a:ln>
                <a:solidFill>
                  <a:schemeClr val="bg1"/>
                </a:solidFill>
                <a:effectLst/>
                <a:latin typeface="Arial" panose="020B0604020202020204" pitchFamily="34" charset="0"/>
              </a:rPr>
              <a:t>Revenue trends emphasize the importance of leveraging peak periods for maximum gain.</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Capitalizing on high-performing months is critical for business growth.</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200" b="1" i="0" u="none" strike="noStrike" cap="none" normalizeH="0" baseline="0" dirty="0">
                <a:ln>
                  <a:noFill/>
                </a:ln>
                <a:solidFill>
                  <a:schemeClr val="bg1"/>
                </a:solidFill>
                <a:effectLst/>
                <a:latin typeface="Arial" panose="020B0604020202020204" pitchFamily="34" charset="0"/>
              </a:rPr>
              <a:t>Recommendations: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200" b="0" i="0" u="none" strike="noStrike" cap="none" normalizeH="0" baseline="0" dirty="0">
                <a:ln>
                  <a:noFill/>
                </a:ln>
                <a:solidFill>
                  <a:schemeClr val="bg1"/>
                </a:solidFill>
                <a:effectLst/>
                <a:latin typeface="Arial" panose="020B0604020202020204" pitchFamily="34" charset="0"/>
              </a:rPr>
              <a:t>Strategize promotional campaigns for high-performing months.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Align efforts with months showing increased revenue.</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200" b="0" i="0" u="none" strike="noStrike" cap="none" normalizeH="0" baseline="0" dirty="0">
                <a:ln>
                  <a:noFill/>
                </a:ln>
                <a:solidFill>
                  <a:schemeClr val="bg1"/>
                </a:solidFill>
                <a:effectLst/>
                <a:latin typeface="Arial" panose="020B0604020202020204" pitchFamily="34" charset="0"/>
              </a:rPr>
              <a:t>Investigate and address factors leading to the December decline.</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This could involve supply chain analysis or adjusted pricing strategies.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200" b="0" i="0" u="none" strike="noStrike" cap="none" normalizeH="0" baseline="0" dirty="0">
                <a:ln>
                  <a:noFill/>
                </a:ln>
                <a:solidFill>
                  <a:schemeClr val="bg1"/>
                </a:solidFill>
                <a:effectLst/>
                <a:latin typeface="Arial" panose="020B0604020202020204" pitchFamily="34" charset="0"/>
              </a:rPr>
              <a:t>Develop contingency plans for potential dips to maintain stability.</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200" b="0" i="0" u="none" strike="noStrike" cap="none" normalizeH="0" baseline="0" dirty="0">
                <a:ln>
                  <a:noFill/>
                </a:ln>
                <a:solidFill>
                  <a:schemeClr val="bg1"/>
                </a:solidFill>
                <a:effectLst/>
                <a:latin typeface="Arial" panose="020B0604020202020204" pitchFamily="34" charset="0"/>
              </a:rPr>
              <a:t>Ensures consistent revenue streams even during low periods.</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200" b="0" i="0" u="none" strike="noStrike" cap="none" normalizeH="0" baseline="0" dirty="0">
              <a:ln>
                <a:noFill/>
              </a:ln>
              <a:solidFill>
                <a:schemeClr val="bg1"/>
              </a:solidFill>
              <a:effectLst/>
              <a:latin typeface="Arial" panose="020B0604020202020204" pitchFamily="34" charset="0"/>
            </a:endParaRPr>
          </a:p>
        </p:txBody>
      </p:sp>
      <p:sp>
        <p:nvSpPr>
          <p:cNvPr id="7"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8" name="Rectangle 3"/>
          <p:cNvSpPr>
            <a:spLocks noChangeArrowheads="1"/>
          </p:cNvSpPr>
          <p:nvPr/>
        </p:nvSpPr>
        <p:spPr bwMode="auto">
          <a:xfrm>
            <a:off x="-261257" y="-951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11" name="TextBox 10"/>
          <p:cNvSpPr txBox="1"/>
          <p:nvPr/>
        </p:nvSpPr>
        <p:spPr>
          <a:xfrm>
            <a:off x="261257" y="226407"/>
            <a:ext cx="4908523" cy="584775"/>
          </a:xfrm>
          <a:prstGeom prst="rect">
            <a:avLst/>
          </a:prstGeom>
          <a:noFill/>
        </p:spPr>
        <p:txBody>
          <a:bodyPr wrap="none" rtlCol="0">
            <a:spAutoFit/>
          </a:bodyPr>
          <a:lstStyle/>
          <a:p>
            <a:r>
              <a:rPr lang="en-IN" sz="3200" b="1" dirty="0">
                <a:solidFill>
                  <a:schemeClr val="bg1"/>
                </a:solidFill>
              </a:rPr>
              <a:t>Revenue Trends Analysis</a:t>
            </a:r>
            <a:endParaRPr lang="en-IN" sz="3200" dirty="0">
              <a:solidFill>
                <a:schemeClr val="bg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38404" y="0"/>
            <a:ext cx="10515600" cy="1325563"/>
          </a:xfrm>
        </p:spPr>
        <p:txBody>
          <a:bodyPr vert="horz" lIns="91440" tIns="45720" rIns="91440" bIns="45720" rtlCol="0" anchor="ctr">
            <a:normAutofit/>
          </a:bodyPr>
          <a:lstStyle/>
          <a:p>
            <a:r>
              <a:rPr lang="en-IN" b="1" dirty="0"/>
              <a:t>ARIMA Time Series Forecasting</a:t>
            </a:r>
            <a:endParaRPr lang="en-IN" dirty="0"/>
          </a:p>
        </p:txBody>
      </p:sp>
      <p:sp>
        <p:nvSpPr>
          <p:cNvPr id="16390" name="矩形 8"/>
          <p:cNvSpPr/>
          <p:nvPr/>
        </p:nvSpPr>
        <p:spPr>
          <a:xfrm>
            <a:off x="5914054" y="1151404"/>
            <a:ext cx="5683898" cy="5493812"/>
          </a:xfrm>
          <a:prstGeom prst="rect">
            <a:avLst/>
          </a:prstGeom>
          <a:noFill/>
          <a:ln w="9525">
            <a:noFill/>
          </a:ln>
        </p:spPr>
        <p:txBody>
          <a:bodyPr wrap="square" anchor="t" anchorCtr="0">
            <a:spAutoFit/>
          </a:bodyPr>
          <a:lstStyle/>
          <a:p>
            <a:pPr>
              <a:buFont typeface="Arial" panose="020B0604020202020204" pitchFamily="34" charset="0"/>
              <a:buChar char="•"/>
            </a:pPr>
            <a:r>
              <a:rPr lang="en-US" sz="1300" b="1" dirty="0">
                <a:solidFill>
                  <a:schemeClr val="bg1"/>
                </a:solidFill>
              </a:rPr>
              <a:t>Explanation:</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ARIMA (Auto-Regressive Integrated Moving Average) is used to predict monthly revenue trends by analyzing historical data patterns. The model identifies seasonality and growth trends, providing insights into future performance. This allows businesses to make data-driven decisions for resource allocation and marketing.</a:t>
            </a:r>
            <a:endParaRPr lang="en-US" sz="1300" dirty="0">
              <a:solidFill>
                <a:schemeClr val="bg1"/>
              </a:solidFill>
            </a:endParaRPr>
          </a:p>
          <a:p>
            <a:pPr>
              <a:buFont typeface="Arial" panose="020B0604020202020204" pitchFamily="34" charset="0"/>
              <a:buChar char="•"/>
            </a:pPr>
            <a:r>
              <a:rPr lang="en-US" sz="1300" b="1" dirty="0">
                <a:solidFill>
                  <a:schemeClr val="bg1"/>
                </a:solidFill>
              </a:rPr>
              <a:t>Key Insights:</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Revenue shows seasonal patterns with recovery and growth trends post-dips.</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This highlights the importance of understanding seasonal dynamics for strategic planning.</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The ARIMA model reliably aligns with actual historical data.</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High alignment ensures the forecast's credibility for decision-making.</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Forecasting helps identify potential peak periods for targeted actions.</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Enables businesses to capitalize on revenue opportunities during high-demand periods.</a:t>
            </a:r>
            <a:endParaRPr lang="en-US" sz="1300" dirty="0">
              <a:solidFill>
                <a:schemeClr val="bg1"/>
              </a:solidFill>
            </a:endParaRPr>
          </a:p>
          <a:p>
            <a:pPr>
              <a:buFont typeface="Arial" panose="020B0604020202020204" pitchFamily="34" charset="0"/>
              <a:buChar char="•"/>
            </a:pPr>
            <a:r>
              <a:rPr lang="en-US" sz="1300" b="1" dirty="0">
                <a:solidFill>
                  <a:schemeClr val="bg1"/>
                </a:solidFill>
              </a:rPr>
              <a:t>Recommendations:</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Use forecasts to optimize inventory and staffing levels during peak and low periods.</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Helps avoid overstocking or understaffing issues.</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Align marketing campaigns with projected peak revenue months.</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Ensures maximum impact during high-demand seasons.</a:t>
            </a:r>
            <a:endParaRPr lang="en-US" sz="1300" dirty="0">
              <a:solidFill>
                <a:schemeClr val="bg1"/>
              </a:solidFill>
            </a:endParaRPr>
          </a:p>
          <a:p>
            <a:pPr marL="742950" lvl="1" indent="-285750">
              <a:buFont typeface="Arial" panose="020B0604020202020204" pitchFamily="34" charset="0"/>
              <a:buChar char="•"/>
            </a:pPr>
            <a:r>
              <a:rPr lang="en-US" sz="1300" dirty="0">
                <a:solidFill>
                  <a:schemeClr val="bg1"/>
                </a:solidFill>
              </a:rPr>
              <a:t>Regularly update the model with new data for improved accuracy.</a:t>
            </a:r>
            <a:endParaRPr lang="en-US" sz="1300" dirty="0">
              <a:solidFill>
                <a:schemeClr val="bg1"/>
              </a:solidFill>
            </a:endParaRPr>
          </a:p>
          <a:p>
            <a:pPr marL="1143000" lvl="2" indent="-228600">
              <a:buFont typeface="Arial" panose="020B0604020202020204" pitchFamily="34" charset="0"/>
              <a:buChar char="•"/>
            </a:pPr>
            <a:r>
              <a:rPr lang="en-US" sz="1300" dirty="0">
                <a:solidFill>
                  <a:schemeClr val="bg1"/>
                </a:solidFill>
              </a:rPr>
              <a:t>Keeps forecasts relevant to changing trends.</a:t>
            </a:r>
            <a:endParaRPr lang="en-US" sz="1300" dirty="0">
              <a:solidFill>
                <a:schemeClr val="bg1"/>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8404" y="1813286"/>
            <a:ext cx="5775650" cy="36358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0" y="-92075"/>
            <a:ext cx="10515600" cy="1325563"/>
          </a:xfrm>
        </p:spPr>
        <p:txBody>
          <a:bodyPr vert="horz" lIns="91440" tIns="45720" rIns="91440" bIns="45720" rtlCol="0" anchor="ctr">
            <a:normAutofit/>
          </a:bodyPr>
          <a:lstStyle/>
          <a:p>
            <a:r>
              <a:rPr lang="en-IN" b="1" dirty="0"/>
              <a:t>ROI by Marketing Channel</a:t>
            </a:r>
            <a:endParaRPr lang="en-IN" dirty="0"/>
          </a:p>
        </p:txBody>
      </p:sp>
      <p:sp>
        <p:nvSpPr>
          <p:cNvPr id="8" name="矩形 7"/>
          <p:cNvSpPr/>
          <p:nvPr/>
        </p:nvSpPr>
        <p:spPr>
          <a:xfrm>
            <a:off x="6090677" y="1008676"/>
            <a:ext cx="6090677" cy="5261495"/>
          </a:xfrm>
          <a:prstGeom prst="rect">
            <a:avLst/>
          </a:prstGeom>
          <a:solidFill>
            <a:srgbClr val="1575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mn-lt"/>
              <a:ea typeface="+mn-ea"/>
              <a:cs typeface="+mn-cs"/>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9947" y="1588610"/>
            <a:ext cx="5479255" cy="3680779"/>
          </a:xfrm>
          <a:prstGeom prst="rect">
            <a:avLst/>
          </a:prstGeom>
        </p:spPr>
      </p:pic>
      <p:sp>
        <p:nvSpPr>
          <p:cNvPr id="5" name="Rectangle 1"/>
          <p:cNvSpPr>
            <a:spLocks noChangeArrowheads="1"/>
          </p:cNvSpPr>
          <p:nvPr/>
        </p:nvSpPr>
        <p:spPr bwMode="auto">
          <a:xfrm>
            <a:off x="6090677" y="1029184"/>
            <a:ext cx="6090676"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1" i="0" u="none" strike="noStrike" cap="none" normalizeH="0" baseline="0" dirty="0">
                <a:ln>
                  <a:noFill/>
                </a:ln>
                <a:solidFill>
                  <a:schemeClr val="bg1"/>
                </a:solidFill>
                <a:effectLst/>
                <a:latin typeface="Arial" panose="020B0604020202020204" pitchFamily="34" charset="0"/>
              </a:rPr>
              <a:t>Explanation:</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Analyzing ROI (Return on Investment) across marketing channels helps determine the effectiveness of each channel in driving profitability. Channels like Email Marketing and SEO have higher returns, whereas Social Media and Paid Ads require strategic adjustments to enhance their performance.</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1" i="0" u="none" strike="noStrike" cap="none" normalizeH="0" baseline="0" dirty="0">
                <a:ln>
                  <a:noFill/>
                </a:ln>
                <a:solidFill>
                  <a:schemeClr val="bg1"/>
                </a:solidFill>
                <a:effectLst/>
                <a:latin typeface="Arial" panose="020B0604020202020204" pitchFamily="34" charset="0"/>
              </a:rPr>
              <a:t>Key Insights: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300" b="1" i="0" u="none" strike="noStrike" cap="none" normalizeH="0" baseline="0" dirty="0">
                <a:ln>
                  <a:noFill/>
                </a:ln>
                <a:solidFill>
                  <a:schemeClr val="bg1"/>
                </a:solidFill>
                <a:effectLst/>
                <a:latin typeface="Arial" panose="020B0604020202020204" pitchFamily="34" charset="0"/>
              </a:rPr>
              <a:t>Email Marketing:</a:t>
            </a:r>
            <a:r>
              <a:rPr kumimoji="0" lang="en-US" altLang="en-US" sz="1300" b="0" i="0" u="none" strike="noStrike" cap="none" normalizeH="0" baseline="0" dirty="0">
                <a:ln>
                  <a:noFill/>
                </a:ln>
                <a:solidFill>
                  <a:schemeClr val="bg1"/>
                </a:solidFill>
                <a:effectLst/>
                <a:latin typeface="Arial" panose="020B0604020202020204" pitchFamily="34" charset="0"/>
              </a:rPr>
              <a:t> Delivers the highest ROI (~3x), showing effective engagement.</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Indicates strong customer loyalty and cost-effectiveness.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300" b="1" i="0" u="none" strike="noStrike" cap="none" normalizeH="0" baseline="0" dirty="0">
                <a:ln>
                  <a:noFill/>
                </a:ln>
                <a:solidFill>
                  <a:schemeClr val="bg1"/>
                </a:solidFill>
                <a:effectLst/>
                <a:latin typeface="Arial" panose="020B0604020202020204" pitchFamily="34" charset="0"/>
              </a:rPr>
              <a:t>SEO:</a:t>
            </a:r>
            <a:r>
              <a:rPr kumimoji="0" lang="en-US" altLang="en-US" sz="1300" b="0" i="0" u="none" strike="noStrike" cap="none" normalizeH="0" baseline="0" dirty="0">
                <a:ln>
                  <a:noFill/>
                </a:ln>
                <a:solidFill>
                  <a:schemeClr val="bg1"/>
                </a:solidFill>
                <a:effectLst/>
                <a:latin typeface="Arial" panose="020B0604020202020204" pitchFamily="34" charset="0"/>
              </a:rPr>
              <a:t> Provides steady ROI, supporting long-term organic growth.</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Demonstrates the value of sustained investment in search visibility.</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300" b="1" i="0" u="none" strike="noStrike" cap="none" normalizeH="0" baseline="0" dirty="0">
                <a:ln>
                  <a:noFill/>
                </a:ln>
                <a:solidFill>
                  <a:schemeClr val="bg1"/>
                </a:solidFill>
                <a:effectLst/>
                <a:latin typeface="Arial" panose="020B0604020202020204" pitchFamily="34" charset="0"/>
              </a:rPr>
              <a:t>Social Media &amp; Paid Ads:</a:t>
            </a:r>
            <a:r>
              <a:rPr kumimoji="0" lang="en-US" altLang="en-US" sz="1300" b="0" i="0" u="none" strike="noStrike" cap="none" normalizeH="0" baseline="0" dirty="0">
                <a:ln>
                  <a:noFill/>
                </a:ln>
                <a:solidFill>
                  <a:schemeClr val="bg1"/>
                </a:solidFill>
                <a:effectLst/>
                <a:latin typeface="Arial" panose="020B0604020202020204" pitchFamily="34" charset="0"/>
              </a:rPr>
              <a:t> Lower ROI indicates the need for improved strategies.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Suggests room for optimization to enhance performance.</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300" b="1" i="0" u="none" strike="noStrike" cap="none" normalizeH="0" baseline="0" dirty="0">
                <a:ln>
                  <a:noFill/>
                </a:ln>
                <a:solidFill>
                  <a:schemeClr val="bg1"/>
                </a:solidFill>
                <a:effectLst/>
                <a:latin typeface="Arial" panose="020B0604020202020204" pitchFamily="34" charset="0"/>
              </a:rPr>
              <a:t>Recommendations: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a:pPr>
            <a:r>
              <a:rPr kumimoji="0" lang="en-US" altLang="en-US" sz="1300" b="0" i="0" u="none" strike="noStrike" cap="none" normalizeH="0" baseline="0" dirty="0">
                <a:ln>
                  <a:noFill/>
                </a:ln>
                <a:solidFill>
                  <a:schemeClr val="bg1"/>
                </a:solidFill>
                <a:effectLst/>
                <a:latin typeface="Arial" panose="020B0604020202020204" pitchFamily="34" charset="0"/>
              </a:rPr>
              <a:t>Increase investment in Email Marketing and SEO for higher returns.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Capitalize on high-performing channels to boost overall profitability.</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2"/>
            </a:pPr>
            <a:r>
              <a:rPr kumimoji="0" lang="en-US" altLang="en-US" sz="1300" b="0" i="0" u="none" strike="noStrike" cap="none" normalizeH="0" baseline="0" dirty="0">
                <a:ln>
                  <a:noFill/>
                </a:ln>
                <a:solidFill>
                  <a:schemeClr val="bg1"/>
                </a:solidFill>
                <a:effectLst/>
                <a:latin typeface="Arial" panose="020B0604020202020204" pitchFamily="34" charset="0"/>
              </a:rPr>
              <a:t>Reassess and optimize Social Media and Paid Ads through A/B testing.</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Test different approaches to identify what resonates with the audience.</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AutoNum type="arabicPeriod" startAt="3"/>
            </a:pPr>
            <a:r>
              <a:rPr kumimoji="0" lang="en-US" altLang="en-US" sz="1300" b="0" i="0" u="none" strike="noStrike" cap="none" normalizeH="0" baseline="0" dirty="0">
                <a:ln>
                  <a:noFill/>
                </a:ln>
                <a:solidFill>
                  <a:schemeClr val="bg1"/>
                </a:solidFill>
                <a:effectLst/>
                <a:latin typeface="Arial" panose="020B0604020202020204" pitchFamily="34" charset="0"/>
              </a:rPr>
              <a:t>Monitor ROI metrics periodically to adapt and refine strategies.</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914400" marR="0" lvl="2" indent="0" algn="l" defTabSz="914400" rtl="0" eaLnBrk="0" fontAlgn="base" latinLnBrk="0" hangingPunct="0">
              <a:lnSpc>
                <a:spcPct val="100000"/>
              </a:lnSpc>
              <a:spcBef>
                <a:spcPct val="0"/>
              </a:spcBef>
              <a:spcAft>
                <a:spcPct val="0"/>
              </a:spcAft>
              <a:buClrTx/>
              <a:buSzTx/>
              <a:buFontTx/>
              <a:buChar char="•"/>
            </a:pPr>
            <a:r>
              <a:rPr kumimoji="0" lang="en-US" altLang="en-US" sz="1300" b="0" i="0" u="none" strike="noStrike" cap="none" normalizeH="0" baseline="0" dirty="0">
                <a:ln>
                  <a:noFill/>
                </a:ln>
                <a:solidFill>
                  <a:schemeClr val="bg1"/>
                </a:solidFill>
                <a:effectLst/>
                <a:latin typeface="Arial" panose="020B0604020202020204" pitchFamily="34" charset="0"/>
              </a:rPr>
              <a:t>Ensures marketing efforts remain efficient and impactful.</a:t>
            </a:r>
            <a:endParaRPr kumimoji="0" lang="en-US" altLang="en-US" sz="1300" b="0"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300" b="0" i="0" u="none" strike="noStrike" cap="none" normalizeH="0" baseline="0" dirty="0">
              <a:ln>
                <a:noFill/>
              </a:ln>
              <a:solidFill>
                <a:schemeClr val="bg1"/>
              </a:solidFill>
              <a:effectLst/>
              <a:latin typeface="Arial" panose="020B0604020202020204" pitchFamily="34" charset="0"/>
            </a:endParaRPr>
          </a:p>
        </p:txBody>
      </p:sp>
      <p:sp>
        <p:nvSpPr>
          <p:cNvPr id="6" name="Rectangle 2"/>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7" name="Rectangle 3"/>
          <p:cNvSpPr>
            <a:spLocks noChangeArrowheads="1"/>
          </p:cNvSpPr>
          <p:nvPr/>
        </p:nvSpPr>
        <p:spPr bwMode="auto">
          <a:xfrm>
            <a:off x="0" y="1587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a:ea typeface="微软雅黑 Light"/>
        <a:cs typeface=""/>
      </a:majorFont>
      <a:minorFont>
        <a:latin typeface="Segoe UI"/>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11979</Words>
  <Application>WPS Presentation</Application>
  <PresentationFormat>Widescreen</PresentationFormat>
  <Paragraphs>261</Paragraphs>
  <Slides>23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23</vt:i4>
      </vt:variant>
    </vt:vector>
  </HeadingPairs>
  <TitlesOfParts>
    <vt:vector size="38" baseType="lpstr">
      <vt:lpstr>Arial</vt:lpstr>
      <vt:lpstr>SimSun</vt:lpstr>
      <vt:lpstr>Wingdings</vt:lpstr>
      <vt:lpstr>Segoe UI</vt:lpstr>
      <vt:lpstr>Microsoft YaHei Light</vt:lpstr>
      <vt:lpstr>Times New Roman</vt:lpstr>
      <vt:lpstr>Arial MT</vt:lpstr>
      <vt:lpstr>Inter</vt:lpstr>
      <vt:lpstr>Segoe Print</vt:lpstr>
      <vt:lpstr>Roboto</vt:lpstr>
      <vt:lpstr>Times New Roman</vt:lpstr>
      <vt:lpstr>Microsoft YaHei</vt:lpstr>
      <vt:lpstr>Arial Unicode MS</vt:lpstr>
      <vt:lpstr>Calibri</vt:lpstr>
      <vt:lpstr>Office Theme</vt:lpstr>
      <vt:lpstr>TATA ONLINE RETAIL SALES</vt:lpstr>
      <vt:lpstr>TATA ONLINE RETAIL SALES</vt:lpstr>
      <vt:lpstr>Analysis of the Situation An in-depth evaluation of the current business situation</vt:lpstr>
      <vt:lpstr>Geographic Insights:</vt:lpstr>
      <vt:lpstr>Geographic Insights:</vt:lpstr>
      <vt:lpstr>Top popular products:</vt:lpstr>
      <vt:lpstr>PowerPoint 演示文稿</vt:lpstr>
      <vt:lpstr>ARIMA Time Series Forecasting</vt:lpstr>
      <vt:lpstr>ROI by Marketing Channel</vt:lpstr>
      <vt:lpstr>Top Customer Analysis:</vt:lpstr>
      <vt:lpstr>PowerPoint 演示文稿</vt:lpstr>
      <vt:lpstr>Customer Segmentation Analysis:</vt:lpstr>
      <vt:lpstr>PowerPoint 演示文稿</vt:lpstr>
      <vt:lpstr>PowerPoint 演示文稿</vt:lpstr>
      <vt:lpstr>Average Sales Per Day In 2011</vt:lpstr>
      <vt:lpstr>Time- Seires Plots</vt:lpstr>
      <vt:lpstr>Descriptive and Inferential Statistics :Summary </vt:lpstr>
      <vt:lpstr>OUTLIER ANALYSIS</vt:lpstr>
      <vt:lpstr>Heatmap Correlation between features</vt:lpstr>
      <vt:lpstr>Modeling Algorithm:</vt:lpstr>
      <vt:lpstr>Modeling ALgorithm</vt:lpstr>
      <vt:lpstr>Streamlit Demo </vt:lpstr>
      <vt:lpstr>Any Question?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Vaishnavi Badjate</cp:lastModifiedBy>
  <cp:revision>70</cp:revision>
  <dcterms:created xsi:type="dcterms:W3CDTF">2014-12-20T13:05:00Z</dcterms:created>
  <dcterms:modified xsi:type="dcterms:W3CDTF">2025-01-04T18:05:30Z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2057-12.2.0.19805</vt:lpwstr>
  </property>
  <property fmtid="{D5CDD505-2E9C-101B-9397-08002B2CF9AE}" pid="3" name="ICV">
    <vt:lpwstr>6CE9145D92DE43A9B51A5DDA2DEF8314_12</vt:lpwstr>
  </property>
</Properties>
</file>