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Barlow ExtraLight"/>
      <p:regular r:id="rId23"/>
      <p:bold r:id="rId24"/>
      <p:italic r:id="rId25"/>
      <p:boldItalic r:id="rId26"/>
    </p:embeddedFont>
    <p:embeddedFont>
      <p:font typeface="Hepta Slab Medium"/>
      <p:regular r:id="rId27"/>
      <p:bold r:id="rId28"/>
    </p:embeddedFont>
    <p:embeddedFont>
      <p:font typeface="Hepta Slab Light"/>
      <p:regular r:id="rId29"/>
      <p:bold r:id="rId30"/>
    </p:embeddedFont>
    <p:embeddedFont>
      <p:font typeface="Hepta Slab"/>
      <p:regular r:id="rId31"/>
      <p:bold r:id="rId32"/>
    </p:embeddedFont>
    <p:embeddedFont>
      <p:font typeface="Barlow Medium"/>
      <p:regular r:id="rId33"/>
      <p:bold r:id="rId34"/>
      <p:italic r:id="rId35"/>
      <p:boldItalic r:id="rId36"/>
    </p:embeddedFont>
    <p:embeddedFont>
      <p:font typeface="Barlow Light"/>
      <p:regular r:id="rId37"/>
      <p:bold r:id="rId38"/>
      <p:italic r:id="rId39"/>
      <p:boldItalic r:id="rId40"/>
    </p:embeddedFont>
    <p:embeddedFont>
      <p:font typeface="Barlow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Barlow-bold.fntdata"/><Relationship Id="rId41" Type="http://schemas.openxmlformats.org/officeDocument/2006/relationships/font" Target="fonts/Barlow-regular.fntdata"/><Relationship Id="rId22" Type="http://schemas.openxmlformats.org/officeDocument/2006/relationships/slide" Target="slides/slide17.xml"/><Relationship Id="rId44" Type="http://schemas.openxmlformats.org/officeDocument/2006/relationships/font" Target="fonts/Barlow-boldItalic.fntdata"/><Relationship Id="rId21" Type="http://schemas.openxmlformats.org/officeDocument/2006/relationships/slide" Target="slides/slide16.xml"/><Relationship Id="rId43" Type="http://schemas.openxmlformats.org/officeDocument/2006/relationships/font" Target="fonts/Barlow-italic.fntdata"/><Relationship Id="rId24" Type="http://schemas.openxmlformats.org/officeDocument/2006/relationships/font" Target="fonts/BarlowExtraLight-bold.fntdata"/><Relationship Id="rId23" Type="http://schemas.openxmlformats.org/officeDocument/2006/relationships/font" Target="fonts/BarlowExtra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ExtraLight-boldItalic.fntdata"/><Relationship Id="rId25" Type="http://schemas.openxmlformats.org/officeDocument/2006/relationships/font" Target="fonts/BarlowExtraLight-italic.fntdata"/><Relationship Id="rId28" Type="http://schemas.openxmlformats.org/officeDocument/2006/relationships/font" Target="fonts/HeptaSlabMedium-bold.fntdata"/><Relationship Id="rId27" Type="http://schemas.openxmlformats.org/officeDocument/2006/relationships/font" Target="fonts/HeptaSlab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ptaSlab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ptaSlab-regular.fntdata"/><Relationship Id="rId30" Type="http://schemas.openxmlformats.org/officeDocument/2006/relationships/font" Target="fonts/HeptaSlabLight-bold.fntdata"/><Relationship Id="rId11" Type="http://schemas.openxmlformats.org/officeDocument/2006/relationships/slide" Target="slides/slide6.xml"/><Relationship Id="rId33" Type="http://schemas.openxmlformats.org/officeDocument/2006/relationships/font" Target="fonts/BarlowMedium-regular.fntdata"/><Relationship Id="rId10" Type="http://schemas.openxmlformats.org/officeDocument/2006/relationships/slide" Target="slides/slide5.xml"/><Relationship Id="rId32" Type="http://schemas.openxmlformats.org/officeDocument/2006/relationships/font" Target="fonts/HeptaSlab-bold.fntdata"/><Relationship Id="rId13" Type="http://schemas.openxmlformats.org/officeDocument/2006/relationships/slide" Target="slides/slide8.xml"/><Relationship Id="rId35" Type="http://schemas.openxmlformats.org/officeDocument/2006/relationships/font" Target="fonts/BarlowMedium-italic.fntdata"/><Relationship Id="rId12" Type="http://schemas.openxmlformats.org/officeDocument/2006/relationships/slide" Target="slides/slide7.xml"/><Relationship Id="rId34" Type="http://schemas.openxmlformats.org/officeDocument/2006/relationships/font" Target="fonts/BarlowMedium-bold.fntdata"/><Relationship Id="rId15" Type="http://schemas.openxmlformats.org/officeDocument/2006/relationships/slide" Target="slides/slide10.xml"/><Relationship Id="rId37" Type="http://schemas.openxmlformats.org/officeDocument/2006/relationships/font" Target="fonts/BarlowLight-regular.fntdata"/><Relationship Id="rId14" Type="http://schemas.openxmlformats.org/officeDocument/2006/relationships/slide" Target="slides/slide9.xml"/><Relationship Id="rId36" Type="http://schemas.openxmlformats.org/officeDocument/2006/relationships/font" Target="fonts/Barlow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Light-italic.fntdata"/><Relationship Id="rId16" Type="http://schemas.openxmlformats.org/officeDocument/2006/relationships/slide" Target="slides/slide11.xml"/><Relationship Id="rId38" Type="http://schemas.openxmlformats.org/officeDocument/2006/relationships/font" Target="fonts/Barlow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2fedb7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2fedb7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3300a38aaa_5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3300a38aaa_5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300a38aa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300a38aa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3300a38aa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3300a38aa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300a38aaa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3300a38aaa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300a38aaa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300a38aaa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300a38aaa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3300a38aaa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3306395fd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3306395fd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3300a38aaa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3300a38aaa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2fedb764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2fedb764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3de5ac3b1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3de5ac3b1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2fedb764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32fedb76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2fedb764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32fedb764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2fedb764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2fedb764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300a38aaa_5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300a38aaa_5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306395fd5_1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306395fd5_1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300a38aaa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3300a38aaa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6.jpg"/><Relationship Id="rId5" Type="http://schemas.openxmlformats.org/officeDocument/2006/relationships/image" Target="../media/image1.jpg"/><Relationship Id="rId6" Type="http://schemas.openxmlformats.org/officeDocument/2006/relationships/image" Target="../media/image7.jpg"/><Relationship Id="rId7" Type="http://schemas.openxmlformats.org/officeDocument/2006/relationships/image" Target="../media/image10.jpg"/><Relationship Id="rId8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756625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100"/>
              <a:t>SMALL INTESTINE ULCER </a:t>
            </a:r>
            <a:r>
              <a:rPr lang="en" sz="3100"/>
              <a:t>CLASSIFICATION</a:t>
            </a:r>
            <a:r>
              <a:rPr lang="en" sz="3100"/>
              <a:t> USING NARROW BAND IMAGING</a:t>
            </a:r>
            <a:endParaRPr sz="2200"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4092450" y="4220225"/>
            <a:ext cx="1052100" cy="22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NEURONEXUS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3320300" y="2571750"/>
            <a:ext cx="37656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Normal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Ulcerative</a:t>
            </a:r>
            <a:r>
              <a:rPr lang="en" sz="1800"/>
              <a:t>_</a:t>
            </a:r>
            <a:r>
              <a:rPr lang="en" sz="1800"/>
              <a:t>Colitis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Polyps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Esophagitis</a:t>
            </a:r>
            <a:endParaRPr sz="1800"/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0"/>
            <a:ext cx="1559050" cy="11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350" y="1054675"/>
            <a:ext cx="5216676" cy="40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6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Barlow"/>
                <a:ea typeface="Barlow"/>
                <a:cs typeface="Barlow"/>
                <a:sym typeface="Barlow"/>
              </a:rPr>
              <a:t>PCA(PRINCIPAL COMPONENT ANALYSIS)</a:t>
            </a:r>
            <a:endParaRPr b="1" sz="34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idx="4294967295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0" name="Google Shape;420;p57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CLASSIFICATION  MODEL : COMPARISON</a:t>
            </a:r>
            <a:endParaRPr b="1" sz="3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1" name="Google Shape;421;p57"/>
          <p:cNvSpPr txBox="1"/>
          <p:nvPr/>
        </p:nvSpPr>
        <p:spPr>
          <a:xfrm>
            <a:off x="196025" y="1255800"/>
            <a:ext cx="81228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22" name="Google Shape;42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7"/>
          <p:cNvPicPr preferRelativeResize="0"/>
          <p:nvPr/>
        </p:nvPicPr>
        <p:blipFill rotWithShape="1">
          <a:blip r:embed="rId4">
            <a:alphaModFix/>
          </a:blip>
          <a:srcRect b="5519" l="8322" r="3048" t="10728"/>
          <a:stretch/>
        </p:blipFill>
        <p:spPr>
          <a:xfrm>
            <a:off x="616600" y="1547700"/>
            <a:ext cx="8122800" cy="3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CLASSIFICATION  MODEL : ViT</a:t>
            </a:r>
            <a:endParaRPr b="1" sz="3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29" name="Google Shape;4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525"/>
            <a:ext cx="8673700" cy="38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/>
          <p:nvPr>
            <p:ph idx="4294967295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6" name="Google Shape;436;p59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CLASSIFICATION  MODEL (VIT)</a:t>
            </a:r>
            <a:endParaRPr b="1" sz="3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7" name="Google Shape;437;p59"/>
          <p:cNvSpPr txBox="1"/>
          <p:nvPr/>
        </p:nvSpPr>
        <p:spPr>
          <a:xfrm>
            <a:off x="181000" y="1232550"/>
            <a:ext cx="81228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 </a:t>
            </a:r>
            <a:r>
              <a:rPr b="1" lang="en" sz="2300">
                <a:solidFill>
                  <a:schemeClr val="dk2"/>
                </a:solidFill>
              </a:rPr>
              <a:t>ViT Architecture</a:t>
            </a:r>
            <a:endParaRPr b="1"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The ViT model follows this structure: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</a:rPr>
              <a:t>Patch Embedding Layer </a:t>
            </a:r>
            <a:r>
              <a:rPr lang="en" sz="1100">
                <a:solidFill>
                  <a:schemeClr val="dk2"/>
                </a:solidFill>
              </a:rPr>
              <a:t>– </a:t>
            </a:r>
            <a:r>
              <a:rPr lang="en">
                <a:solidFill>
                  <a:schemeClr val="dk2"/>
                </a:solidFill>
              </a:rPr>
              <a:t>Converts an image into patch sequences.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</a:rPr>
              <a:t>Position Embeddings </a:t>
            </a:r>
            <a:r>
              <a:rPr lang="en" sz="1100">
                <a:solidFill>
                  <a:schemeClr val="dk2"/>
                </a:solidFill>
              </a:rPr>
              <a:t>– </a:t>
            </a:r>
            <a:r>
              <a:rPr lang="en" sz="1500">
                <a:solidFill>
                  <a:schemeClr val="dk2"/>
                </a:solidFill>
              </a:rPr>
              <a:t>Adds location-based information.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Multiple Transformer Layers –</a:t>
            </a:r>
            <a:r>
              <a:rPr lang="en" sz="1100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Processes the patch sequences using self-attention.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Classification Token –</a:t>
            </a:r>
            <a:r>
              <a:rPr lang="en" sz="1100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Aggregates features for final classification.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38" name="Google Shape;4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idx="4294967295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4" name="Google Shape;444;p60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Barlow"/>
                <a:ea typeface="Barlow"/>
                <a:cs typeface="Barlow"/>
                <a:sym typeface="Barlow"/>
              </a:rPr>
              <a:t>OBSERVATION (White light vs NBI)</a:t>
            </a:r>
            <a:endParaRPr b="1" sz="34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5" name="Google Shape;445;p60"/>
          <p:cNvSpPr txBox="1"/>
          <p:nvPr/>
        </p:nvSpPr>
        <p:spPr>
          <a:xfrm>
            <a:off x="165950" y="1338500"/>
            <a:ext cx="84969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446" name="Google Shape;4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588" y="1063350"/>
            <a:ext cx="7253626" cy="40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>
            <p:ph idx="4294967295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3" name="Google Shape;453;p61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Barlow"/>
                <a:ea typeface="Barlow"/>
                <a:cs typeface="Barlow"/>
                <a:sym typeface="Barlow"/>
              </a:rPr>
              <a:t>OBSERVATION (White light vs NBI)</a:t>
            </a:r>
            <a:endParaRPr b="1" sz="34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54" name="Google Shape;45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1"/>
          <p:cNvSpPr txBox="1"/>
          <p:nvPr/>
        </p:nvSpPr>
        <p:spPr>
          <a:xfrm>
            <a:off x="2057400" y="2705625"/>
            <a:ext cx="676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6" name="Google Shape;456;p61"/>
          <p:cNvSpPr/>
          <p:nvPr/>
        </p:nvSpPr>
        <p:spPr>
          <a:xfrm>
            <a:off x="270700" y="1403175"/>
            <a:ext cx="8103000" cy="3002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7" name="Google Shape;457;p61"/>
          <p:cNvSpPr txBox="1"/>
          <p:nvPr/>
        </p:nvSpPr>
        <p:spPr>
          <a:xfrm>
            <a:off x="728200" y="1736725"/>
            <a:ext cx="71880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NBI model outperforms White Light model</a:t>
            </a:r>
            <a:r>
              <a:rPr lang="en">
                <a:solidFill>
                  <a:schemeClr val="lt1"/>
                </a:solidFill>
              </a:rPr>
              <a:t> (90% vs. 77% accuracy).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Ulcerative colitis detection improves significantly</a:t>
            </a:r>
            <a:r>
              <a:rPr lang="en">
                <a:solidFill>
                  <a:schemeClr val="lt1"/>
                </a:solidFill>
              </a:rPr>
              <a:t> with NBI (60% recall vs. 12% in White Light).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Better separation between ulcerative colitis and polyps</a:t>
            </a:r>
            <a:r>
              <a:rPr lang="en">
                <a:solidFill>
                  <a:schemeClr val="lt1"/>
                </a:solidFill>
              </a:rPr>
              <a:t> in NBI model.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Lower misclassification rate</a:t>
            </a:r>
            <a:r>
              <a:rPr lang="en">
                <a:solidFill>
                  <a:schemeClr val="lt1"/>
                </a:solidFill>
              </a:rPr>
              <a:t> in NBI, making it more reliable.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NBI enhances feature visibility</a:t>
            </a:r>
            <a:r>
              <a:rPr lang="en">
                <a:solidFill>
                  <a:schemeClr val="lt1"/>
                </a:solidFill>
              </a:rPr>
              <a:t>, leading to improved classification.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Barlow"/>
                <a:ea typeface="Barlow"/>
                <a:cs typeface="Barlow"/>
                <a:sym typeface="Barlow"/>
              </a:rPr>
              <a:t>FUTURE SCOPE </a:t>
            </a:r>
            <a:endParaRPr b="1" sz="34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63" name="Google Shape;4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2"/>
          <p:cNvSpPr txBox="1"/>
          <p:nvPr/>
        </p:nvSpPr>
        <p:spPr>
          <a:xfrm>
            <a:off x="165950" y="1338500"/>
            <a:ext cx="84969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 sz="2400">
                <a:solidFill>
                  <a:schemeClr val="dk2"/>
                </a:solidFill>
              </a:rPr>
              <a:t>Enhanced Region-Specific Prediction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</a:t>
            </a:r>
            <a:r>
              <a:rPr b="1" lang="en" sz="1500">
                <a:solidFill>
                  <a:schemeClr val="dk2"/>
                </a:solidFill>
              </a:rPr>
              <a:t>ncorporating anatomical data, such as the duodenum  and valve regions of the intestine,which are more prone to stomach acid exposure have a higher risk of ulcer formation and cancer development.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2.	Personalized Risk Prediction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	</a:t>
            </a:r>
            <a:r>
              <a:rPr b="1" lang="en" sz="1500">
                <a:solidFill>
                  <a:schemeClr val="dk2"/>
                </a:solidFill>
              </a:rPr>
              <a:t>By incorporating patient history, genetic markers, and lifestyle factors into the model,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we can enhance personalized risk prediction,leading to better preventive care and 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early screening recommendations.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3.	Real-Time Endoscopic Assistance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	</a:t>
            </a:r>
            <a:r>
              <a:rPr b="1" lang="en">
                <a:solidFill>
                  <a:schemeClr val="dk2"/>
                </a:solidFill>
              </a:rPr>
              <a:t>Implementing AI-driven real-time analysis in endoscopic procedures can help doctors 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receive instant feedback on suspicious tissue regions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idx="4294967295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0" name="Google Shape;470;p63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</a:rPr>
              <a:t>Conclusion</a:t>
            </a:r>
            <a:endParaRPr b="1" sz="5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1" name="Google Shape;471;p63"/>
          <p:cNvSpPr txBox="1"/>
          <p:nvPr/>
        </p:nvSpPr>
        <p:spPr>
          <a:xfrm>
            <a:off x="165950" y="1338500"/>
            <a:ext cx="84969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472" name="Google Shape;47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3"/>
          <p:cNvSpPr txBox="1"/>
          <p:nvPr/>
        </p:nvSpPr>
        <p:spPr>
          <a:xfrm>
            <a:off x="475075" y="1549050"/>
            <a:ext cx="8151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ViT performs well in classification but requires large datasets for optimal results.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Our model has a 90% accuracy, but fine-tuning could further improve performance.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Future work: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Try Hybrid ViT-CNN models for better feature extraction.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Use data augmentation to improve Ulcerative Colitis classification.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idx="4294967295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5" name="Google Shape;335;p48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DISTRIBUTION</a:t>
            </a:r>
            <a:endParaRPr b="1" sz="3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6" name="Google Shape;336;p48"/>
          <p:cNvSpPr/>
          <p:nvPr/>
        </p:nvSpPr>
        <p:spPr>
          <a:xfrm>
            <a:off x="306200" y="1932325"/>
            <a:ext cx="2755800" cy="23142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TRAIN Data Distribution: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0_normal: 800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1_ulcerative</a:t>
            </a:r>
            <a:r>
              <a:rPr lang="en" sz="1500">
                <a:solidFill>
                  <a:schemeClr val="lt1"/>
                </a:solidFill>
              </a:rPr>
              <a:t>_</a:t>
            </a:r>
            <a:r>
              <a:rPr lang="en" sz="1500">
                <a:solidFill>
                  <a:schemeClr val="lt1"/>
                </a:solidFill>
              </a:rPr>
              <a:t>colitis: 800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2_polyps: 800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3_esophagitis: 800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37" name="Google Shape;337;p48"/>
          <p:cNvSpPr/>
          <p:nvPr/>
        </p:nvSpPr>
        <p:spPr>
          <a:xfrm>
            <a:off x="3194100" y="1932325"/>
            <a:ext cx="2755800" cy="23142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VAL Data Distribution: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0_normal: 500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1_ulcerative_colitis: 500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2_polyps: 500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3_esophagitis: 500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38" name="Google Shape;338;p48"/>
          <p:cNvSpPr/>
          <p:nvPr/>
        </p:nvSpPr>
        <p:spPr>
          <a:xfrm>
            <a:off x="6082000" y="1932325"/>
            <a:ext cx="2755800" cy="23142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TEST Data Distribution: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0_normal: 200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1_ulcerative_colitis: 200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2_polyps: 200 images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3_esophagitis: 200 images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39" name="Google Shape;3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2325"/>
            <a:ext cx="1559050" cy="10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9238"/>
            <a:ext cx="5022151" cy="46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950" y="239250"/>
            <a:ext cx="3664651" cy="2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950" y="2798849"/>
            <a:ext cx="3664651" cy="210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/>
        </p:nvSpPr>
        <p:spPr>
          <a:xfrm>
            <a:off x="0" y="0"/>
            <a:ext cx="7549800" cy="8619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 </a:t>
            </a:r>
            <a:r>
              <a:rPr b="1"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 color differences between Ulcerative Colitis (UC),</a:t>
            </a:r>
            <a:endParaRPr b="1" sz="2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Polyps, and Esophagitis in medical images are as follows:</a:t>
            </a:r>
            <a:endParaRPr b="1" sz="2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2" name="Google Shape;352;p50"/>
          <p:cNvSpPr/>
          <p:nvPr/>
        </p:nvSpPr>
        <p:spPr>
          <a:xfrm>
            <a:off x="270700" y="1759625"/>
            <a:ext cx="2541600" cy="2466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3" name="Google Shape;353;p50"/>
          <p:cNvSpPr/>
          <p:nvPr/>
        </p:nvSpPr>
        <p:spPr>
          <a:xfrm>
            <a:off x="3256200" y="1778525"/>
            <a:ext cx="2609100" cy="2466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4" name="Google Shape;354;p50"/>
          <p:cNvSpPr/>
          <p:nvPr/>
        </p:nvSpPr>
        <p:spPr>
          <a:xfrm>
            <a:off x="6181400" y="1759625"/>
            <a:ext cx="2541600" cy="2466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5" name="Google Shape;355;p50"/>
          <p:cNvSpPr txBox="1"/>
          <p:nvPr/>
        </p:nvSpPr>
        <p:spPr>
          <a:xfrm>
            <a:off x="345900" y="1869675"/>
            <a:ext cx="2394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b="1" lang="en" sz="1200">
                <a:solidFill>
                  <a:schemeClr val="lt1"/>
                </a:solidFill>
              </a:rPr>
              <a:t>.</a:t>
            </a:r>
            <a:r>
              <a:rPr b="1" lang="en">
                <a:solidFill>
                  <a:schemeClr val="lt1"/>
                </a:solidFill>
              </a:rPr>
              <a:t> Ulcerative Colitis (UC)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Colors: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 to deep red due to inflammation.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Pale or white ulcers (areas of tissue loss).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Dark red or maroon </a:t>
            </a:r>
            <a:r>
              <a:rPr lang="en">
                <a:solidFill>
                  <a:schemeClr val="lt1"/>
                </a:solidFill>
              </a:rPr>
              <a:t>continuous</a:t>
            </a:r>
            <a:r>
              <a:rPr lang="en">
                <a:solidFill>
                  <a:schemeClr val="lt1"/>
                </a:solidFill>
              </a:rPr>
              <a:t> patches due to bleeding.(</a:t>
            </a:r>
            <a:r>
              <a:rPr lang="en" sz="1200">
                <a:solidFill>
                  <a:schemeClr val="lt1"/>
                </a:solidFill>
              </a:rPr>
              <a:t>no healthy tissue between inflamed regions).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50"/>
          <p:cNvSpPr txBox="1"/>
          <p:nvPr/>
        </p:nvSpPr>
        <p:spPr>
          <a:xfrm>
            <a:off x="3366300" y="1915475"/>
            <a:ext cx="229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2. Polyps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Colors: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Pink to reddish if normal and benign.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Darker red or brown if inflamed or bleeding.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Whitish or discolored if precancerous.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Can be benign or precancerous.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6294150" y="1854225"/>
            <a:ext cx="2394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3. Esophagitis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Colors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Bright red or deep red streaks due to irritation.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White or yellow patches in infections (like Candida esophagitis).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Dark brown or black areas in severe ulceration or necrosis.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8" name="Google Shape;3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800" y="0"/>
            <a:ext cx="1594200" cy="8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idx="4294967295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4" name="Google Shape;364;p51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Band Selection</a:t>
            </a:r>
            <a:endParaRPr b="1" sz="3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5" name="Google Shape;365;p51"/>
          <p:cNvSpPr txBox="1"/>
          <p:nvPr/>
        </p:nvSpPr>
        <p:spPr>
          <a:xfrm>
            <a:off x="79550" y="1090800"/>
            <a:ext cx="83268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630-690 nm (</a:t>
            </a:r>
            <a:r>
              <a:rPr b="1" lang="en" sz="1500">
                <a:solidFill>
                  <a:schemeClr val="dk1"/>
                </a:solidFill>
                <a:highlight>
                  <a:srgbClr val="FF0000"/>
                </a:highlight>
              </a:rPr>
              <a:t>Red Band</a:t>
            </a:r>
            <a:r>
              <a:rPr b="1" lang="en" sz="1500">
                <a:solidFill>
                  <a:schemeClr val="dk1"/>
                </a:solidFill>
              </a:rPr>
              <a:t>)Vascular and Tissue Differentiation :-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band is useful for detecting </a:t>
            </a:r>
            <a:r>
              <a:rPr b="1" lang="en" sz="1100">
                <a:solidFill>
                  <a:schemeClr val="dk1"/>
                </a:solidFill>
              </a:rPr>
              <a:t>deep tissue structures</a:t>
            </a:r>
            <a:r>
              <a:rPr lang="en" sz="1100">
                <a:solidFill>
                  <a:schemeClr val="dk1"/>
                </a:solidFill>
              </a:rPr>
              <a:t> due to its ability to penetrate deeper into biological tissues.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helps in identifying </a:t>
            </a:r>
            <a:r>
              <a:rPr b="1" lang="en" sz="1100">
                <a:solidFill>
                  <a:schemeClr val="dk1"/>
                </a:solidFill>
              </a:rPr>
              <a:t>chronic inflammatory conditions</a:t>
            </a:r>
            <a:r>
              <a:rPr lang="en" sz="1100">
                <a:solidFill>
                  <a:schemeClr val="dk1"/>
                </a:solidFill>
              </a:rPr>
              <a:t> such as </a:t>
            </a:r>
            <a:r>
              <a:rPr b="1" lang="en" sz="1100">
                <a:solidFill>
                  <a:schemeClr val="dk1"/>
                </a:solidFill>
              </a:rPr>
              <a:t>ulcerative colitis</a:t>
            </a:r>
            <a:r>
              <a:rPr lang="en" sz="1100">
                <a:solidFill>
                  <a:schemeClr val="dk1"/>
                </a:solidFill>
              </a:rPr>
              <a:t>, where tissue remodeling and increased vascularization occur.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provides enhanced contrast for </a:t>
            </a:r>
            <a:r>
              <a:rPr b="1" lang="en" sz="1100">
                <a:solidFill>
                  <a:schemeClr val="dk1"/>
                </a:solidFill>
              </a:rPr>
              <a:t>polyps and abnormal growths</a:t>
            </a:r>
            <a:r>
              <a:rPr lang="en" sz="1100">
                <a:solidFill>
                  <a:schemeClr val="dk1"/>
                </a:solidFill>
              </a:rPr>
              <a:t>, as these structures often exhibit different blood supply patterns compared to normal tissue.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79550" y="3051150"/>
            <a:ext cx="8646900" cy="16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525-575 nm (</a:t>
            </a:r>
            <a:r>
              <a:rPr b="1" lang="en" sz="1500">
                <a:solidFill>
                  <a:schemeClr val="dk1"/>
                </a:solidFill>
                <a:highlight>
                  <a:srgbClr val="00FF00"/>
                </a:highlight>
              </a:rPr>
              <a:t>Green Band</a:t>
            </a:r>
            <a:r>
              <a:rPr b="1" lang="en" sz="1500">
                <a:solidFill>
                  <a:schemeClr val="dk1"/>
                </a:solidFill>
              </a:rPr>
              <a:t>) Hemoglobin and Oxygenation Level :-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range is primarily absorbed by </a:t>
            </a:r>
            <a:r>
              <a:rPr b="1" lang="en" sz="1100">
                <a:solidFill>
                  <a:schemeClr val="dk1"/>
                </a:solidFill>
              </a:rPr>
              <a:t>oxyhemoglobin and deoxyhemoglobin</a:t>
            </a:r>
            <a:r>
              <a:rPr lang="en" sz="1100">
                <a:solidFill>
                  <a:schemeClr val="dk1"/>
                </a:solidFill>
              </a:rPr>
              <a:t>, making it useful for visualizing </a:t>
            </a:r>
            <a:r>
              <a:rPr b="1" lang="en" sz="1100">
                <a:solidFill>
                  <a:schemeClr val="dk1"/>
                </a:solidFill>
              </a:rPr>
              <a:t>vascular structures</a:t>
            </a:r>
            <a:r>
              <a:rPr lang="en" sz="1100">
                <a:solidFill>
                  <a:schemeClr val="dk1"/>
                </a:solidFill>
              </a:rPr>
              <a:t> in the small intestine.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helps in differentiating </a:t>
            </a:r>
            <a:r>
              <a:rPr b="1" lang="en" sz="1100">
                <a:solidFill>
                  <a:schemeClr val="dk1"/>
                </a:solidFill>
              </a:rPr>
              <a:t>normal tissue from inflamed or ulcerated areas</a:t>
            </a:r>
            <a:r>
              <a:rPr lang="en" sz="1100">
                <a:solidFill>
                  <a:schemeClr val="dk1"/>
                </a:solidFill>
              </a:rPr>
              <a:t>, as inflammation leads to increased blood flow and changes in oxygen saturation.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Useful for detecting </a:t>
            </a:r>
            <a:r>
              <a:rPr b="1" lang="en" sz="1100">
                <a:solidFill>
                  <a:schemeClr val="dk1"/>
                </a:solidFill>
              </a:rPr>
              <a:t>ulcerative colitis</a:t>
            </a:r>
            <a:r>
              <a:rPr lang="en" sz="1100">
                <a:solidFill>
                  <a:schemeClr val="dk1"/>
                </a:solidFill>
              </a:rPr>
              <a:t>, where blood supply and tissue oxygenation are altered.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67" name="Google Shape;3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idx="4294967295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3" name="Google Shape;373;p52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Barlow"/>
                <a:ea typeface="Barlow"/>
                <a:cs typeface="Barlow"/>
                <a:sym typeface="Barlow"/>
              </a:rPr>
              <a:t>Band Selection</a:t>
            </a:r>
            <a:endParaRPr b="1" sz="34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196025" y="1255800"/>
            <a:ext cx="81228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415-465 nm (</a:t>
            </a:r>
            <a:r>
              <a:rPr b="1" lang="en" sz="1500">
                <a:solidFill>
                  <a:schemeClr val="dk1"/>
                </a:solidFill>
                <a:highlight>
                  <a:srgbClr val="0000FF"/>
                </a:highlight>
              </a:rPr>
              <a:t>Blue Band</a:t>
            </a:r>
            <a:r>
              <a:rPr b="1" lang="en" sz="1500">
                <a:solidFill>
                  <a:schemeClr val="dk1"/>
                </a:solidFill>
              </a:rPr>
              <a:t>) Mucosal Surface and Tissue Absorption :-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range is strongly absorbed by </a:t>
            </a:r>
            <a:r>
              <a:rPr b="1" lang="en" sz="1100">
                <a:solidFill>
                  <a:schemeClr val="dk1"/>
                </a:solidFill>
              </a:rPr>
              <a:t>deoxyhemoglobin</a:t>
            </a:r>
            <a:r>
              <a:rPr lang="en" sz="1100">
                <a:solidFill>
                  <a:schemeClr val="dk1"/>
                </a:solidFill>
              </a:rPr>
              <a:t>, making it effective for detecting </a:t>
            </a:r>
            <a:r>
              <a:rPr b="1" lang="en" sz="1100">
                <a:solidFill>
                  <a:schemeClr val="dk1"/>
                </a:solidFill>
              </a:rPr>
              <a:t>early-stage tissue abnormalities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enhances contrast in </a:t>
            </a:r>
            <a:r>
              <a:rPr b="1" lang="en" sz="1100">
                <a:solidFill>
                  <a:schemeClr val="dk1"/>
                </a:solidFill>
              </a:rPr>
              <a:t>esophageal and intestinal lesions</a:t>
            </a:r>
            <a:r>
              <a:rPr lang="en" sz="1100">
                <a:solidFill>
                  <a:schemeClr val="dk1"/>
                </a:solidFill>
              </a:rPr>
              <a:t>, aiding in the detection of </a:t>
            </a:r>
            <a:r>
              <a:rPr b="1" lang="en" sz="1100">
                <a:solidFill>
                  <a:schemeClr val="dk1"/>
                </a:solidFill>
              </a:rPr>
              <a:t>esophagitis and initial ulcerative changes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Blue light penetrates </a:t>
            </a:r>
            <a:r>
              <a:rPr b="1" lang="en" sz="1100">
                <a:solidFill>
                  <a:schemeClr val="dk1"/>
                </a:solidFill>
              </a:rPr>
              <a:t>less deeply</a:t>
            </a:r>
            <a:r>
              <a:rPr lang="en" sz="1100">
                <a:solidFill>
                  <a:schemeClr val="dk1"/>
                </a:solidFill>
              </a:rPr>
              <a:t> than red or infrared, allowing clear visualization of </a:t>
            </a:r>
            <a:r>
              <a:rPr b="1" lang="en" sz="1100">
                <a:solidFill>
                  <a:schemeClr val="dk1"/>
                </a:solidFill>
              </a:rPr>
              <a:t>surface-level epithelial damage</a:t>
            </a:r>
            <a:r>
              <a:rPr lang="en" sz="1100">
                <a:solidFill>
                  <a:schemeClr val="dk1"/>
                </a:solidFill>
              </a:rPr>
              <a:t> in conditions like polyps and early-stage ulcers.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75" name="Google Shape;3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 txBox="1"/>
          <p:nvPr/>
        </p:nvSpPr>
        <p:spPr>
          <a:xfrm>
            <a:off x="390125" y="3749900"/>
            <a:ext cx="79869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Research Paper :-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Use of Hyperspectral/Multispectral imaging in gastroenterology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                          -Samuel Ortega,Himar Fabelo,Gustavo Callico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26" y="1797943"/>
            <a:ext cx="1750925" cy="14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225" y="3311930"/>
            <a:ext cx="1835325" cy="146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663" y="1614614"/>
            <a:ext cx="2105651" cy="16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5275" y="3455151"/>
            <a:ext cx="1962426" cy="14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275" y="190137"/>
            <a:ext cx="2105651" cy="137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61225" y="283978"/>
            <a:ext cx="1750925" cy="140074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3"/>
          <p:cNvSpPr txBox="1"/>
          <p:nvPr/>
        </p:nvSpPr>
        <p:spPr>
          <a:xfrm>
            <a:off x="471675" y="895350"/>
            <a:ext cx="119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rPr>
              <a:t>Polyps</a:t>
            </a:r>
            <a:endParaRPr sz="1200">
              <a:solidFill>
                <a:schemeClr val="dk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3"/>
          <p:cNvSpPr txBox="1"/>
          <p:nvPr/>
        </p:nvSpPr>
        <p:spPr>
          <a:xfrm>
            <a:off x="414450" y="367663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rPr>
              <a:t>Esophagitis</a:t>
            </a:r>
            <a:endParaRPr/>
          </a:p>
        </p:txBody>
      </p:sp>
      <p:sp>
        <p:nvSpPr>
          <p:cNvPr id="389" name="Google Shape;389;p53"/>
          <p:cNvSpPr txBox="1"/>
          <p:nvPr/>
        </p:nvSpPr>
        <p:spPr>
          <a:xfrm>
            <a:off x="4436150" y="7702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rPr>
              <a:t>Polyps</a:t>
            </a:r>
            <a:endParaRPr sz="1800">
              <a:solidFill>
                <a:schemeClr val="dk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4158575" y="22200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rPr>
              <a:t>Ulcerative_Colitis</a:t>
            </a:r>
            <a:endParaRPr sz="1800">
              <a:solidFill>
                <a:schemeClr val="dk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3"/>
          <p:cNvSpPr txBox="1"/>
          <p:nvPr/>
        </p:nvSpPr>
        <p:spPr>
          <a:xfrm>
            <a:off x="4368200" y="39538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rPr>
              <a:t>Esophagitis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304800" y="2285988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rPr>
              <a:t>Ulcerative_Colitis</a:t>
            </a:r>
            <a:endParaRPr sz="1800">
              <a:solidFill>
                <a:schemeClr val="dk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3" name="Google Shape;393;p53"/>
          <p:cNvSpPr txBox="1"/>
          <p:nvPr/>
        </p:nvSpPr>
        <p:spPr>
          <a:xfrm>
            <a:off x="471675" y="204375"/>
            <a:ext cx="1261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Raw Images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4250850" y="156825"/>
            <a:ext cx="175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NBI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Images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/>
          <p:nvPr/>
        </p:nvSpPr>
        <p:spPr>
          <a:xfrm>
            <a:off x="11800" y="2325"/>
            <a:ext cx="9144000" cy="10098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Barlow"/>
                <a:ea typeface="Barlow"/>
                <a:cs typeface="Barlow"/>
                <a:sym typeface="Barlow"/>
              </a:rPr>
              <a:t>What is NB Imaging ?</a:t>
            </a:r>
            <a:endParaRPr b="1" sz="34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00" name="Google Shape;4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0" y="1552300"/>
            <a:ext cx="4664500" cy="28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7900" y="1552300"/>
            <a:ext cx="4571999" cy="28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950" y="0"/>
            <a:ext cx="1559050" cy="10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