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B6F148-5B52-4823-A4F7-4215C77F75FC}">
  <a:tblStyle styleId="{DDB6F148-5B52-4823-A4F7-4215C77F7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dfde0aa8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dfde0aa8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fde0aa8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dfde0aa8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dfde0aa8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dfde0aa8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fde0aa8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fde0aa8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fde0aa8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fde0aa8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aed4d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aed4d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fde0aa8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dfde0aa8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fde0aa8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fde0aa8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fde0aa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fde0aa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fde0aa8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fde0aa8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fde0aa8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fde0aa8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fde0aa8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fde0aa8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fde0aa8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fde0aa8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fde0aa8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fde0aa8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fde0aa8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fde0aa8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34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West Nile Virus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225500" y="3390800"/>
            <a:ext cx="77460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By: Solomon Heng, Ng Jun Kang, Preety Bhogal, Vaishnavi, Zoey Cheng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Disease And Treatment Agency (DATA)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Division of Societal Cures In Epidemiology and New Creative Engineering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Modeling Process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Train-Test Split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Hyperparameter Tuning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Cross Validation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 Prediction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and ROC AUC score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Kaggle score for Logistic Regression model </a:t>
            </a:r>
            <a:r>
              <a:rPr lang="en" sz="1400"/>
              <a:t>with L1 Regularization</a:t>
            </a:r>
            <a:r>
              <a:rPr lang="en" sz="1400"/>
              <a:t>: ~ 0.75</a:t>
            </a:r>
            <a:endParaRPr sz="1400"/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952500" y="26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{DDB6F148-5B52-4823-A4F7-4215C77F75FC}</a:tableStyleId>
              </a:tblPr>
              <a:tblGrid>
                <a:gridCol w="2413000"/>
                <a:gridCol w="2413000"/>
                <a:gridCol w="2413000"/>
              </a:tblGrid>
              <a:tr h="32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Cross Validation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0.893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0.737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2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1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0.972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0.719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28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0.984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0.635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AUC 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23" y="1020025"/>
            <a:ext cx="5045175" cy="3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Analysis-</a:t>
            </a:r>
            <a:r>
              <a:rPr lang="en"/>
              <a:t>Possible Inferences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24" y="983450"/>
            <a:ext cx="5175650" cy="35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1109150" y="45670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the graph presence of, WNV has an inverse relationship with Spray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Inferences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942475" y="1406200"/>
            <a:ext cx="398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might be because spraying was done</a:t>
            </a:r>
            <a:r>
              <a:rPr lang="en" sz="1600"/>
              <a:t> on locations that does not have that many mosquitoes and WNV present.</a:t>
            </a:r>
            <a:endParaRPr sz="1600"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9324" l="17673" r="17802" t="10218"/>
          <a:stretch/>
        </p:blipFill>
        <p:spPr>
          <a:xfrm>
            <a:off x="5130600" y="14878"/>
            <a:ext cx="3281076" cy="511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219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product used to control the adult mosquitoes in Chicago, Zenivex™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per our calculations, the total estimated cost for Mosquito control spray is $6877.7 for an estimated area of 7037.14 acres  and spray cost at unwanted locations is $ 4011.99</a:t>
            </a:r>
            <a:r>
              <a:rPr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(SPRAY COSTS)</a:t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typical household with employer health coverage spends about USD 800 a year in out-of-pocket costs</a:t>
            </a:r>
            <a:r>
              <a:rPr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(MEDICAL COSTS)</a:t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BENEFIT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 decreases medical expenses for residents in Chicago, fewer people being infected with mosquitos, people taking few or no medical leaves.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034150"/>
            <a:ext cx="70389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DATA’s EDA, Modeling &amp; CBA arrives at the following conclusion: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EDA shows that while it is true that dry condition (low </a:t>
            </a:r>
            <a:r>
              <a:rPr lang="en"/>
              <a:t>wet bulb</a:t>
            </a:r>
            <a:r>
              <a:rPr lang="en"/>
              <a:t> temperature) and hot temperature is more favourable for presence of WNV,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mosquito counts (approx 1500) shows that the presence of WNV is almost </a:t>
            </a:r>
            <a:r>
              <a:rPr lang="en"/>
              <a:t>guaranteed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species (CULEX PIPIENS &amp; CULEX PIPIENS/RESTUANS) of mosquitos exceeded the count of 1000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WNV is only seen in 3 mosquito species groups: CULEX PIPIENS/RESTUANS, CULEX PIPIENS and CULEX RESTUANS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likelihood that not all species of mosquitoes found in the trap will carry WNV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Effectiveness of current pesticide deployment plan might not be optimal as the emphasis is not on areas with high mosquito counts or presence of WNV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CDC and CDPH to support the following recommendations: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pesticide deployment plan which places more emphasis on areas with high mosquito counts or presence of WNV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to further narrow the study to the control of CULEX PIPIENS &amp; RESTUANS mosquitoes </a:t>
            </a:r>
            <a:r>
              <a:rPr lang="en" sz="1600"/>
              <a:t>for a period of 12 months </a:t>
            </a:r>
            <a:r>
              <a:rPr lang="en" sz="1600"/>
              <a:t>as the EDA shows these are the main carriers of WNV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ttachment of 2 x DATA data warehouse engineers to aid in the data collection process for spray datasets for a period of 12 months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08025" y="1307850"/>
            <a:ext cx="7777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West Nile Virus (WNV)  is most commonly spread to humans through infected mosquitos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response to the recent epidemic in  City of Chicago, Chicago Department of Public Health (CDPH) had established a surveillance and control program. The program entails setting mosquito traps, testing for WNV and spraying of airborne pesticides in the 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Centres for Disease Control and Prevention (CDC) has engaged DATA for the following services: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conduct a review on the surveillance and control program through data analytics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conduct a c</a:t>
            </a:r>
            <a:r>
              <a:rPr lang="en" sz="1300"/>
              <a:t>ost-benefit analysis on the annual cost projections for various levels of pesticide coverage and  the effect of of these various levels of pesticide coverage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Scope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2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Aim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DATA’s </a:t>
            </a:r>
            <a:r>
              <a:rPr lang="en" sz="1600"/>
              <a:t>Problem Statement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Intro to Datasets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EDA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Modeling and ROC AUC Curve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Cost Benefit Analysis &amp; Possible Inferences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Conclusion &amp; Recommendations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12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provide CDC and CDPH an update on the data analytics study and  cost-benefit analysis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review the pesticide deployment plan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seek CDC’s and CPDH’s support on DATA’s recommendations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DATA’s Problem Statement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build a classification model with high sensitivity &amp; specificity on the presence of WNV at a specific place and time so as to aid CDC in </a:t>
            </a:r>
            <a:r>
              <a:rPr lang="en" sz="1600"/>
              <a:t>deriving</a:t>
            </a:r>
            <a:r>
              <a:rPr lang="en" sz="1600"/>
              <a:t> an effective pesticide deployment plan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conduct a </a:t>
            </a:r>
            <a:r>
              <a:rPr lang="en" sz="1600"/>
              <a:t>cost-benefit analysis on the annual cost projections for various levels of pesticide coverage and  the effect of of these various levels of pesticide coverage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Datasets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provided: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of 2007, 2009, 2011 &amp; 2013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to predict on: 2008, 2010, 2012, 2014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Weather data: 2007 -  2014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Spray data: 2011 &amp; 2013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958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Notice how the number of mosquitoes usually picks up in July and start decreasing after September/October. Perhaps there is some sort of monthly seasonality when it comes to the mosquito counts.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25" y="2046700"/>
            <a:ext cx="4489176" cy="30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199850" y="938175"/>
            <a:ext cx="3303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Higher temperatures -&gt; Higher chance of WnvPresence</a:t>
            </a:r>
            <a:endParaRPr sz="14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600" y="1595175"/>
            <a:ext cx="3238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5317950" y="902025"/>
            <a:ext cx="35289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ow wetbulb temperature, there is no presence of WnV as well.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50" y="1621238"/>
            <a:ext cx="3205810" cy="3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	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066275"/>
            <a:ext cx="47940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WNV is only present in 3 species groups of mosquitoes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44" y="1959601"/>
            <a:ext cx="3172656" cy="27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163" y="1830675"/>
            <a:ext cx="3600428" cy="30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