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SemiBold"/>
      <p:regular r:id="rId16"/>
      <p:bold r:id="rId17"/>
      <p:italic r:id="rId18"/>
      <p:boldItalic r:id="rId19"/>
    </p:embeddedFont>
    <p:embeddedFont>
      <p:font typeface="Raleway"/>
      <p:regular r:id="rId20"/>
      <p:bold r:id="rId21"/>
      <p:italic r:id="rId22"/>
      <p:boldItalic r:id="rId23"/>
    </p:embeddedFont>
    <p:embeddedFont>
      <p:font typeface="Barlow Light"/>
      <p:regular r:id="rId24"/>
      <p:bold r:id="rId25"/>
      <p:italic r:id="rId26"/>
      <p:boldItalic r:id="rId27"/>
    </p:embeddedFont>
    <p:embeddedFont>
      <p:font typeface="Barl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BarlowLight-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italic.fntdata"/><Relationship Id="rId25" Type="http://schemas.openxmlformats.org/officeDocument/2006/relationships/font" Target="fonts/BarlowLight-bold.fntdata"/><Relationship Id="rId28" Type="http://schemas.openxmlformats.org/officeDocument/2006/relationships/font" Target="fonts/Barlow-regular.fntdata"/><Relationship Id="rId27" Type="http://schemas.openxmlformats.org/officeDocument/2006/relationships/font" Target="fonts/Barlow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SemiBold-bold.fntdata"/><Relationship Id="rId16" Type="http://schemas.openxmlformats.org/officeDocument/2006/relationships/font" Target="fonts/RalewaySemiBold-regular.fntdata"/><Relationship Id="rId19" Type="http://schemas.openxmlformats.org/officeDocument/2006/relationships/font" Target="fonts/RalewaySemiBold-boldItalic.fntdata"/><Relationship Id="rId18" Type="http://schemas.openxmlformats.org/officeDocument/2006/relationships/font" Target="fonts/Raleway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c620bbb036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c620bbb03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1a86b287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1a86b28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59525d1dd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59525d1d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59525d1dd_0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59525d1d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59525d1dd_0_4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59525d1d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59525d1dd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59525d1dd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59525d1dd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59525d1dd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9933" y="2976093"/>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PERSONALITY PREDICTION</a:t>
            </a:r>
            <a:endParaRPr/>
          </a:p>
          <a:p>
            <a:pPr indent="0" lvl="0" marL="0" rtl="0" algn="l">
              <a:spcBef>
                <a:spcPts val="0"/>
              </a:spcBef>
              <a:spcAft>
                <a:spcPts val="0"/>
              </a:spcAft>
              <a:buNone/>
            </a:pPr>
            <a:r>
              <a:rPr lang="en" sz="1400"/>
              <a:t>FROM </a:t>
            </a:r>
            <a:r>
              <a:rPr lang="en" sz="1400"/>
              <a:t>MYERS</a:t>
            </a:r>
            <a:r>
              <a:rPr lang="en" sz="1400"/>
              <a:t>-BRIGGS </a:t>
            </a:r>
            <a:endParaRPr sz="1400"/>
          </a:p>
          <a:p>
            <a:pPr indent="0" lvl="0" marL="0" rtl="0" algn="l">
              <a:spcBef>
                <a:spcPts val="0"/>
              </a:spcBef>
              <a:spcAft>
                <a:spcPts val="0"/>
              </a:spcAft>
              <a:buNone/>
            </a:pPr>
            <a:r>
              <a:rPr lang="en" sz="1400"/>
              <a:t>PERSONALITY TYPE DATASET</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1"/>
          <p:cNvSpPr txBox="1"/>
          <p:nvPr>
            <p:ph type="title"/>
          </p:nvPr>
        </p:nvSpPr>
        <p:spPr>
          <a:xfrm>
            <a:off x="38185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TEAM PERSONALITY AND CONTRIBUTIONS</a:t>
            </a:r>
            <a:endParaRPr sz="3000"/>
          </a:p>
        </p:txBody>
      </p:sp>
      <p:sp>
        <p:nvSpPr>
          <p:cNvPr id="499" name="Google Shape;499;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21"/>
          <p:cNvSpPr txBox="1"/>
          <p:nvPr/>
        </p:nvSpPr>
        <p:spPr>
          <a:xfrm>
            <a:off x="1521975" y="2204700"/>
            <a:ext cx="1489200" cy="941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Aman Srivastava</a:t>
            </a:r>
            <a:br>
              <a:rPr lang="en">
                <a:solidFill>
                  <a:schemeClr val="dk1"/>
                </a:solidFill>
                <a:latin typeface="Barlow"/>
                <a:ea typeface="Barlow"/>
                <a:cs typeface="Barlow"/>
                <a:sym typeface="Barlow"/>
              </a:rPr>
            </a:br>
            <a:r>
              <a:rPr lang="en" sz="800">
                <a:solidFill>
                  <a:schemeClr val="dk1"/>
                </a:solidFill>
                <a:latin typeface="Barlow"/>
                <a:ea typeface="Barlow"/>
                <a:cs typeface="Barlow"/>
                <a:sym typeface="Barlow"/>
              </a:rPr>
              <a:t>M.Tech CSE MT21007</a:t>
            </a:r>
            <a:endParaRPr sz="800">
              <a:solidFill>
                <a:schemeClr val="dk1"/>
              </a:solidFill>
              <a:latin typeface="Barlow"/>
              <a:ea typeface="Barlow"/>
              <a:cs typeface="Barlow"/>
              <a:sym typeface="Barlow"/>
            </a:endParaRPr>
          </a:p>
          <a:p>
            <a:pPr indent="0" lvl="0" marL="0" rtl="0" algn="ctr">
              <a:spcBef>
                <a:spcPts val="400"/>
              </a:spcBef>
              <a:spcAft>
                <a:spcPts val="0"/>
              </a:spcAft>
              <a:buNone/>
            </a:pPr>
            <a:r>
              <a:rPr lang="en" sz="900">
                <a:solidFill>
                  <a:schemeClr val="dk1"/>
                </a:solidFill>
                <a:latin typeface="Barlow"/>
                <a:ea typeface="Barlow"/>
                <a:cs typeface="Barlow"/>
                <a:sym typeface="Barlow"/>
              </a:rPr>
              <a:t>Implementation of baseline while managing and keeping everything in-place and up-to-date.</a:t>
            </a:r>
            <a:endParaRPr>
              <a:solidFill>
                <a:schemeClr val="dk1"/>
              </a:solidFill>
              <a:latin typeface="Barlow"/>
              <a:ea typeface="Barlow"/>
              <a:cs typeface="Barlow"/>
              <a:sym typeface="Barlow"/>
            </a:endParaRPr>
          </a:p>
          <a:p>
            <a:pPr indent="0" lvl="0" marL="0" rtl="0" algn="ctr">
              <a:spcBef>
                <a:spcPts val="400"/>
              </a:spcBef>
              <a:spcAft>
                <a:spcPts val="400"/>
              </a:spcAft>
              <a:buNone/>
            </a:pPr>
            <a:r>
              <a:t/>
            </a:r>
            <a:endParaRPr>
              <a:solidFill>
                <a:schemeClr val="dk1"/>
              </a:solidFill>
              <a:latin typeface="Barlow"/>
              <a:ea typeface="Barlow"/>
              <a:cs typeface="Barlow"/>
              <a:sym typeface="Barlow"/>
            </a:endParaRPr>
          </a:p>
        </p:txBody>
      </p:sp>
      <p:sp>
        <p:nvSpPr>
          <p:cNvPr id="501" name="Google Shape;501;p21"/>
          <p:cNvSpPr txBox="1"/>
          <p:nvPr/>
        </p:nvSpPr>
        <p:spPr>
          <a:xfrm>
            <a:off x="6350000" y="1347463"/>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Yukti Goswami</a:t>
            </a:r>
            <a:br>
              <a:rPr lang="en">
                <a:solidFill>
                  <a:schemeClr val="dk1"/>
                </a:solidFill>
                <a:latin typeface="Barlow"/>
                <a:ea typeface="Barlow"/>
                <a:cs typeface="Barlow"/>
                <a:sym typeface="Barlow"/>
              </a:rPr>
            </a:br>
            <a:r>
              <a:rPr lang="en" sz="800">
                <a:solidFill>
                  <a:schemeClr val="dk1"/>
                </a:solidFill>
                <a:latin typeface="Barlow"/>
                <a:ea typeface="Barlow"/>
                <a:cs typeface="Barlow"/>
                <a:sym typeface="Barlow"/>
              </a:rPr>
              <a:t>M.Tech CSE MT21109</a:t>
            </a:r>
            <a:endParaRPr sz="800">
              <a:solidFill>
                <a:schemeClr val="accent2"/>
              </a:solidFill>
              <a:latin typeface="Barlow"/>
              <a:ea typeface="Barlow"/>
              <a:cs typeface="Barlow"/>
              <a:sym typeface="Barlow"/>
            </a:endParaRPr>
          </a:p>
          <a:p>
            <a:pPr indent="0" lvl="0" marL="0" rtl="0" algn="ctr">
              <a:spcBef>
                <a:spcPts val="400"/>
              </a:spcBef>
              <a:spcAft>
                <a:spcPts val="0"/>
              </a:spcAft>
              <a:buNone/>
            </a:pPr>
            <a:r>
              <a:rPr lang="en" sz="900">
                <a:solidFill>
                  <a:schemeClr val="dk1"/>
                </a:solidFill>
                <a:latin typeface="Barlow"/>
                <a:ea typeface="Barlow"/>
                <a:cs typeface="Barlow"/>
                <a:sym typeface="Barlow"/>
              </a:rPr>
              <a:t>Creation, analysis, editing  and designing of content as well as  presentation and reports </a:t>
            </a:r>
            <a:endParaRPr>
              <a:solidFill>
                <a:schemeClr val="dk1"/>
              </a:solidFill>
              <a:latin typeface="Barlow"/>
              <a:ea typeface="Barlow"/>
              <a:cs typeface="Barlow"/>
              <a:sym typeface="Barlow"/>
            </a:endParaRPr>
          </a:p>
          <a:p>
            <a:pPr indent="0" lvl="0" marL="0" rtl="0" algn="ctr">
              <a:spcBef>
                <a:spcPts val="400"/>
              </a:spcBef>
              <a:spcAft>
                <a:spcPts val="400"/>
              </a:spcAft>
              <a:buNone/>
            </a:pPr>
            <a:r>
              <a:t/>
            </a:r>
            <a:endParaRPr>
              <a:solidFill>
                <a:schemeClr val="dk1"/>
              </a:solidFill>
              <a:latin typeface="Barlow"/>
              <a:ea typeface="Barlow"/>
              <a:cs typeface="Barlow"/>
              <a:sym typeface="Barlow"/>
            </a:endParaRPr>
          </a:p>
        </p:txBody>
      </p:sp>
      <p:sp>
        <p:nvSpPr>
          <p:cNvPr id="502" name="Google Shape;502;p21"/>
          <p:cNvSpPr txBox="1"/>
          <p:nvPr/>
        </p:nvSpPr>
        <p:spPr>
          <a:xfrm>
            <a:off x="6286450" y="3516400"/>
            <a:ext cx="1739700" cy="1120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Jatin Agarwal</a:t>
            </a:r>
            <a:br>
              <a:rPr lang="en">
                <a:solidFill>
                  <a:schemeClr val="dk1"/>
                </a:solidFill>
                <a:latin typeface="Barlow"/>
                <a:ea typeface="Barlow"/>
                <a:cs typeface="Barlow"/>
                <a:sym typeface="Barlow"/>
              </a:rPr>
            </a:br>
            <a:r>
              <a:rPr lang="en" sz="800">
                <a:solidFill>
                  <a:schemeClr val="dk1"/>
                </a:solidFill>
                <a:latin typeface="Barlow"/>
                <a:ea typeface="Barlow"/>
                <a:cs typeface="Barlow"/>
                <a:sym typeface="Barlow"/>
              </a:rPr>
              <a:t>M.Tech CSE MT21032</a:t>
            </a:r>
            <a:endParaRPr sz="800">
              <a:solidFill>
                <a:schemeClr val="accent2"/>
              </a:solidFill>
              <a:latin typeface="Barlow"/>
              <a:ea typeface="Barlow"/>
              <a:cs typeface="Barlow"/>
              <a:sym typeface="Barlow"/>
            </a:endParaRPr>
          </a:p>
          <a:p>
            <a:pPr indent="0" lvl="0" marL="0" rtl="0" algn="ctr">
              <a:spcBef>
                <a:spcPts val="400"/>
              </a:spcBef>
              <a:spcAft>
                <a:spcPts val="0"/>
              </a:spcAft>
              <a:buNone/>
            </a:pPr>
            <a:r>
              <a:rPr lang="en" sz="900">
                <a:solidFill>
                  <a:schemeClr val="dk1"/>
                </a:solidFill>
                <a:latin typeface="Barlow"/>
                <a:ea typeface="Barlow"/>
                <a:cs typeface="Barlow"/>
                <a:sym typeface="Barlow"/>
              </a:rPr>
              <a:t>Studied various models and gathered information through numerous research papers and prepared reports.</a:t>
            </a:r>
            <a:endParaRPr>
              <a:solidFill>
                <a:schemeClr val="dk1"/>
              </a:solidFill>
              <a:latin typeface="Barlow"/>
              <a:ea typeface="Barlow"/>
              <a:cs typeface="Barlow"/>
              <a:sym typeface="Barlow"/>
            </a:endParaRPr>
          </a:p>
          <a:p>
            <a:pPr indent="0" lvl="0" marL="0" rtl="0" algn="ctr">
              <a:spcBef>
                <a:spcPts val="400"/>
              </a:spcBef>
              <a:spcAft>
                <a:spcPts val="400"/>
              </a:spcAft>
              <a:buNone/>
            </a:pPr>
            <a:r>
              <a:t/>
            </a:r>
            <a:endParaRPr>
              <a:solidFill>
                <a:schemeClr val="dk1"/>
              </a:solidFill>
              <a:latin typeface="Barlow"/>
              <a:ea typeface="Barlow"/>
              <a:cs typeface="Barlow"/>
              <a:sym typeface="Barlow"/>
            </a:endParaRPr>
          </a:p>
        </p:txBody>
      </p:sp>
      <p:grpSp>
        <p:nvGrpSpPr>
          <p:cNvPr id="503" name="Google Shape;503;p21"/>
          <p:cNvGrpSpPr/>
          <p:nvPr/>
        </p:nvGrpSpPr>
        <p:grpSpPr>
          <a:xfrm>
            <a:off x="2921056" y="1205895"/>
            <a:ext cx="3501988" cy="3493769"/>
            <a:chOff x="2152750" y="190500"/>
            <a:chExt cx="4293756" cy="4762499"/>
          </a:xfrm>
        </p:grpSpPr>
        <p:sp>
          <p:nvSpPr>
            <p:cNvPr id="504" name="Google Shape;504;p21"/>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1"/>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21"/>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21"/>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21"/>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21"/>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21"/>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21"/>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21"/>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21"/>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21"/>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21"/>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21"/>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1"/>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21"/>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21"/>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21"/>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21"/>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21"/>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21"/>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21"/>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21"/>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21"/>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21"/>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21"/>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21"/>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21"/>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21"/>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21"/>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21"/>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21"/>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21"/>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21"/>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21"/>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21"/>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21"/>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21"/>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21"/>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21"/>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21"/>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21"/>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21"/>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21"/>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21"/>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21"/>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21"/>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21"/>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21"/>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21"/>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21"/>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21"/>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21"/>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21"/>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1"/>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21"/>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1"/>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21"/>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21"/>
            <p:cNvSpPr/>
            <p:nvPr/>
          </p:nvSpPr>
          <p:spPr>
            <a:xfrm>
              <a:off x="5809361" y="2908694"/>
              <a:ext cx="45102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21"/>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21"/>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21"/>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21"/>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21"/>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21"/>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21"/>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21"/>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21"/>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21"/>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21"/>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21"/>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21"/>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21"/>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21"/>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1"/>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78" name="Google Shape;578;p21"/>
            <p:cNvGrpSpPr/>
            <p:nvPr/>
          </p:nvGrpSpPr>
          <p:grpSpPr>
            <a:xfrm>
              <a:off x="3923682" y="3244965"/>
              <a:ext cx="195764" cy="131404"/>
              <a:chOff x="5733332" y="4102215"/>
              <a:chExt cx="195764" cy="131404"/>
            </a:xfrm>
          </p:grpSpPr>
          <p:sp>
            <p:nvSpPr>
              <p:cNvPr id="579" name="Google Shape;579;p21"/>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21"/>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21"/>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1"/>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21"/>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21"/>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21"/>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21"/>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1"/>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88" name="Google Shape;588;p21"/>
            <p:cNvGrpSpPr/>
            <p:nvPr/>
          </p:nvGrpSpPr>
          <p:grpSpPr>
            <a:xfrm flipH="1">
              <a:off x="3829267" y="2465054"/>
              <a:ext cx="683694" cy="518573"/>
              <a:chOff x="6621095" y="1452181"/>
              <a:chExt cx="330894" cy="250785"/>
            </a:xfrm>
          </p:grpSpPr>
          <p:sp>
            <p:nvSpPr>
              <p:cNvPr id="589" name="Google Shape;589;p2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2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2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2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2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94" name="Google Shape;594;p21"/>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21"/>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21"/>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21"/>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21"/>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21"/>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21"/>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21"/>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21"/>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21"/>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21"/>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1"/>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1"/>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1"/>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1"/>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gradFill>
              <a:gsLst>
                <a:gs pos="0">
                  <a:srgbClr val="B892FF"/>
                </a:gs>
                <a:gs pos="100000">
                  <a:srgbClr val="6617F8"/>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21"/>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21"/>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1"/>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2" name="Google Shape;612;p21"/>
          <p:cNvSpPr txBox="1"/>
          <p:nvPr/>
        </p:nvSpPr>
        <p:spPr>
          <a:xfrm>
            <a:off x="268800" y="3572925"/>
            <a:ext cx="244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
              </a:spcAft>
              <a:buNone/>
            </a:pPr>
            <a:r>
              <a:rPr lang="en">
                <a:solidFill>
                  <a:schemeClr val="dk2"/>
                </a:solidFill>
                <a:latin typeface="Barlow"/>
                <a:ea typeface="Barlow"/>
                <a:cs typeface="Barlow"/>
                <a:sym typeface="Barlow"/>
              </a:rPr>
              <a:t>The project is a collective effort of each member in the team. We worked together and monitored every component equally and simultaneously.</a:t>
            </a:r>
            <a:endParaRPr sz="1900">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18" name="Google Shape;618;p22"/>
          <p:cNvSpPr txBox="1"/>
          <p:nvPr>
            <p:ph idx="4294967295" type="ctrTitle"/>
          </p:nvPr>
        </p:nvSpPr>
        <p:spPr>
          <a:xfrm>
            <a:off x="685800" y="23342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grpSp>
        <p:nvGrpSpPr>
          <p:cNvPr id="619" name="Google Shape;619;p22"/>
          <p:cNvGrpSpPr/>
          <p:nvPr/>
        </p:nvGrpSpPr>
        <p:grpSpPr>
          <a:xfrm>
            <a:off x="6293199" y="1754272"/>
            <a:ext cx="997273" cy="2747973"/>
            <a:chOff x="5678143" y="1151382"/>
            <a:chExt cx="345795" cy="1043508"/>
          </a:xfrm>
        </p:grpSpPr>
        <p:sp>
          <p:nvSpPr>
            <p:cNvPr id="620" name="Google Shape;620;p2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rgbClr val="B892FF"/>
                </a:gs>
                <a:gs pos="100000">
                  <a:srgbClr val="6617F8"/>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7" name="Google Shape;637;p22"/>
          <p:cNvGrpSpPr/>
          <p:nvPr/>
        </p:nvGrpSpPr>
        <p:grpSpPr>
          <a:xfrm>
            <a:off x="5383727" y="1488875"/>
            <a:ext cx="909485" cy="2747998"/>
            <a:chOff x="2315715" y="2145281"/>
            <a:chExt cx="673642" cy="2035404"/>
          </a:xfrm>
        </p:grpSpPr>
        <p:sp>
          <p:nvSpPr>
            <p:cNvPr id="638" name="Google Shape;638;p22"/>
            <p:cNvSpPr/>
            <p:nvPr/>
          </p:nvSpPr>
          <p:spPr>
            <a:xfrm>
              <a:off x="2315715" y="3791112"/>
              <a:ext cx="673642" cy="389572"/>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2"/>
            <p:cNvSpPr/>
            <p:nvPr/>
          </p:nvSpPr>
          <p:spPr>
            <a:xfrm>
              <a:off x="2657140" y="3935803"/>
              <a:ext cx="195392" cy="151201"/>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2"/>
            <p:cNvSpPr/>
            <p:nvPr/>
          </p:nvSpPr>
          <p:spPr>
            <a:xfrm>
              <a:off x="2658204" y="3985466"/>
              <a:ext cx="194423" cy="10160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2"/>
            <p:cNvSpPr/>
            <p:nvPr/>
          </p:nvSpPr>
          <p:spPr>
            <a:xfrm>
              <a:off x="2457350" y="3860101"/>
              <a:ext cx="195266" cy="145651"/>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2"/>
            <p:cNvSpPr/>
            <p:nvPr/>
          </p:nvSpPr>
          <p:spPr>
            <a:xfrm>
              <a:off x="2457756" y="3906656"/>
              <a:ext cx="194423" cy="101614"/>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2"/>
            <p:cNvSpPr/>
            <p:nvPr/>
          </p:nvSpPr>
          <p:spPr>
            <a:xfrm>
              <a:off x="2506461" y="2987362"/>
              <a:ext cx="335881" cy="96476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2"/>
            <p:cNvSpPr/>
            <p:nvPr/>
          </p:nvSpPr>
          <p:spPr>
            <a:xfrm>
              <a:off x="2582229" y="2387101"/>
              <a:ext cx="215046" cy="209600"/>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2"/>
            <p:cNvSpPr/>
            <p:nvPr/>
          </p:nvSpPr>
          <p:spPr>
            <a:xfrm>
              <a:off x="2506235" y="2416390"/>
              <a:ext cx="349777" cy="704234"/>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2"/>
            <p:cNvSpPr/>
            <p:nvPr/>
          </p:nvSpPr>
          <p:spPr>
            <a:xfrm>
              <a:off x="2790960" y="2560359"/>
              <a:ext cx="135542" cy="622117"/>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2"/>
            <p:cNvSpPr/>
            <p:nvPr/>
          </p:nvSpPr>
          <p:spPr>
            <a:xfrm>
              <a:off x="2573358" y="2169926"/>
              <a:ext cx="232033" cy="28307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2"/>
            <p:cNvSpPr/>
            <p:nvPr/>
          </p:nvSpPr>
          <p:spPr>
            <a:xfrm>
              <a:off x="2582180" y="2145281"/>
              <a:ext cx="245303" cy="242358"/>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2"/>
            <p:cNvSpPr/>
            <p:nvPr/>
          </p:nvSpPr>
          <p:spPr>
            <a:xfrm>
              <a:off x="2773661" y="2522433"/>
              <a:ext cx="151977" cy="206889"/>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2"/>
            <p:cNvSpPr/>
            <p:nvPr/>
          </p:nvSpPr>
          <p:spPr>
            <a:xfrm>
              <a:off x="2459309" y="2417031"/>
              <a:ext cx="123487" cy="199128"/>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1" name="Google Shape;651;p22"/>
          <p:cNvSpPr/>
          <p:nvPr/>
        </p:nvSpPr>
        <p:spPr>
          <a:xfrm>
            <a:off x="5561534" y="2103592"/>
            <a:ext cx="93793" cy="496211"/>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2"/>
          <p:cNvSpPr/>
          <p:nvPr/>
        </p:nvSpPr>
        <p:spPr>
          <a:xfrm>
            <a:off x="7605734" y="2103592"/>
            <a:ext cx="93793" cy="496211"/>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3" name="Google Shape;653;p22"/>
          <p:cNvGrpSpPr/>
          <p:nvPr/>
        </p:nvGrpSpPr>
        <p:grpSpPr>
          <a:xfrm>
            <a:off x="7423252" y="1488875"/>
            <a:ext cx="909485" cy="2747998"/>
            <a:chOff x="2315715" y="2145281"/>
            <a:chExt cx="673642" cy="2035404"/>
          </a:xfrm>
        </p:grpSpPr>
        <p:sp>
          <p:nvSpPr>
            <p:cNvPr id="654" name="Google Shape;654;p22"/>
            <p:cNvSpPr/>
            <p:nvPr/>
          </p:nvSpPr>
          <p:spPr>
            <a:xfrm>
              <a:off x="2315715" y="3791112"/>
              <a:ext cx="673642" cy="389572"/>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2"/>
            <p:cNvSpPr/>
            <p:nvPr/>
          </p:nvSpPr>
          <p:spPr>
            <a:xfrm>
              <a:off x="2657140" y="3935803"/>
              <a:ext cx="195392" cy="151201"/>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2"/>
            <p:cNvSpPr/>
            <p:nvPr/>
          </p:nvSpPr>
          <p:spPr>
            <a:xfrm>
              <a:off x="2658204" y="3985466"/>
              <a:ext cx="194423" cy="10160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2"/>
            <p:cNvSpPr/>
            <p:nvPr/>
          </p:nvSpPr>
          <p:spPr>
            <a:xfrm>
              <a:off x="2457350" y="3860101"/>
              <a:ext cx="195266" cy="145651"/>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2"/>
            <p:cNvSpPr/>
            <p:nvPr/>
          </p:nvSpPr>
          <p:spPr>
            <a:xfrm>
              <a:off x="2457756" y="3906656"/>
              <a:ext cx="194423" cy="101614"/>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2"/>
            <p:cNvSpPr/>
            <p:nvPr/>
          </p:nvSpPr>
          <p:spPr>
            <a:xfrm>
              <a:off x="2506461" y="2987362"/>
              <a:ext cx="335881" cy="96476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gradFill>
              <a:gsLst>
                <a:gs pos="0">
                  <a:schemeClr val="accent1"/>
                </a:gs>
                <a:gs pos="50000">
                  <a:schemeClr val="accent1"/>
                </a:gs>
                <a:gs pos="100000">
                  <a:schemeClr val="accen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2"/>
            <p:cNvSpPr/>
            <p:nvPr/>
          </p:nvSpPr>
          <p:spPr>
            <a:xfrm>
              <a:off x="2582229" y="2387101"/>
              <a:ext cx="215046" cy="209600"/>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2"/>
            <p:cNvSpPr/>
            <p:nvPr/>
          </p:nvSpPr>
          <p:spPr>
            <a:xfrm>
              <a:off x="2506235" y="2416390"/>
              <a:ext cx="349777" cy="704234"/>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2"/>
            <p:cNvSpPr/>
            <p:nvPr/>
          </p:nvSpPr>
          <p:spPr>
            <a:xfrm>
              <a:off x="2790960" y="2560359"/>
              <a:ext cx="135542" cy="622117"/>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2"/>
            <p:cNvSpPr/>
            <p:nvPr/>
          </p:nvSpPr>
          <p:spPr>
            <a:xfrm>
              <a:off x="2573358" y="2169926"/>
              <a:ext cx="232033" cy="28307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2"/>
            <p:cNvSpPr/>
            <p:nvPr/>
          </p:nvSpPr>
          <p:spPr>
            <a:xfrm>
              <a:off x="2582180" y="2145281"/>
              <a:ext cx="245303" cy="242358"/>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2"/>
            <p:cNvSpPr/>
            <p:nvPr/>
          </p:nvSpPr>
          <p:spPr>
            <a:xfrm>
              <a:off x="2773661" y="2522433"/>
              <a:ext cx="151977" cy="206889"/>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2"/>
            <p:cNvSpPr/>
            <p:nvPr/>
          </p:nvSpPr>
          <p:spPr>
            <a:xfrm>
              <a:off x="2459309" y="2417031"/>
              <a:ext cx="123487" cy="199128"/>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3"/>
          <p:cNvSpPr txBox="1"/>
          <p:nvPr>
            <p:ph idx="1" type="body"/>
          </p:nvPr>
        </p:nvSpPr>
        <p:spPr>
          <a:xfrm>
            <a:off x="888300" y="1584075"/>
            <a:ext cx="4742700" cy="339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Predicting the Personality of a person on the basis of his/her writing style from the 16 Myers Briggs personality types.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b="1" lang="en" sz="1600">
                <a:latin typeface="Barlow"/>
                <a:ea typeface="Barlow"/>
                <a:cs typeface="Barlow"/>
                <a:sym typeface="Barlow"/>
              </a:rPr>
              <a:t>16 Personality Types</a:t>
            </a:r>
            <a:endParaRPr b="1" sz="1600">
              <a:latin typeface="Barlow"/>
              <a:ea typeface="Barlow"/>
              <a:cs typeface="Barlow"/>
              <a:sym typeface="Barlow"/>
            </a:endParaRPr>
          </a:p>
          <a:p>
            <a:pPr indent="0" lvl="0" marL="0" rtl="0" algn="l">
              <a:spcBef>
                <a:spcPts val="600"/>
              </a:spcBef>
              <a:spcAft>
                <a:spcPts val="0"/>
              </a:spcAft>
              <a:buNone/>
            </a:pPr>
            <a:r>
              <a:rPr lang="en" sz="1400"/>
              <a:t>There are 16 personality types on the Myers-Briggs Type Indicator instrument, which is called a "type table".</a:t>
            </a:r>
            <a:endParaRPr sz="1400"/>
          </a:p>
          <a:p>
            <a:pPr indent="0" lvl="0" marL="0" rtl="0" algn="l">
              <a:spcBef>
                <a:spcPts val="600"/>
              </a:spcBef>
              <a:spcAft>
                <a:spcPts val="0"/>
              </a:spcAft>
              <a:buNone/>
            </a:pPr>
            <a:r>
              <a:rPr lang="en" sz="1400"/>
              <a:t>As an example, someone labelled as INTP in the MBTI system prefers introversion, intuition, thinking and perceiving personality.</a:t>
            </a:r>
            <a:endParaRPr sz="14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800"/>
          </a:p>
        </p:txBody>
      </p:sp>
      <p:sp>
        <p:nvSpPr>
          <p:cNvPr id="344" name="Google Shape;344;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13"/>
          <p:cNvSpPr txBox="1"/>
          <p:nvPr/>
        </p:nvSpPr>
        <p:spPr>
          <a:xfrm>
            <a:off x="838400" y="876075"/>
            <a:ext cx="5426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1"/>
                </a:solidFill>
                <a:latin typeface="Barlow"/>
                <a:ea typeface="Barlow"/>
                <a:cs typeface="Barlow"/>
                <a:sym typeface="Barlow"/>
              </a:rPr>
              <a:t>PROBLEM STATEMENT</a:t>
            </a:r>
            <a:endParaRPr b="1" sz="3400">
              <a:solidFill>
                <a:schemeClr val="lt1"/>
              </a:solidFill>
              <a:latin typeface="Barlow"/>
              <a:ea typeface="Barlow"/>
              <a:cs typeface="Barlow"/>
              <a:sym typeface="Barlow"/>
            </a:endParaRPr>
          </a:p>
        </p:txBody>
      </p:sp>
      <p:pic>
        <p:nvPicPr>
          <p:cNvPr id="346" name="Google Shape;346;p13"/>
          <p:cNvPicPr preferRelativeResize="0"/>
          <p:nvPr/>
        </p:nvPicPr>
        <p:blipFill>
          <a:blip r:embed="rId3">
            <a:alphaModFix/>
          </a:blip>
          <a:stretch>
            <a:fillRect/>
          </a:stretch>
        </p:blipFill>
        <p:spPr>
          <a:xfrm>
            <a:off x="5736900" y="1251675"/>
            <a:ext cx="3127624" cy="3127626"/>
          </a:xfrm>
          <a:prstGeom prst="rect">
            <a:avLst/>
          </a:prstGeom>
          <a:noFill/>
          <a:ln>
            <a:noFill/>
          </a:ln>
          <a:effectLst>
            <a:outerShdw blurRad="357188" rotWithShape="0" algn="bl" dir="5400000" dist="2095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4"/>
          <p:cNvSpPr txBox="1"/>
          <p:nvPr>
            <p:ph idx="4294967295" type="title"/>
          </p:nvPr>
        </p:nvSpPr>
        <p:spPr>
          <a:xfrm>
            <a:off x="467100" y="267650"/>
            <a:ext cx="8209800" cy="46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MYERS</a:t>
            </a:r>
            <a:r>
              <a:rPr lang="en" sz="1800"/>
              <a:t>-BRIGGS PERSONALITY TYPES….</a:t>
            </a:r>
            <a:endParaRPr sz="1800"/>
          </a:p>
        </p:txBody>
      </p:sp>
      <p:sp>
        <p:nvSpPr>
          <p:cNvPr id="352" name="Google Shape;352;p14"/>
          <p:cNvSpPr txBox="1"/>
          <p:nvPr>
            <p:ph idx="12" type="sldNum"/>
          </p:nvPr>
        </p:nvSpPr>
        <p:spPr>
          <a:xfrm>
            <a:off x="8649025" y="4736642"/>
            <a:ext cx="456900" cy="4542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353" name="Google Shape;353;p14"/>
          <p:cNvCxnSpPr/>
          <p:nvPr/>
        </p:nvCxnSpPr>
        <p:spPr>
          <a:xfrm>
            <a:off x="4572000" y="697100"/>
            <a:ext cx="0" cy="4077600"/>
          </a:xfrm>
          <a:prstGeom prst="straightConnector1">
            <a:avLst/>
          </a:prstGeom>
          <a:noFill/>
          <a:ln cap="flat" cmpd="sng" w="19050">
            <a:solidFill>
              <a:schemeClr val="dk2"/>
            </a:solidFill>
            <a:prstDash val="solid"/>
            <a:round/>
            <a:headEnd len="sm" w="sm" type="triangle"/>
            <a:tailEnd len="sm" w="sm" type="triangle"/>
          </a:ln>
        </p:spPr>
      </p:cxnSp>
      <p:cxnSp>
        <p:nvCxnSpPr>
          <p:cNvPr id="354" name="Google Shape;354;p14"/>
          <p:cNvCxnSpPr/>
          <p:nvPr/>
        </p:nvCxnSpPr>
        <p:spPr>
          <a:xfrm>
            <a:off x="467100" y="2735932"/>
            <a:ext cx="8209800" cy="0"/>
          </a:xfrm>
          <a:prstGeom prst="straightConnector1">
            <a:avLst/>
          </a:prstGeom>
          <a:noFill/>
          <a:ln cap="flat" cmpd="sng" w="19050">
            <a:solidFill>
              <a:schemeClr val="dk2"/>
            </a:solidFill>
            <a:prstDash val="solid"/>
            <a:round/>
            <a:headEnd len="sm" w="sm" type="triangle"/>
            <a:tailEnd len="sm" w="sm" type="triangle"/>
          </a:ln>
        </p:spPr>
      </p:cxnSp>
      <p:sp>
        <p:nvSpPr>
          <p:cNvPr id="355" name="Google Shape;355;p14"/>
          <p:cNvSpPr/>
          <p:nvPr/>
        </p:nvSpPr>
        <p:spPr>
          <a:xfrm>
            <a:off x="467100" y="867003"/>
            <a:ext cx="817500" cy="802200"/>
          </a:xfrm>
          <a:prstGeom prst="ellipse">
            <a:avLst/>
          </a:prstGeom>
          <a:gradFill>
            <a:gsLst>
              <a:gs pos="0">
                <a:schemeClr val="accent1"/>
              </a:gs>
              <a:gs pos="0">
                <a:schemeClr val="accent1"/>
              </a:gs>
              <a:gs pos="100000">
                <a:schemeClr val="accent2"/>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E</a:t>
            </a:r>
            <a:r>
              <a:rPr lang="en" sz="2400">
                <a:solidFill>
                  <a:schemeClr val="lt1"/>
                </a:solidFill>
                <a:latin typeface="Barlow"/>
                <a:ea typeface="Barlow"/>
                <a:cs typeface="Barlow"/>
                <a:sym typeface="Barlow"/>
              </a:rPr>
              <a:t> </a:t>
            </a:r>
            <a:endParaRPr sz="2400">
              <a:solidFill>
                <a:schemeClr val="lt1"/>
              </a:solidFill>
              <a:latin typeface="Barlow"/>
              <a:ea typeface="Barlow"/>
              <a:cs typeface="Barlow"/>
              <a:sym typeface="Barlow"/>
            </a:endParaRPr>
          </a:p>
        </p:txBody>
      </p:sp>
      <p:sp>
        <p:nvSpPr>
          <p:cNvPr id="356" name="Google Shape;356;p14"/>
          <p:cNvSpPr/>
          <p:nvPr/>
        </p:nvSpPr>
        <p:spPr>
          <a:xfrm>
            <a:off x="4668550" y="1801479"/>
            <a:ext cx="817500" cy="802200"/>
          </a:xfrm>
          <a:prstGeom prst="ellipse">
            <a:avLst/>
          </a:prstGeom>
          <a:gradFill>
            <a:gsLst>
              <a:gs pos="0">
                <a:srgbClr val="9900FF"/>
              </a:gs>
              <a:gs pos="100000">
                <a:srgbClr val="9540DD"/>
              </a:gs>
              <a:gs pos="100000">
                <a:srgbClr val="9180BB"/>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N</a:t>
            </a:r>
            <a:endParaRPr b="1" sz="4100">
              <a:solidFill>
                <a:schemeClr val="lt1"/>
              </a:solidFill>
              <a:latin typeface="Barlow"/>
              <a:ea typeface="Barlow"/>
              <a:cs typeface="Barlow"/>
              <a:sym typeface="Barlow"/>
            </a:endParaRPr>
          </a:p>
        </p:txBody>
      </p:sp>
      <p:sp>
        <p:nvSpPr>
          <p:cNvPr id="357" name="Google Shape;357;p14"/>
          <p:cNvSpPr/>
          <p:nvPr/>
        </p:nvSpPr>
        <p:spPr>
          <a:xfrm>
            <a:off x="467100" y="1801455"/>
            <a:ext cx="817500" cy="802200"/>
          </a:xfrm>
          <a:prstGeom prst="ellipse">
            <a:avLst/>
          </a:prstGeom>
          <a:gradFill>
            <a:gsLst>
              <a:gs pos="0">
                <a:srgbClr val="1077D2"/>
              </a:gs>
              <a:gs pos="100000">
                <a:srgbClr val="093153"/>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Times New Roman"/>
                <a:ea typeface="Times New Roman"/>
                <a:cs typeface="Times New Roman"/>
                <a:sym typeface="Times New Roman"/>
              </a:rPr>
              <a:t>I</a:t>
            </a:r>
            <a:endParaRPr b="1" sz="4100">
              <a:solidFill>
                <a:schemeClr val="lt1"/>
              </a:solidFill>
              <a:latin typeface="Times New Roman"/>
              <a:ea typeface="Times New Roman"/>
              <a:cs typeface="Times New Roman"/>
              <a:sym typeface="Times New Roman"/>
            </a:endParaRPr>
          </a:p>
        </p:txBody>
      </p:sp>
      <p:sp>
        <p:nvSpPr>
          <p:cNvPr id="358" name="Google Shape;358;p14"/>
          <p:cNvSpPr/>
          <p:nvPr/>
        </p:nvSpPr>
        <p:spPr>
          <a:xfrm>
            <a:off x="4668550" y="867003"/>
            <a:ext cx="817500" cy="802200"/>
          </a:xfrm>
          <a:prstGeom prst="ellipse">
            <a:avLst/>
          </a:prstGeom>
          <a:gradFill>
            <a:gsLst>
              <a:gs pos="0">
                <a:srgbClr val="00FF00"/>
              </a:gs>
              <a:gs pos="100000">
                <a:srgbClr val="203E13"/>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S</a:t>
            </a:r>
            <a:endParaRPr b="1" sz="4100">
              <a:solidFill>
                <a:schemeClr val="lt1"/>
              </a:solidFill>
              <a:latin typeface="Barlow"/>
              <a:ea typeface="Barlow"/>
              <a:cs typeface="Barlow"/>
              <a:sym typeface="Barlow"/>
            </a:endParaRPr>
          </a:p>
        </p:txBody>
      </p:sp>
      <p:sp>
        <p:nvSpPr>
          <p:cNvPr id="359" name="Google Shape;359;p14"/>
          <p:cNvSpPr/>
          <p:nvPr/>
        </p:nvSpPr>
        <p:spPr>
          <a:xfrm>
            <a:off x="467100" y="2868246"/>
            <a:ext cx="817500" cy="802200"/>
          </a:xfrm>
          <a:prstGeom prst="ellipse">
            <a:avLst/>
          </a:prstGeom>
          <a:gradFill>
            <a:gsLst>
              <a:gs pos="0">
                <a:srgbClr val="FF8F8F"/>
              </a:gs>
              <a:gs pos="100000">
                <a:srgbClr val="F81414"/>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T</a:t>
            </a:r>
            <a:endParaRPr b="1" sz="4100">
              <a:solidFill>
                <a:schemeClr val="lt1"/>
              </a:solidFill>
              <a:latin typeface="Barlow"/>
              <a:ea typeface="Barlow"/>
              <a:cs typeface="Barlow"/>
              <a:sym typeface="Barlow"/>
            </a:endParaRPr>
          </a:p>
        </p:txBody>
      </p:sp>
      <p:sp>
        <p:nvSpPr>
          <p:cNvPr id="360" name="Google Shape;360;p14"/>
          <p:cNvSpPr/>
          <p:nvPr/>
        </p:nvSpPr>
        <p:spPr>
          <a:xfrm>
            <a:off x="4668550" y="2868221"/>
            <a:ext cx="817500" cy="802200"/>
          </a:xfrm>
          <a:prstGeom prst="ellipse">
            <a:avLst/>
          </a:prstGeom>
          <a:gradFill>
            <a:gsLst>
              <a:gs pos="0">
                <a:srgbClr val="F9CB07"/>
              </a:gs>
              <a:gs pos="0">
                <a:srgbClr val="D7B00A"/>
              </a:gs>
              <a:gs pos="100000">
                <a:srgbClr val="FFFF00"/>
              </a:gs>
              <a:gs pos="100000">
                <a:srgbClr val="B4950C"/>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J</a:t>
            </a:r>
            <a:endParaRPr b="1" sz="4100">
              <a:solidFill>
                <a:schemeClr val="lt1"/>
              </a:solidFill>
              <a:latin typeface="Barlow"/>
              <a:ea typeface="Barlow"/>
              <a:cs typeface="Barlow"/>
              <a:sym typeface="Barlow"/>
            </a:endParaRPr>
          </a:p>
        </p:txBody>
      </p:sp>
      <p:sp>
        <p:nvSpPr>
          <p:cNvPr id="361" name="Google Shape;361;p14"/>
          <p:cNvSpPr/>
          <p:nvPr/>
        </p:nvSpPr>
        <p:spPr>
          <a:xfrm>
            <a:off x="467100" y="3855595"/>
            <a:ext cx="817500" cy="802200"/>
          </a:xfrm>
          <a:prstGeom prst="ellipse">
            <a:avLst/>
          </a:prstGeom>
          <a:gradFill>
            <a:gsLst>
              <a:gs pos="0">
                <a:srgbClr val="FF8FF1"/>
              </a:gs>
              <a:gs pos="99000">
                <a:srgbClr val="FC5283"/>
              </a:gs>
              <a:gs pos="100000">
                <a:srgbClr val="F81414"/>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F</a:t>
            </a:r>
            <a:endParaRPr b="1" sz="4100">
              <a:solidFill>
                <a:schemeClr val="lt1"/>
              </a:solidFill>
              <a:latin typeface="Barlow"/>
              <a:ea typeface="Barlow"/>
              <a:cs typeface="Barlow"/>
              <a:sym typeface="Barlow"/>
            </a:endParaRPr>
          </a:p>
        </p:txBody>
      </p:sp>
      <p:sp>
        <p:nvSpPr>
          <p:cNvPr id="362" name="Google Shape;362;p14"/>
          <p:cNvSpPr/>
          <p:nvPr/>
        </p:nvSpPr>
        <p:spPr>
          <a:xfrm>
            <a:off x="4668550" y="3855595"/>
            <a:ext cx="817500" cy="802200"/>
          </a:xfrm>
          <a:prstGeom prst="ellipse">
            <a:avLst/>
          </a:prstGeom>
          <a:gradFill>
            <a:gsLst>
              <a:gs pos="0">
                <a:srgbClr val="FFD966"/>
              </a:gs>
              <a:gs pos="100000">
                <a:srgbClr val="FF9900"/>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P</a:t>
            </a:r>
            <a:endParaRPr b="1" sz="4100">
              <a:solidFill>
                <a:schemeClr val="lt1"/>
              </a:solidFill>
              <a:latin typeface="Barlow"/>
              <a:ea typeface="Barlow"/>
              <a:cs typeface="Barlow"/>
              <a:sym typeface="Barlow"/>
            </a:endParaRPr>
          </a:p>
        </p:txBody>
      </p:sp>
      <p:sp>
        <p:nvSpPr>
          <p:cNvPr id="363" name="Google Shape;363;p14"/>
          <p:cNvSpPr txBox="1"/>
          <p:nvPr>
            <p:ph idx="4294967295" type="body"/>
          </p:nvPr>
        </p:nvSpPr>
        <p:spPr>
          <a:xfrm>
            <a:off x="1380375" y="845834"/>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EXTROVERTS</a:t>
            </a:r>
            <a:endParaRPr b="1" sz="1200"/>
          </a:p>
          <a:p>
            <a:pPr indent="0" lvl="0" marL="0" rtl="0" algn="l">
              <a:spcBef>
                <a:spcPts val="600"/>
              </a:spcBef>
              <a:spcAft>
                <a:spcPts val="0"/>
              </a:spcAft>
              <a:buClr>
                <a:schemeClr val="dk1"/>
              </a:buClr>
              <a:buSzPts val="1100"/>
              <a:buFont typeface="Arial"/>
              <a:buNone/>
            </a:pPr>
            <a:r>
              <a:rPr lang="en" sz="1000"/>
              <a:t>Are energized by people, enjoy a variety of tasks, a quick pace and are good at multitasking.</a:t>
            </a:r>
            <a:endParaRPr sz="1000"/>
          </a:p>
        </p:txBody>
      </p:sp>
      <p:sp>
        <p:nvSpPr>
          <p:cNvPr id="364" name="Google Shape;364;p14"/>
          <p:cNvSpPr txBox="1"/>
          <p:nvPr>
            <p:ph idx="4294967295" type="body"/>
          </p:nvPr>
        </p:nvSpPr>
        <p:spPr>
          <a:xfrm>
            <a:off x="1380375" y="175909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INTROVERTS</a:t>
            </a:r>
            <a:endParaRPr b="1" sz="1200"/>
          </a:p>
          <a:p>
            <a:pPr indent="0" lvl="0" marL="0" rtl="0" algn="l">
              <a:spcBef>
                <a:spcPts val="600"/>
              </a:spcBef>
              <a:spcAft>
                <a:spcPts val="0"/>
              </a:spcAft>
              <a:buClr>
                <a:schemeClr val="dk1"/>
              </a:buClr>
              <a:buSzPts val="1100"/>
              <a:buFont typeface="Arial"/>
              <a:buNone/>
            </a:pPr>
            <a:r>
              <a:rPr lang="en" sz="1000"/>
              <a:t>Often like working alone or in small groups, prefer a more deliberate pace, and like to focus on one task at a time.</a:t>
            </a:r>
            <a:endParaRPr sz="1000"/>
          </a:p>
        </p:txBody>
      </p:sp>
      <p:sp>
        <p:nvSpPr>
          <p:cNvPr id="365" name="Google Shape;365;p14"/>
          <p:cNvSpPr txBox="1"/>
          <p:nvPr>
            <p:ph idx="4294967295" type="body"/>
          </p:nvPr>
        </p:nvSpPr>
        <p:spPr>
          <a:xfrm>
            <a:off x="5582600" y="781859"/>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SENSORS</a:t>
            </a:r>
            <a:endParaRPr b="1" sz="1200"/>
          </a:p>
          <a:p>
            <a:pPr indent="0" lvl="0" marL="0" rtl="0" algn="l">
              <a:spcBef>
                <a:spcPts val="600"/>
              </a:spcBef>
              <a:spcAft>
                <a:spcPts val="0"/>
              </a:spcAft>
              <a:buClr>
                <a:schemeClr val="dk1"/>
              </a:buClr>
              <a:buSzPts val="1100"/>
              <a:buFont typeface="Arial"/>
              <a:buNone/>
            </a:pPr>
            <a:r>
              <a:rPr lang="en" sz="1000"/>
              <a:t>Are realistic people who like to focus on the facts and details, and apply common sense and past experience to come up with practical solutions to problems.</a:t>
            </a:r>
            <a:endParaRPr sz="1000"/>
          </a:p>
        </p:txBody>
      </p:sp>
      <p:sp>
        <p:nvSpPr>
          <p:cNvPr id="366" name="Google Shape;366;p14"/>
          <p:cNvSpPr txBox="1"/>
          <p:nvPr>
            <p:ph idx="4294967295" type="body"/>
          </p:nvPr>
        </p:nvSpPr>
        <p:spPr>
          <a:xfrm>
            <a:off x="5582600" y="175889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INTUITIVES</a:t>
            </a:r>
            <a:endParaRPr b="1" sz="1200"/>
          </a:p>
          <a:p>
            <a:pPr indent="0" lvl="0" marL="0" rtl="0" algn="l">
              <a:spcBef>
                <a:spcPts val="600"/>
              </a:spcBef>
              <a:spcAft>
                <a:spcPts val="0"/>
              </a:spcAft>
              <a:buClr>
                <a:schemeClr val="dk1"/>
              </a:buClr>
              <a:buSzPts val="1100"/>
              <a:buFont typeface="Arial"/>
              <a:buNone/>
            </a:pPr>
            <a:r>
              <a:rPr lang="en" sz="1000"/>
              <a:t>Prefer to focus on possibilities and big picture, easily see patterns, value innovation, and seek creative solutions to problems.</a:t>
            </a:r>
            <a:endParaRPr sz="1000"/>
          </a:p>
        </p:txBody>
      </p:sp>
      <p:sp>
        <p:nvSpPr>
          <p:cNvPr id="367" name="Google Shape;367;p14"/>
          <p:cNvSpPr txBox="1"/>
          <p:nvPr>
            <p:ph idx="4294967295" type="body"/>
          </p:nvPr>
        </p:nvSpPr>
        <p:spPr>
          <a:xfrm>
            <a:off x="1380375" y="286824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THINKERS</a:t>
            </a:r>
            <a:endParaRPr b="1" sz="1200"/>
          </a:p>
          <a:p>
            <a:pPr indent="0" lvl="0" marL="0" rtl="0" algn="l">
              <a:spcBef>
                <a:spcPts val="600"/>
              </a:spcBef>
              <a:spcAft>
                <a:spcPts val="0"/>
              </a:spcAft>
              <a:buClr>
                <a:schemeClr val="dk1"/>
              </a:buClr>
              <a:buSzPts val="1100"/>
              <a:buFont typeface="Arial"/>
              <a:buNone/>
            </a:pPr>
            <a:r>
              <a:rPr lang="en" sz="1000"/>
              <a:t>Tend to make decisions using logical analysis, objectively weigh pros and cons, and value honesty, consistency and fairness.</a:t>
            </a:r>
            <a:endParaRPr sz="1000"/>
          </a:p>
        </p:txBody>
      </p:sp>
      <p:sp>
        <p:nvSpPr>
          <p:cNvPr id="368" name="Google Shape;368;p14"/>
          <p:cNvSpPr txBox="1"/>
          <p:nvPr>
            <p:ph idx="4294967295" type="body"/>
          </p:nvPr>
        </p:nvSpPr>
        <p:spPr>
          <a:xfrm>
            <a:off x="1380375" y="3855595"/>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FEELERS</a:t>
            </a:r>
            <a:endParaRPr b="1" sz="1200"/>
          </a:p>
          <a:p>
            <a:pPr indent="0" lvl="0" marL="0" rtl="0" algn="l">
              <a:spcBef>
                <a:spcPts val="600"/>
              </a:spcBef>
              <a:spcAft>
                <a:spcPts val="0"/>
              </a:spcAft>
              <a:buClr>
                <a:schemeClr val="dk1"/>
              </a:buClr>
              <a:buSzPts val="1100"/>
              <a:buFont typeface="Arial"/>
              <a:buNone/>
            </a:pPr>
            <a:r>
              <a:rPr lang="en" sz="1000"/>
              <a:t>Tend to be sensitive and cooperative, and decide based on their own personal values and how others will be affected by their actions.</a:t>
            </a:r>
            <a:endParaRPr sz="1000"/>
          </a:p>
        </p:txBody>
      </p:sp>
      <p:sp>
        <p:nvSpPr>
          <p:cNvPr id="369" name="Google Shape;369;p14"/>
          <p:cNvSpPr txBox="1"/>
          <p:nvPr>
            <p:ph idx="4294967295" type="body"/>
          </p:nvPr>
        </p:nvSpPr>
        <p:spPr>
          <a:xfrm>
            <a:off x="5544800" y="286824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JUDJERS</a:t>
            </a:r>
            <a:endParaRPr b="1" sz="1200"/>
          </a:p>
          <a:p>
            <a:pPr indent="0" lvl="0" marL="0" rtl="0" algn="l">
              <a:spcBef>
                <a:spcPts val="600"/>
              </a:spcBef>
              <a:spcAft>
                <a:spcPts val="0"/>
              </a:spcAft>
              <a:buClr>
                <a:schemeClr val="dk1"/>
              </a:buClr>
              <a:buSzPts val="1100"/>
              <a:buFont typeface="Arial"/>
              <a:buNone/>
            </a:pPr>
            <a:r>
              <a:rPr lang="en" sz="1000"/>
              <a:t>Tend to be organised and prepared, like to make and stick to plans, and are comfortable following most rules.</a:t>
            </a:r>
            <a:endParaRPr sz="1000"/>
          </a:p>
        </p:txBody>
      </p:sp>
      <p:sp>
        <p:nvSpPr>
          <p:cNvPr id="370" name="Google Shape;370;p14"/>
          <p:cNvSpPr txBox="1"/>
          <p:nvPr>
            <p:ph idx="4294967295" type="body"/>
          </p:nvPr>
        </p:nvSpPr>
        <p:spPr>
          <a:xfrm>
            <a:off x="5544800" y="391144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PERCEIVERS</a:t>
            </a:r>
            <a:endParaRPr b="1" sz="1200"/>
          </a:p>
          <a:p>
            <a:pPr indent="0" lvl="0" marL="0" rtl="0" algn="l">
              <a:spcBef>
                <a:spcPts val="600"/>
              </a:spcBef>
              <a:spcAft>
                <a:spcPts val="0"/>
              </a:spcAft>
              <a:buClr>
                <a:schemeClr val="dk1"/>
              </a:buClr>
              <a:buSzPts val="1100"/>
              <a:buFont typeface="Arial"/>
              <a:buNone/>
            </a:pPr>
            <a:r>
              <a:rPr lang="en" sz="1000"/>
              <a:t>Prefer to keep their options open, like to be able to act spontaneously, and like to be flexible with masking plans.</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376" name="Google Shape;376;p15"/>
          <p:cNvGrpSpPr/>
          <p:nvPr/>
        </p:nvGrpSpPr>
        <p:grpSpPr>
          <a:xfrm>
            <a:off x="4022748" y="1241114"/>
            <a:ext cx="4860740" cy="2639885"/>
            <a:chOff x="1177450" y="241631"/>
            <a:chExt cx="6173152" cy="3616776"/>
          </a:xfrm>
        </p:grpSpPr>
        <p:sp>
          <p:nvSpPr>
            <p:cNvPr id="377" name="Google Shape;377;p15"/>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rotWithShape="0" algn="bl" dir="5400000" dist="28575">
                <a:srgbClr val="38226D">
                  <a:alpha val="3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5"/>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5"/>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1" name="Google Shape;381;p15"/>
          <p:cNvSpPr txBox="1"/>
          <p:nvPr>
            <p:ph idx="4294967295" type="body"/>
          </p:nvPr>
        </p:nvSpPr>
        <p:spPr>
          <a:xfrm>
            <a:off x="476250" y="254350"/>
            <a:ext cx="3348300" cy="45780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sz="2300">
                <a:solidFill>
                  <a:schemeClr val="lt1"/>
                </a:solidFill>
                <a:latin typeface="Barlow"/>
                <a:ea typeface="Barlow"/>
                <a:cs typeface="Barlow"/>
                <a:sym typeface="Barlow"/>
              </a:rPr>
              <a:t>DATASET</a:t>
            </a:r>
            <a:endParaRPr b="1" sz="2300">
              <a:solidFill>
                <a:schemeClr val="lt1"/>
              </a:solidFill>
              <a:latin typeface="Barlow"/>
              <a:ea typeface="Barlow"/>
              <a:cs typeface="Barlow"/>
              <a:sym typeface="Barlow"/>
            </a:endParaRPr>
          </a:p>
          <a:p>
            <a:pPr indent="0" lvl="0" marL="0" rtl="0" algn="l">
              <a:spcBef>
                <a:spcPts val="600"/>
              </a:spcBef>
              <a:spcAft>
                <a:spcPts val="0"/>
              </a:spcAft>
              <a:buNone/>
            </a:pPr>
            <a:r>
              <a:rPr lang="en" sz="1800">
                <a:solidFill>
                  <a:schemeClr val="lt1"/>
                </a:solidFill>
              </a:rPr>
              <a:t>The main dataset is publicly available on “kaggle.com” containing 8675 rows of data. It has only 2 columns:</a:t>
            </a:r>
            <a:endParaRPr sz="1800">
              <a:solidFill>
                <a:schemeClr val="lt1"/>
              </a:solidFill>
            </a:endParaRPr>
          </a:p>
          <a:p>
            <a:pPr indent="0" lvl="0" marL="0" rtl="0" algn="l">
              <a:spcBef>
                <a:spcPts val="600"/>
              </a:spcBef>
              <a:spcAft>
                <a:spcPts val="0"/>
              </a:spcAft>
              <a:buNone/>
            </a:pPr>
            <a:r>
              <a:rPr lang="en" sz="1800">
                <a:solidFill>
                  <a:schemeClr val="lt1"/>
                </a:solidFill>
              </a:rPr>
              <a:t>1. Myers Briggs Type Indicator (MBTI) personality </a:t>
            </a:r>
            <a:r>
              <a:rPr b="1" lang="en" sz="1800">
                <a:solidFill>
                  <a:schemeClr val="lt1"/>
                </a:solidFill>
                <a:latin typeface="Barlow"/>
                <a:ea typeface="Barlow"/>
                <a:cs typeface="Barlow"/>
                <a:sym typeface="Barlow"/>
              </a:rPr>
              <a:t>Type</a:t>
            </a:r>
            <a:r>
              <a:rPr lang="en" sz="1800">
                <a:solidFill>
                  <a:schemeClr val="lt1"/>
                </a:solidFill>
              </a:rPr>
              <a:t> for a person (e.g ESFP, INTJ etc) </a:t>
            </a:r>
            <a:endParaRPr sz="1800">
              <a:solidFill>
                <a:schemeClr val="lt1"/>
              </a:solidFill>
            </a:endParaRPr>
          </a:p>
          <a:p>
            <a:pPr indent="0" lvl="0" marL="0" rtl="0" algn="l">
              <a:spcBef>
                <a:spcPts val="600"/>
              </a:spcBef>
              <a:spcAft>
                <a:spcPts val="0"/>
              </a:spcAft>
              <a:buNone/>
            </a:pPr>
            <a:r>
              <a:rPr lang="en" sz="1800">
                <a:solidFill>
                  <a:schemeClr val="lt1"/>
                </a:solidFill>
              </a:rPr>
              <a:t>2. Last 50 </a:t>
            </a:r>
            <a:r>
              <a:rPr b="1" lang="en" sz="1800">
                <a:solidFill>
                  <a:schemeClr val="lt1"/>
                </a:solidFill>
                <a:latin typeface="Barlow"/>
                <a:ea typeface="Barlow"/>
                <a:cs typeface="Barlow"/>
                <a:sym typeface="Barlow"/>
              </a:rPr>
              <a:t>Posts</a:t>
            </a:r>
            <a:r>
              <a:rPr lang="en" sz="1800">
                <a:solidFill>
                  <a:schemeClr val="lt1"/>
                </a:solidFill>
              </a:rPr>
              <a:t> by the person on social media, separated by "|||". This data has been collected from the users through a forum from  personalityCafe.com .</a:t>
            </a:r>
            <a:endParaRPr sz="1700">
              <a:solidFill>
                <a:schemeClr val="lt1"/>
              </a:solidFill>
            </a:endParaRPr>
          </a:p>
        </p:txBody>
      </p:sp>
      <p:pic>
        <p:nvPicPr>
          <p:cNvPr id="382" name="Google Shape;382;p15"/>
          <p:cNvPicPr preferRelativeResize="0"/>
          <p:nvPr/>
        </p:nvPicPr>
        <p:blipFill>
          <a:blip r:embed="rId3">
            <a:alphaModFix/>
          </a:blip>
          <a:stretch>
            <a:fillRect/>
          </a:stretch>
        </p:blipFill>
        <p:spPr>
          <a:xfrm>
            <a:off x="4550975" y="1379150"/>
            <a:ext cx="3804300" cy="2236125"/>
          </a:xfrm>
          <a:prstGeom prst="rect">
            <a:avLst/>
          </a:prstGeom>
          <a:noFill/>
          <a:ln cap="flat" cmpd="sng" w="19050">
            <a:solidFill>
              <a:schemeClr val="dk2"/>
            </a:solidFill>
            <a:prstDash val="solid"/>
            <a:round/>
            <a:headEnd len="sm" w="sm" type="none"/>
            <a:tailEnd len="sm" w="sm" type="none"/>
          </a:ln>
        </p:spPr>
      </p:pic>
      <p:grpSp>
        <p:nvGrpSpPr>
          <p:cNvPr id="383" name="Google Shape;383;p15"/>
          <p:cNvGrpSpPr/>
          <p:nvPr/>
        </p:nvGrpSpPr>
        <p:grpSpPr>
          <a:xfrm>
            <a:off x="7748017" y="2947480"/>
            <a:ext cx="1214233" cy="1885000"/>
            <a:chOff x="6492887" y="4126007"/>
            <a:chExt cx="271993" cy="422295"/>
          </a:xfrm>
        </p:grpSpPr>
        <p:sp>
          <p:nvSpPr>
            <p:cNvPr id="384" name="Google Shape;384;p15"/>
            <p:cNvSpPr/>
            <p:nvPr/>
          </p:nvSpPr>
          <p:spPr>
            <a:xfrm rot="10800000">
              <a:off x="6492887" y="4392220"/>
              <a:ext cx="271993" cy="156082"/>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5"/>
            <p:cNvSpPr/>
            <p:nvPr/>
          </p:nvSpPr>
          <p:spPr>
            <a:xfrm flipH="1">
              <a:off x="6563431" y="4299082"/>
              <a:ext cx="180447" cy="104443"/>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5"/>
            <p:cNvSpPr/>
            <p:nvPr/>
          </p:nvSpPr>
          <p:spPr>
            <a:xfrm flipH="1">
              <a:off x="6653655" y="4351284"/>
              <a:ext cx="90223" cy="156685"/>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5"/>
            <p:cNvSpPr/>
            <p:nvPr/>
          </p:nvSpPr>
          <p:spPr>
            <a:xfrm flipH="1">
              <a:off x="6563431" y="4351284"/>
              <a:ext cx="90223" cy="156685"/>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5"/>
            <p:cNvSpPr/>
            <p:nvPr/>
          </p:nvSpPr>
          <p:spPr>
            <a:xfrm>
              <a:off x="6631565" y="4127172"/>
              <a:ext cx="91680" cy="13403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5"/>
            <p:cNvSpPr/>
            <p:nvPr/>
          </p:nvSpPr>
          <p:spPr>
            <a:xfrm>
              <a:off x="6638516" y="4126007"/>
              <a:ext cx="43914" cy="5411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5"/>
            <p:cNvSpPr/>
            <p:nvPr/>
          </p:nvSpPr>
          <p:spPr>
            <a:xfrm>
              <a:off x="6647100" y="4184749"/>
              <a:ext cx="54168" cy="6062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5"/>
            <p:cNvSpPr/>
            <p:nvPr/>
          </p:nvSpPr>
          <p:spPr>
            <a:xfrm>
              <a:off x="6554604" y="4208935"/>
              <a:ext cx="102224" cy="145520"/>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5"/>
            <p:cNvSpPr/>
            <p:nvPr/>
          </p:nvSpPr>
          <p:spPr>
            <a:xfrm>
              <a:off x="6631332" y="4204595"/>
              <a:ext cx="78964" cy="10415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5"/>
            <p:cNvSpPr/>
            <p:nvPr/>
          </p:nvSpPr>
          <p:spPr>
            <a:xfrm>
              <a:off x="6645396" y="4130153"/>
              <a:ext cx="58090" cy="71561"/>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5"/>
            <p:cNvSpPr/>
            <p:nvPr/>
          </p:nvSpPr>
          <p:spPr>
            <a:xfrm>
              <a:off x="6647754" y="4129873"/>
              <a:ext cx="58319" cy="5488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5"/>
            <p:cNvSpPr/>
            <p:nvPr/>
          </p:nvSpPr>
          <p:spPr>
            <a:xfrm>
              <a:off x="6577749" y="4490229"/>
              <a:ext cx="45861" cy="34982"/>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5"/>
            <p:cNvSpPr/>
            <p:nvPr/>
          </p:nvSpPr>
          <p:spPr>
            <a:xfrm>
              <a:off x="6577951" y="4501389"/>
              <a:ext cx="45653" cy="2383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5"/>
            <p:cNvSpPr/>
            <p:nvPr/>
          </p:nvSpPr>
          <p:spPr>
            <a:xfrm>
              <a:off x="6554804" y="4475155"/>
              <a:ext cx="41980" cy="32521"/>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5"/>
            <p:cNvSpPr/>
            <p:nvPr/>
          </p:nvSpPr>
          <p:spPr>
            <a:xfrm>
              <a:off x="6554997" y="4485886"/>
              <a:ext cx="41814" cy="2182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5"/>
            <p:cNvSpPr/>
            <p:nvPr/>
          </p:nvSpPr>
          <p:spPr>
            <a:xfrm>
              <a:off x="6570371" y="4307401"/>
              <a:ext cx="99964" cy="172414"/>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5"/>
            <p:cNvSpPr/>
            <p:nvPr/>
          </p:nvSpPr>
          <p:spPr>
            <a:xfrm>
              <a:off x="6597627" y="4307742"/>
              <a:ext cx="99521" cy="186686"/>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5"/>
            <p:cNvSpPr/>
            <p:nvPr/>
          </p:nvSpPr>
          <p:spPr>
            <a:xfrm>
              <a:off x="6560564" y="4295988"/>
              <a:ext cx="148825" cy="13699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5"/>
            <p:cNvSpPr/>
            <p:nvPr/>
          </p:nvSpPr>
          <p:spPr>
            <a:xfrm>
              <a:off x="6680201" y="4215053"/>
              <a:ext cx="51721" cy="181324"/>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5"/>
            <p:cNvSpPr/>
            <p:nvPr/>
          </p:nvSpPr>
          <p:spPr>
            <a:xfrm>
              <a:off x="6690335" y="4212768"/>
              <a:ext cx="31273" cy="3977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5"/>
            <p:cNvSpPr/>
            <p:nvPr/>
          </p:nvSpPr>
          <p:spPr>
            <a:xfrm>
              <a:off x="6629015" y="4204538"/>
              <a:ext cx="26751" cy="28086"/>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5" name="Google Shape;405;p15"/>
            <p:cNvGrpSpPr/>
            <p:nvPr/>
          </p:nvGrpSpPr>
          <p:grpSpPr>
            <a:xfrm>
              <a:off x="6551528" y="4270928"/>
              <a:ext cx="147953" cy="112133"/>
              <a:chOff x="6621095" y="1452181"/>
              <a:chExt cx="330894" cy="250785"/>
            </a:xfrm>
          </p:grpSpPr>
          <p:sp>
            <p:nvSpPr>
              <p:cNvPr id="406" name="Google Shape;406;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11" name="Google Shape;411;p15"/>
          <p:cNvSpPr txBox="1"/>
          <p:nvPr/>
        </p:nvSpPr>
        <p:spPr>
          <a:xfrm>
            <a:off x="5868375" y="3881000"/>
            <a:ext cx="2260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Barlow Light"/>
                <a:ea typeface="Barlow Light"/>
                <a:cs typeface="Barlow Light"/>
                <a:sym typeface="Barlow Light"/>
              </a:rPr>
              <a:t>https://www.kaggle.com/datasnaek/mbti-type</a:t>
            </a:r>
            <a:endParaRPr sz="800">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1000"/>
                                        <p:tgtEl>
                                          <p:spTgt spid="376"/>
                                        </p:tgtEl>
                                        <p:attrNameLst>
                                          <p:attrName>ppt_w</p:attrName>
                                        </p:attrNameLst>
                                      </p:cBhvr>
                                      <p:tavLst>
                                        <p:tav fmla="" tm="0">
                                          <p:val>
                                            <p:strVal val="0"/>
                                          </p:val>
                                        </p:tav>
                                        <p:tav fmla="" tm="100000">
                                          <p:val>
                                            <p:strVal val="#ppt_w"/>
                                          </p:val>
                                        </p:tav>
                                      </p:tavLst>
                                    </p:anim>
                                    <p:anim calcmode="lin" valueType="num">
                                      <p:cBhvr additive="base">
                                        <p:cTn dur="1000"/>
                                        <p:tgtEl>
                                          <p:spTgt spid="3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1000"/>
                                        <p:tgtEl>
                                          <p:spTgt spid="382"/>
                                        </p:tgtEl>
                                        <p:attrNameLst>
                                          <p:attrName>ppt_w</p:attrName>
                                        </p:attrNameLst>
                                      </p:cBhvr>
                                      <p:tavLst>
                                        <p:tav fmla="" tm="0">
                                          <p:val>
                                            <p:strVal val="0"/>
                                          </p:val>
                                        </p:tav>
                                        <p:tav fmla="" tm="100000">
                                          <p:val>
                                            <p:strVal val="#ppt_w"/>
                                          </p:val>
                                        </p:tav>
                                      </p:tavLst>
                                    </p:anim>
                                    <p:anim calcmode="lin" valueType="num">
                                      <p:cBhvr additive="base">
                                        <p:cTn dur="1000"/>
                                        <p:tgtEl>
                                          <p:spTgt spid="38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1000"/>
                                        <p:tgtEl>
                                          <p:spTgt spid="411"/>
                                        </p:tgtEl>
                                        <p:attrNameLst>
                                          <p:attrName>ppt_w</p:attrName>
                                        </p:attrNameLst>
                                      </p:cBhvr>
                                      <p:tavLst>
                                        <p:tav fmla="" tm="0">
                                          <p:val>
                                            <p:strVal val="0"/>
                                          </p:val>
                                        </p:tav>
                                        <p:tav fmla="" tm="100000">
                                          <p:val>
                                            <p:strVal val="#ppt_w"/>
                                          </p:val>
                                        </p:tav>
                                      </p:tavLst>
                                    </p:anim>
                                    <p:anim calcmode="lin" valueType="num">
                                      <p:cBhvr additive="base">
                                        <p:cTn dur="1000"/>
                                        <p:tgtEl>
                                          <p:spTgt spid="41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6"/>
          <p:cNvSpPr txBox="1"/>
          <p:nvPr>
            <p:ph type="title"/>
          </p:nvPr>
        </p:nvSpPr>
        <p:spPr>
          <a:xfrm>
            <a:off x="457200" y="681800"/>
            <a:ext cx="3276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Exploratory Data Analysis (EDA)</a:t>
            </a:r>
            <a:endParaRPr sz="3600"/>
          </a:p>
        </p:txBody>
      </p:sp>
      <p:sp>
        <p:nvSpPr>
          <p:cNvPr id="417" name="Google Shape;417;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16"/>
          <p:cNvPicPr preferRelativeResize="0"/>
          <p:nvPr/>
        </p:nvPicPr>
        <p:blipFill>
          <a:blip r:embed="rId3">
            <a:alphaModFix/>
          </a:blip>
          <a:stretch>
            <a:fillRect/>
          </a:stretch>
        </p:blipFill>
        <p:spPr>
          <a:xfrm>
            <a:off x="381225" y="2083575"/>
            <a:ext cx="5068351" cy="2917276"/>
          </a:xfrm>
          <a:prstGeom prst="rect">
            <a:avLst/>
          </a:prstGeom>
          <a:noFill/>
          <a:ln>
            <a:noFill/>
          </a:ln>
        </p:spPr>
      </p:pic>
      <p:pic>
        <p:nvPicPr>
          <p:cNvPr id="419" name="Google Shape;419;p16"/>
          <p:cNvPicPr preferRelativeResize="0"/>
          <p:nvPr/>
        </p:nvPicPr>
        <p:blipFill>
          <a:blip r:embed="rId4">
            <a:alphaModFix/>
          </a:blip>
          <a:stretch>
            <a:fillRect/>
          </a:stretch>
        </p:blipFill>
        <p:spPr>
          <a:xfrm>
            <a:off x="5601976" y="1923425"/>
            <a:ext cx="3389624" cy="3077421"/>
          </a:xfrm>
          <a:prstGeom prst="rect">
            <a:avLst/>
          </a:prstGeom>
          <a:noFill/>
          <a:ln>
            <a:noFill/>
          </a:ln>
        </p:spPr>
      </p:pic>
      <p:sp>
        <p:nvSpPr>
          <p:cNvPr id="420" name="Google Shape;420;p16"/>
          <p:cNvSpPr txBox="1"/>
          <p:nvPr/>
        </p:nvSpPr>
        <p:spPr>
          <a:xfrm>
            <a:off x="5713238" y="502400"/>
            <a:ext cx="316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As can be seen from the above pie plot that there exists variation in the dataset among personality types as INFJ among the highest covering 21% of the whole dataset.</a:t>
            </a:r>
            <a:endParaRPr>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7"/>
          <p:cNvSpPr txBox="1"/>
          <p:nvPr>
            <p:ph type="title"/>
          </p:nvPr>
        </p:nvSpPr>
        <p:spPr>
          <a:xfrm>
            <a:off x="457200" y="605600"/>
            <a:ext cx="5640900" cy="54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100"/>
              <a:t>Preprocessing</a:t>
            </a:r>
            <a:endParaRPr sz="4100"/>
          </a:p>
        </p:txBody>
      </p:sp>
      <p:sp>
        <p:nvSpPr>
          <p:cNvPr id="426" name="Google Shape;426;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27" name="Google Shape;427;p17"/>
          <p:cNvGrpSpPr/>
          <p:nvPr/>
        </p:nvGrpSpPr>
        <p:grpSpPr>
          <a:xfrm>
            <a:off x="2600472" y="1644794"/>
            <a:ext cx="1612657" cy="917745"/>
            <a:chOff x="3071457" y="2013875"/>
            <a:chExt cx="1944600" cy="1569600"/>
          </a:xfrm>
        </p:grpSpPr>
        <p:sp>
          <p:nvSpPr>
            <p:cNvPr id="428" name="Google Shape;428;p17"/>
            <p:cNvSpPr/>
            <p:nvPr/>
          </p:nvSpPr>
          <p:spPr>
            <a:xfrm flipH="1" rot="10800000">
              <a:off x="3071457" y="2013875"/>
              <a:ext cx="1944600" cy="1569600"/>
            </a:xfrm>
            <a:prstGeom prst="round2DiagRect">
              <a:avLst>
                <a:gd fmla="val 0" name="adj1"/>
                <a:gd fmla="val 17764" name="adj2"/>
              </a:avLst>
            </a:prstGeom>
            <a:solidFill>
              <a:srgbClr val="007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txBox="1"/>
            <p:nvPr/>
          </p:nvSpPr>
          <p:spPr>
            <a:xfrm>
              <a:off x="3316095" y="2256420"/>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2. Removing End Tokens like '?', ',' '.'</a:t>
              </a:r>
              <a:endParaRPr sz="1100">
                <a:solidFill>
                  <a:srgbClr val="FFFFFF"/>
                </a:solidFill>
                <a:latin typeface="Barlow"/>
                <a:ea typeface="Barlow"/>
                <a:cs typeface="Barlow"/>
                <a:sym typeface="Barlow"/>
              </a:endParaRPr>
            </a:p>
          </p:txBody>
        </p:sp>
      </p:grpSp>
      <p:grpSp>
        <p:nvGrpSpPr>
          <p:cNvPr id="430" name="Google Shape;430;p17"/>
          <p:cNvGrpSpPr/>
          <p:nvPr/>
        </p:nvGrpSpPr>
        <p:grpSpPr>
          <a:xfrm>
            <a:off x="989794" y="1644794"/>
            <a:ext cx="1612657" cy="917745"/>
            <a:chOff x="1126863" y="2013875"/>
            <a:chExt cx="1944600" cy="1569600"/>
          </a:xfrm>
        </p:grpSpPr>
        <p:sp>
          <p:nvSpPr>
            <p:cNvPr id="431" name="Google Shape;431;p17"/>
            <p:cNvSpPr/>
            <p:nvPr/>
          </p:nvSpPr>
          <p:spPr>
            <a:xfrm>
              <a:off x="1126863" y="2013875"/>
              <a:ext cx="1944600" cy="1569600"/>
            </a:xfrm>
            <a:prstGeom prst="round2DiagRect">
              <a:avLst>
                <a:gd fmla="val 0" name="adj1"/>
                <a:gd fmla="val 17764" name="adj2"/>
              </a:avLst>
            </a:prstGeom>
            <a:solidFill>
              <a:srgbClr val="00B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txBox="1"/>
            <p:nvPr/>
          </p:nvSpPr>
          <p:spPr>
            <a:xfrm>
              <a:off x="1351637" y="2256420"/>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1. Removing URLs</a:t>
              </a:r>
              <a:endParaRPr b="1" sz="1100">
                <a:solidFill>
                  <a:srgbClr val="FFFFFF"/>
                </a:solidFill>
                <a:latin typeface="Barlow"/>
                <a:ea typeface="Barlow"/>
                <a:cs typeface="Barlow"/>
                <a:sym typeface="Barlow"/>
              </a:endParaRPr>
            </a:p>
          </p:txBody>
        </p:sp>
      </p:grpSp>
      <p:grpSp>
        <p:nvGrpSpPr>
          <p:cNvPr id="433" name="Google Shape;433;p17"/>
          <p:cNvGrpSpPr/>
          <p:nvPr/>
        </p:nvGrpSpPr>
        <p:grpSpPr>
          <a:xfrm>
            <a:off x="4211259" y="1644794"/>
            <a:ext cx="1596816" cy="917745"/>
            <a:chOff x="5015945" y="2013864"/>
            <a:chExt cx="2340000" cy="1569600"/>
          </a:xfrm>
        </p:grpSpPr>
        <p:sp>
          <p:nvSpPr>
            <p:cNvPr id="434" name="Google Shape;434;p17"/>
            <p:cNvSpPr/>
            <p:nvPr/>
          </p:nvSpPr>
          <p:spPr>
            <a:xfrm>
              <a:off x="5015945" y="2013864"/>
              <a:ext cx="2340000" cy="1569600"/>
            </a:xfrm>
            <a:prstGeom prst="round2DiagRect">
              <a:avLst>
                <a:gd fmla="val 0" name="adj1"/>
                <a:gd fmla="val 17764" name="adj2"/>
              </a:avLst>
            </a:prstGeom>
            <a:solidFill>
              <a:srgbClr val="3A3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5" name="Google Shape;435;p17"/>
            <p:cNvSpPr txBox="1"/>
            <p:nvPr/>
          </p:nvSpPr>
          <p:spPr>
            <a:xfrm>
              <a:off x="5360232" y="2256401"/>
              <a:ext cx="1672500" cy="11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3. Remove words that contain digits</a:t>
              </a:r>
              <a:endParaRPr sz="1100">
                <a:solidFill>
                  <a:srgbClr val="FFFFFF"/>
                </a:solidFill>
                <a:latin typeface="Barlow"/>
                <a:ea typeface="Barlow"/>
                <a:cs typeface="Barlow"/>
                <a:sym typeface="Barlow"/>
              </a:endParaRPr>
            </a:p>
          </p:txBody>
        </p:sp>
      </p:grpSp>
      <p:grpSp>
        <p:nvGrpSpPr>
          <p:cNvPr id="436" name="Google Shape;436;p17"/>
          <p:cNvGrpSpPr/>
          <p:nvPr/>
        </p:nvGrpSpPr>
        <p:grpSpPr>
          <a:xfrm>
            <a:off x="4211197" y="2564294"/>
            <a:ext cx="1612657" cy="917745"/>
            <a:chOff x="3071457" y="2013875"/>
            <a:chExt cx="1944600" cy="1569600"/>
          </a:xfrm>
        </p:grpSpPr>
        <p:sp>
          <p:nvSpPr>
            <p:cNvPr id="437" name="Google Shape;437;p17"/>
            <p:cNvSpPr/>
            <p:nvPr/>
          </p:nvSpPr>
          <p:spPr>
            <a:xfrm flipH="1" rot="10800000">
              <a:off x="3071457" y="2013875"/>
              <a:ext cx="1944600" cy="1569600"/>
            </a:xfrm>
            <a:prstGeom prst="round2DiagRect">
              <a:avLst>
                <a:gd fmla="val 0" name="adj1"/>
                <a:gd fmla="val 17764" name="adj2"/>
              </a:avLst>
            </a:prstGeom>
            <a:solidFill>
              <a:srgbClr val="007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txBox="1"/>
            <p:nvPr/>
          </p:nvSpPr>
          <p:spPr>
            <a:xfrm>
              <a:off x="3316095" y="2256426"/>
              <a:ext cx="1451700" cy="10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5. Removing multiple letters repeating words</a:t>
              </a:r>
              <a:endParaRPr sz="1100">
                <a:solidFill>
                  <a:srgbClr val="FFFFFF"/>
                </a:solidFill>
                <a:latin typeface="Barlow"/>
                <a:ea typeface="Barlow"/>
                <a:cs typeface="Barlow"/>
                <a:sym typeface="Barlow"/>
              </a:endParaRPr>
            </a:p>
          </p:txBody>
        </p:sp>
      </p:grpSp>
      <p:grpSp>
        <p:nvGrpSpPr>
          <p:cNvPr id="439" name="Google Shape;439;p17"/>
          <p:cNvGrpSpPr/>
          <p:nvPr/>
        </p:nvGrpSpPr>
        <p:grpSpPr>
          <a:xfrm>
            <a:off x="2600519" y="2564294"/>
            <a:ext cx="1612657" cy="917745"/>
            <a:chOff x="1126863" y="2013875"/>
            <a:chExt cx="1944600" cy="1569600"/>
          </a:xfrm>
        </p:grpSpPr>
        <p:sp>
          <p:nvSpPr>
            <p:cNvPr id="440" name="Google Shape;440;p17"/>
            <p:cNvSpPr/>
            <p:nvPr/>
          </p:nvSpPr>
          <p:spPr>
            <a:xfrm>
              <a:off x="1126863" y="2013875"/>
              <a:ext cx="1944600" cy="1569600"/>
            </a:xfrm>
            <a:prstGeom prst="round2DiagRect">
              <a:avLst>
                <a:gd fmla="val 0" name="adj1"/>
                <a:gd fmla="val 17764" name="adj2"/>
              </a:avLst>
            </a:prstGeom>
            <a:solidFill>
              <a:srgbClr val="00B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txBox="1"/>
            <p:nvPr/>
          </p:nvSpPr>
          <p:spPr>
            <a:xfrm>
              <a:off x="1351637" y="2256424"/>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4. Lower casing words</a:t>
              </a:r>
              <a:endParaRPr sz="1100">
                <a:solidFill>
                  <a:srgbClr val="FFFFFF"/>
                </a:solidFill>
                <a:latin typeface="Barlow"/>
                <a:ea typeface="Barlow"/>
                <a:cs typeface="Barlow"/>
                <a:sym typeface="Barlow"/>
              </a:endParaRPr>
            </a:p>
          </p:txBody>
        </p:sp>
      </p:grpSp>
      <p:grpSp>
        <p:nvGrpSpPr>
          <p:cNvPr id="442" name="Google Shape;442;p17"/>
          <p:cNvGrpSpPr/>
          <p:nvPr/>
        </p:nvGrpSpPr>
        <p:grpSpPr>
          <a:xfrm>
            <a:off x="5821984" y="2564294"/>
            <a:ext cx="1596816" cy="917745"/>
            <a:chOff x="5015945" y="2013864"/>
            <a:chExt cx="2340000" cy="1569600"/>
          </a:xfrm>
        </p:grpSpPr>
        <p:sp>
          <p:nvSpPr>
            <p:cNvPr id="443" name="Google Shape;443;p17"/>
            <p:cNvSpPr/>
            <p:nvPr/>
          </p:nvSpPr>
          <p:spPr>
            <a:xfrm>
              <a:off x="5015945" y="2013864"/>
              <a:ext cx="2340000" cy="1569600"/>
            </a:xfrm>
            <a:prstGeom prst="round2DiagRect">
              <a:avLst>
                <a:gd fmla="val 0" name="adj1"/>
                <a:gd fmla="val 17764" name="adj2"/>
              </a:avLst>
            </a:prstGeom>
            <a:solidFill>
              <a:srgbClr val="3A3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4" name="Google Shape;444;p17"/>
            <p:cNvSpPr txBox="1"/>
            <p:nvPr/>
          </p:nvSpPr>
          <p:spPr>
            <a:xfrm>
              <a:off x="5360232" y="2256402"/>
              <a:ext cx="1672500" cy="11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6. Removing </a:t>
              </a:r>
              <a:r>
                <a:rPr b="1" lang="en" sz="1100">
                  <a:solidFill>
                    <a:srgbClr val="FFFFFF"/>
                  </a:solidFill>
                  <a:latin typeface="Barlow"/>
                  <a:ea typeface="Barlow"/>
                  <a:cs typeface="Barlow"/>
                  <a:sym typeface="Barlow"/>
                </a:rPr>
                <a:t>Parentheses</a:t>
              </a:r>
              <a:endParaRPr sz="1100">
                <a:solidFill>
                  <a:srgbClr val="FFFFFF"/>
                </a:solidFill>
                <a:latin typeface="Barlow"/>
                <a:ea typeface="Barlow"/>
                <a:cs typeface="Barlow"/>
                <a:sym typeface="Barlow"/>
              </a:endParaRPr>
            </a:p>
          </p:txBody>
        </p:sp>
      </p:grpSp>
      <p:grpSp>
        <p:nvGrpSpPr>
          <p:cNvPr id="445" name="Google Shape;445;p17"/>
          <p:cNvGrpSpPr/>
          <p:nvPr/>
        </p:nvGrpSpPr>
        <p:grpSpPr>
          <a:xfrm>
            <a:off x="5821922" y="3482044"/>
            <a:ext cx="1612657" cy="917745"/>
            <a:chOff x="3071457" y="2013875"/>
            <a:chExt cx="1944600" cy="1569600"/>
          </a:xfrm>
        </p:grpSpPr>
        <p:sp>
          <p:nvSpPr>
            <p:cNvPr id="446" name="Google Shape;446;p17"/>
            <p:cNvSpPr/>
            <p:nvPr/>
          </p:nvSpPr>
          <p:spPr>
            <a:xfrm flipH="1" rot="10800000">
              <a:off x="3071457" y="2013875"/>
              <a:ext cx="1944600" cy="1569600"/>
            </a:xfrm>
            <a:prstGeom prst="round2DiagRect">
              <a:avLst>
                <a:gd fmla="val 0" name="adj1"/>
                <a:gd fmla="val 17764" name="adj2"/>
              </a:avLst>
            </a:prstGeom>
            <a:solidFill>
              <a:srgbClr val="007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txBox="1"/>
            <p:nvPr/>
          </p:nvSpPr>
          <p:spPr>
            <a:xfrm>
              <a:off x="3316095" y="2256426"/>
              <a:ext cx="1451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8. </a:t>
              </a:r>
              <a:r>
                <a:rPr b="1" lang="en" sz="1100">
                  <a:solidFill>
                    <a:schemeClr val="lt1"/>
                  </a:solidFill>
                  <a:latin typeface="Barlow"/>
                  <a:ea typeface="Barlow"/>
                  <a:cs typeface="Barlow"/>
                  <a:sym typeface="Barlow"/>
                </a:rPr>
                <a:t>Removal of Stop Words</a:t>
              </a:r>
              <a:endParaRPr sz="1100">
                <a:solidFill>
                  <a:srgbClr val="FFFFFF"/>
                </a:solidFill>
                <a:latin typeface="Barlow"/>
                <a:ea typeface="Barlow"/>
                <a:cs typeface="Barlow"/>
                <a:sym typeface="Barlow"/>
              </a:endParaRPr>
            </a:p>
          </p:txBody>
        </p:sp>
      </p:grpSp>
      <p:grpSp>
        <p:nvGrpSpPr>
          <p:cNvPr id="448" name="Google Shape;448;p17"/>
          <p:cNvGrpSpPr/>
          <p:nvPr/>
        </p:nvGrpSpPr>
        <p:grpSpPr>
          <a:xfrm>
            <a:off x="4211244" y="3482044"/>
            <a:ext cx="1612657" cy="917745"/>
            <a:chOff x="1126863" y="2013875"/>
            <a:chExt cx="1944600" cy="1569600"/>
          </a:xfrm>
        </p:grpSpPr>
        <p:sp>
          <p:nvSpPr>
            <p:cNvPr id="449" name="Google Shape;449;p17"/>
            <p:cNvSpPr/>
            <p:nvPr/>
          </p:nvSpPr>
          <p:spPr>
            <a:xfrm>
              <a:off x="1126863" y="2013875"/>
              <a:ext cx="1944600" cy="1569600"/>
            </a:xfrm>
            <a:prstGeom prst="round2DiagRect">
              <a:avLst>
                <a:gd fmla="val 0" name="adj1"/>
                <a:gd fmla="val 17764" name="adj2"/>
              </a:avLst>
            </a:prstGeom>
            <a:solidFill>
              <a:srgbClr val="00B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txBox="1"/>
            <p:nvPr/>
          </p:nvSpPr>
          <p:spPr>
            <a:xfrm>
              <a:off x="1351637" y="2256423"/>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7. Removing more than 1 spacing</a:t>
              </a:r>
              <a:endParaRPr sz="1100">
                <a:solidFill>
                  <a:srgbClr val="FFFFFF"/>
                </a:solidFill>
                <a:latin typeface="Barlow"/>
                <a:ea typeface="Barlow"/>
                <a:cs typeface="Barlow"/>
                <a:sym typeface="Barlow"/>
              </a:endParaRPr>
            </a:p>
          </p:txBody>
        </p:sp>
      </p:grpSp>
      <p:grpSp>
        <p:nvGrpSpPr>
          <p:cNvPr id="451" name="Google Shape;451;p17"/>
          <p:cNvGrpSpPr/>
          <p:nvPr/>
        </p:nvGrpSpPr>
        <p:grpSpPr>
          <a:xfrm>
            <a:off x="7432709" y="3482044"/>
            <a:ext cx="1596816" cy="917745"/>
            <a:chOff x="5015945" y="2013864"/>
            <a:chExt cx="2340000" cy="1569600"/>
          </a:xfrm>
        </p:grpSpPr>
        <p:sp>
          <p:nvSpPr>
            <p:cNvPr id="452" name="Google Shape;452;p17"/>
            <p:cNvSpPr/>
            <p:nvPr/>
          </p:nvSpPr>
          <p:spPr>
            <a:xfrm>
              <a:off x="5015945" y="2013864"/>
              <a:ext cx="2340000" cy="1569600"/>
            </a:xfrm>
            <a:prstGeom prst="round2DiagRect">
              <a:avLst>
                <a:gd fmla="val 0" name="adj1"/>
                <a:gd fmla="val 17764" name="adj2"/>
              </a:avLst>
            </a:prstGeom>
            <a:solidFill>
              <a:srgbClr val="3A3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3" name="Google Shape;453;p17"/>
            <p:cNvSpPr txBox="1"/>
            <p:nvPr/>
          </p:nvSpPr>
          <p:spPr>
            <a:xfrm>
              <a:off x="5360232" y="2256402"/>
              <a:ext cx="16725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9. Lemmatization</a:t>
              </a:r>
              <a:endParaRPr sz="1100">
                <a:solidFill>
                  <a:srgbClr val="FFFFFF"/>
                </a:solidFill>
                <a:latin typeface="Barlow"/>
                <a:ea typeface="Barlow"/>
                <a:cs typeface="Barlow"/>
                <a:sym typeface="Barlow"/>
              </a:endParaRPr>
            </a:p>
          </p:txBody>
        </p:sp>
      </p:grpSp>
      <p:sp>
        <p:nvSpPr>
          <p:cNvPr id="454" name="Google Shape;454;p17"/>
          <p:cNvSpPr/>
          <p:nvPr/>
        </p:nvSpPr>
        <p:spPr>
          <a:xfrm>
            <a:off x="256750" y="3193500"/>
            <a:ext cx="2390364" cy="18459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Barlow"/>
                <a:ea typeface="Barlow"/>
                <a:cs typeface="Barlow"/>
                <a:sym typeface="Barlow"/>
              </a:rPr>
              <a:t>Feature Extraction</a:t>
            </a:r>
            <a:endParaRPr b="1" sz="1100">
              <a:solidFill>
                <a:schemeClr val="dk1"/>
              </a:solidFill>
              <a:latin typeface="Barlow"/>
              <a:ea typeface="Barlow"/>
              <a:cs typeface="Barlow"/>
              <a:sym typeface="Barlow"/>
            </a:endParaRPr>
          </a:p>
          <a:p>
            <a:pPr indent="0" lvl="0" marL="0" rtl="0" algn="ctr">
              <a:spcBef>
                <a:spcPts val="0"/>
              </a:spcBef>
              <a:spcAft>
                <a:spcPts val="0"/>
              </a:spcAft>
              <a:buNone/>
            </a:pPr>
            <a:r>
              <a:rPr lang="en" sz="1100">
                <a:solidFill>
                  <a:schemeClr val="dk1"/>
                </a:solidFill>
                <a:latin typeface="Barlow"/>
                <a:ea typeface="Barlow"/>
                <a:cs typeface="Barlow"/>
                <a:sym typeface="Barlow"/>
              </a:rPr>
              <a:t>Implemented </a:t>
            </a:r>
            <a:r>
              <a:rPr b="1" lang="en" sz="1100">
                <a:solidFill>
                  <a:schemeClr val="accent2"/>
                </a:solidFill>
                <a:latin typeface="Barlow"/>
                <a:ea typeface="Barlow"/>
                <a:cs typeface="Barlow"/>
                <a:sym typeface="Barlow"/>
              </a:rPr>
              <a:t>Bag of Words, TF-IDF</a:t>
            </a:r>
            <a:r>
              <a:rPr lang="en" sz="1100">
                <a:solidFill>
                  <a:schemeClr val="dk1"/>
                </a:solidFill>
                <a:latin typeface="Barlow"/>
                <a:ea typeface="Barlow"/>
                <a:cs typeface="Barlow"/>
                <a:sym typeface="Barlow"/>
              </a:rPr>
              <a:t> and selected maximum features = 5000 for countvectorizer and TFIDF</a:t>
            </a:r>
            <a:endParaRPr>
              <a:solidFill>
                <a:schemeClr val="dk1"/>
              </a:solidFill>
            </a:endParaRPr>
          </a:p>
        </p:txBody>
      </p:sp>
      <p:sp>
        <p:nvSpPr>
          <p:cNvPr id="455" name="Google Shape;455;p17"/>
          <p:cNvSpPr/>
          <p:nvPr/>
        </p:nvSpPr>
        <p:spPr>
          <a:xfrm>
            <a:off x="6137650" y="605601"/>
            <a:ext cx="2444256" cy="167410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Barlow"/>
                <a:ea typeface="Barlow"/>
                <a:cs typeface="Barlow"/>
                <a:sym typeface="Barlow"/>
              </a:rPr>
              <a:t>Train-Test Split</a:t>
            </a:r>
            <a:endParaRPr sz="1100">
              <a:solidFill>
                <a:schemeClr val="dk1"/>
              </a:solidFill>
              <a:latin typeface="Barlow"/>
              <a:ea typeface="Barlow"/>
              <a:cs typeface="Barlow"/>
              <a:sym typeface="Barlow"/>
            </a:endParaRPr>
          </a:p>
          <a:p>
            <a:pPr indent="0" lvl="0" marL="0" rtl="0" algn="ctr">
              <a:spcBef>
                <a:spcPts val="0"/>
              </a:spcBef>
              <a:spcAft>
                <a:spcPts val="0"/>
              </a:spcAft>
              <a:buNone/>
            </a:pPr>
            <a:r>
              <a:rPr lang="en" sz="1100">
                <a:solidFill>
                  <a:schemeClr val="dk1"/>
                </a:solidFill>
                <a:latin typeface="Barlow"/>
                <a:ea typeface="Barlow"/>
                <a:cs typeface="Barlow"/>
                <a:sym typeface="Barlow"/>
              </a:rPr>
              <a:t>Splitted the dataset into </a:t>
            </a:r>
            <a:r>
              <a:rPr lang="en" sz="1100">
                <a:solidFill>
                  <a:schemeClr val="accent2"/>
                </a:solidFill>
                <a:latin typeface="Barlow"/>
                <a:ea typeface="Barlow"/>
                <a:cs typeface="Barlow"/>
                <a:sym typeface="Barlow"/>
              </a:rPr>
              <a:t>70-30 % ratio</a:t>
            </a:r>
            <a:r>
              <a:rPr lang="en" sz="1100">
                <a:solidFill>
                  <a:schemeClr val="dk1"/>
                </a:solidFill>
                <a:latin typeface="Barlow"/>
                <a:ea typeface="Barlow"/>
                <a:cs typeface="Barlow"/>
                <a:sym typeface="Barlow"/>
              </a:rPr>
              <a:t> with </a:t>
            </a:r>
            <a:r>
              <a:rPr b="1" lang="en" sz="1100">
                <a:solidFill>
                  <a:schemeClr val="accent2"/>
                </a:solidFill>
                <a:latin typeface="Barlow"/>
                <a:ea typeface="Barlow"/>
                <a:cs typeface="Barlow"/>
                <a:sym typeface="Barlow"/>
              </a:rPr>
              <a:t>stratify</a:t>
            </a:r>
            <a:r>
              <a:rPr lang="en" sz="1100">
                <a:solidFill>
                  <a:schemeClr val="accent2"/>
                </a:solidFill>
                <a:latin typeface="Barlow"/>
                <a:ea typeface="Barlow"/>
                <a:cs typeface="Barlow"/>
                <a:sym typeface="Barlow"/>
              </a:rPr>
              <a:t> </a:t>
            </a:r>
            <a:r>
              <a:rPr lang="en" sz="1100">
                <a:solidFill>
                  <a:schemeClr val="dk1"/>
                </a:solidFill>
                <a:latin typeface="Barlow"/>
                <a:ea typeface="Barlow"/>
                <a:cs typeface="Barlow"/>
                <a:sym typeface="Barlow"/>
              </a:rPr>
              <a:t>for handling class imbalancement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8"/>
          <p:cNvSpPr txBox="1"/>
          <p:nvPr>
            <p:ph idx="12" type="sldNum"/>
          </p:nvPr>
        </p:nvSpPr>
        <p:spPr>
          <a:xfrm>
            <a:off x="8649025" y="4693663"/>
            <a:ext cx="456900" cy="411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18"/>
          <p:cNvSpPr txBox="1"/>
          <p:nvPr>
            <p:ph idx="4294967295" type="ctrTitle"/>
          </p:nvPr>
        </p:nvSpPr>
        <p:spPr>
          <a:xfrm>
            <a:off x="1769125" y="711375"/>
            <a:ext cx="18012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solidFill>
                  <a:schemeClr val="dk1"/>
                </a:solidFill>
                <a:latin typeface="Barlow"/>
                <a:ea typeface="Barlow"/>
                <a:cs typeface="Barlow"/>
                <a:sym typeface="Barlow"/>
              </a:rPr>
              <a:t>BEFORE</a:t>
            </a:r>
            <a:endParaRPr sz="2500">
              <a:solidFill>
                <a:schemeClr val="dk1"/>
              </a:solidFill>
              <a:latin typeface="Barlow"/>
              <a:ea typeface="Barlow"/>
              <a:cs typeface="Barlow"/>
              <a:sym typeface="Barlow"/>
            </a:endParaRPr>
          </a:p>
        </p:txBody>
      </p:sp>
      <p:sp>
        <p:nvSpPr>
          <p:cNvPr id="462" name="Google Shape;462;p18"/>
          <p:cNvSpPr txBox="1"/>
          <p:nvPr>
            <p:ph idx="4294967295" type="ctrTitle"/>
          </p:nvPr>
        </p:nvSpPr>
        <p:spPr>
          <a:xfrm>
            <a:off x="5991125" y="720703"/>
            <a:ext cx="1026900" cy="24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solidFill>
                  <a:schemeClr val="dk1"/>
                </a:solidFill>
                <a:latin typeface="Barlow"/>
                <a:ea typeface="Barlow"/>
                <a:cs typeface="Barlow"/>
                <a:sym typeface="Barlow"/>
              </a:rPr>
              <a:t>AFTER</a:t>
            </a:r>
            <a:endParaRPr sz="2500">
              <a:solidFill>
                <a:schemeClr val="dk1"/>
              </a:solidFill>
              <a:latin typeface="Barlow"/>
              <a:ea typeface="Barlow"/>
              <a:cs typeface="Barlow"/>
              <a:sym typeface="Barlow"/>
            </a:endParaRPr>
          </a:p>
        </p:txBody>
      </p:sp>
      <p:cxnSp>
        <p:nvCxnSpPr>
          <p:cNvPr id="463" name="Google Shape;463;p18"/>
          <p:cNvCxnSpPr/>
          <p:nvPr/>
        </p:nvCxnSpPr>
        <p:spPr>
          <a:xfrm>
            <a:off x="4540600" y="744204"/>
            <a:ext cx="0" cy="43200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18"/>
          <p:cNvCxnSpPr/>
          <p:nvPr/>
        </p:nvCxnSpPr>
        <p:spPr>
          <a:xfrm>
            <a:off x="292025" y="1017322"/>
            <a:ext cx="8647800" cy="8400"/>
          </a:xfrm>
          <a:prstGeom prst="straightConnector1">
            <a:avLst/>
          </a:prstGeom>
          <a:noFill/>
          <a:ln cap="flat" cmpd="sng" w="9525">
            <a:solidFill>
              <a:schemeClr val="dk2"/>
            </a:solidFill>
            <a:prstDash val="solid"/>
            <a:round/>
            <a:headEnd len="med" w="med" type="none"/>
            <a:tailEnd len="med" w="med" type="none"/>
          </a:ln>
        </p:spPr>
      </p:cxnSp>
      <p:pic>
        <p:nvPicPr>
          <p:cNvPr id="465" name="Google Shape;465;p18"/>
          <p:cNvPicPr preferRelativeResize="0"/>
          <p:nvPr/>
        </p:nvPicPr>
        <p:blipFill>
          <a:blip r:embed="rId3">
            <a:alphaModFix/>
          </a:blip>
          <a:stretch>
            <a:fillRect/>
          </a:stretch>
        </p:blipFill>
        <p:spPr>
          <a:xfrm>
            <a:off x="907100" y="1097314"/>
            <a:ext cx="2509529" cy="2140950"/>
          </a:xfrm>
          <a:prstGeom prst="rect">
            <a:avLst/>
          </a:prstGeom>
          <a:noFill/>
          <a:ln cap="flat" cmpd="sng" w="9525">
            <a:solidFill>
              <a:srgbClr val="000000"/>
            </a:solidFill>
            <a:prstDash val="solid"/>
            <a:round/>
            <a:headEnd len="sm" w="sm" type="none"/>
            <a:tailEnd len="sm" w="sm" type="none"/>
          </a:ln>
        </p:spPr>
      </p:pic>
      <p:sp>
        <p:nvSpPr>
          <p:cNvPr id="466" name="Google Shape;466;p18"/>
          <p:cNvSpPr txBox="1"/>
          <p:nvPr/>
        </p:nvSpPr>
        <p:spPr>
          <a:xfrm>
            <a:off x="292025" y="3309822"/>
            <a:ext cx="4034100" cy="1824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600"/>
              </a:spcBef>
              <a:spcAft>
                <a:spcPts val="0"/>
              </a:spcAft>
              <a:buNone/>
            </a:pPr>
            <a:r>
              <a:rPr lang="en" sz="1500">
                <a:solidFill>
                  <a:schemeClr val="dk1"/>
                </a:solidFill>
                <a:latin typeface="Barlow Light"/>
                <a:ea typeface="Barlow Light"/>
                <a:cs typeface="Barlow Light"/>
                <a:sym typeface="Barlow Light"/>
              </a:rPr>
              <a:t>We have chosen Random forest and Support Vector Machine (SVM) as our baseline models.</a:t>
            </a:r>
            <a:endParaRPr sz="1500">
              <a:solidFill>
                <a:schemeClr val="dk1"/>
              </a:solidFill>
              <a:latin typeface="Barlow Light"/>
              <a:ea typeface="Barlow Light"/>
              <a:cs typeface="Barlow Light"/>
              <a:sym typeface="Barlow Light"/>
            </a:endParaRPr>
          </a:p>
          <a:p>
            <a:pPr indent="0" lvl="0" marL="0" rtl="0" algn="l">
              <a:lnSpc>
                <a:spcPct val="110000"/>
              </a:lnSpc>
              <a:spcBef>
                <a:spcPts val="600"/>
              </a:spcBef>
              <a:spcAft>
                <a:spcPts val="0"/>
              </a:spcAft>
              <a:buNone/>
            </a:pPr>
            <a:r>
              <a:rPr lang="en" sz="1500">
                <a:solidFill>
                  <a:schemeClr val="dk1"/>
                </a:solidFill>
                <a:latin typeface="Barlow"/>
                <a:ea typeface="Barlow"/>
                <a:cs typeface="Barlow"/>
                <a:sym typeface="Barlow"/>
              </a:rPr>
              <a:t>As per our analysis, we have observed that Random forest outperforms SVM in terms of accuracy for our dataset.</a:t>
            </a:r>
            <a:endParaRPr sz="1500">
              <a:solidFill>
                <a:schemeClr val="dk1"/>
              </a:solidFill>
              <a:latin typeface="Barlow"/>
              <a:ea typeface="Barlow"/>
              <a:cs typeface="Barlow"/>
              <a:sym typeface="Barlow"/>
            </a:endParaRPr>
          </a:p>
          <a:p>
            <a:pPr indent="0" lvl="0" marL="0" rtl="0" algn="l">
              <a:lnSpc>
                <a:spcPct val="110000"/>
              </a:lnSpc>
              <a:spcBef>
                <a:spcPts val="600"/>
              </a:spcBef>
              <a:spcAft>
                <a:spcPts val="0"/>
              </a:spcAft>
              <a:buNone/>
            </a:pPr>
            <a:r>
              <a:t/>
            </a:r>
            <a:endParaRPr>
              <a:solidFill>
                <a:schemeClr val="dk1"/>
              </a:solidFill>
            </a:endParaRPr>
          </a:p>
        </p:txBody>
      </p:sp>
      <p:pic>
        <p:nvPicPr>
          <p:cNvPr id="467" name="Google Shape;467;p18"/>
          <p:cNvPicPr preferRelativeResize="0"/>
          <p:nvPr/>
        </p:nvPicPr>
        <p:blipFill>
          <a:blip r:embed="rId4">
            <a:alphaModFix/>
          </a:blip>
          <a:stretch>
            <a:fillRect/>
          </a:stretch>
        </p:blipFill>
        <p:spPr>
          <a:xfrm>
            <a:off x="5232425" y="1073956"/>
            <a:ext cx="2996739" cy="2187667"/>
          </a:xfrm>
          <a:prstGeom prst="rect">
            <a:avLst/>
          </a:prstGeom>
          <a:noFill/>
          <a:ln>
            <a:noFill/>
          </a:ln>
        </p:spPr>
      </p:pic>
      <p:sp>
        <p:nvSpPr>
          <p:cNvPr id="468" name="Google Shape;468;p18"/>
          <p:cNvSpPr txBox="1"/>
          <p:nvPr/>
        </p:nvSpPr>
        <p:spPr>
          <a:xfrm>
            <a:off x="4755075" y="3309822"/>
            <a:ext cx="4034100" cy="1822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600"/>
              </a:spcBef>
              <a:spcAft>
                <a:spcPts val="0"/>
              </a:spcAft>
              <a:buNone/>
            </a:pPr>
            <a:r>
              <a:rPr lang="en">
                <a:solidFill>
                  <a:schemeClr val="dk1"/>
                </a:solidFill>
                <a:latin typeface="Barlow"/>
                <a:ea typeface="Barlow"/>
                <a:cs typeface="Barlow"/>
                <a:sym typeface="Barlow"/>
              </a:rPr>
              <a:t>We have compared above Baseline models i.e SVM and Random Forest by capturing their F1-Scores using Bag of Words Techniques and TF-IDF Techniques represented by yellow and purple color respectively. As can be seen there is a huge improvement in case of SVM while comparable scores for random forest.</a:t>
            </a:r>
            <a:endParaRPr>
              <a:solidFill>
                <a:schemeClr val="dk1"/>
              </a:solidFill>
              <a:latin typeface="Barlow"/>
              <a:ea typeface="Barlow"/>
              <a:cs typeface="Barlow"/>
              <a:sym typeface="Barlow"/>
            </a:endParaRPr>
          </a:p>
        </p:txBody>
      </p:sp>
      <p:sp>
        <p:nvSpPr>
          <p:cNvPr id="469" name="Google Shape;469;p18"/>
          <p:cNvSpPr/>
          <p:nvPr/>
        </p:nvSpPr>
        <p:spPr>
          <a:xfrm rot="5400000">
            <a:off x="-66000" y="197875"/>
            <a:ext cx="367500" cy="235500"/>
          </a:xfrm>
          <a:prstGeom prst="triangl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txBox="1"/>
          <p:nvPr>
            <p:ph idx="4294967295" type="title"/>
          </p:nvPr>
        </p:nvSpPr>
        <p:spPr>
          <a:xfrm>
            <a:off x="292025" y="158425"/>
            <a:ext cx="33291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BASELINE SYSTEMS</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19"/>
          <p:cNvSpPr/>
          <p:nvPr/>
        </p:nvSpPr>
        <p:spPr>
          <a:xfrm rot="5400000">
            <a:off x="-66000" y="197875"/>
            <a:ext cx="367500" cy="235500"/>
          </a:xfrm>
          <a:prstGeom prst="triangl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txBox="1"/>
          <p:nvPr>
            <p:ph idx="4294967295" type="title"/>
          </p:nvPr>
        </p:nvSpPr>
        <p:spPr>
          <a:xfrm>
            <a:off x="292025" y="158425"/>
            <a:ext cx="75174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FINAL MODELS, RESULTS AND CONCLUSIONS</a:t>
            </a:r>
            <a:endParaRPr sz="2600"/>
          </a:p>
        </p:txBody>
      </p:sp>
      <p:pic>
        <p:nvPicPr>
          <p:cNvPr id="478" name="Google Shape;478;p19"/>
          <p:cNvPicPr preferRelativeResize="0"/>
          <p:nvPr/>
        </p:nvPicPr>
        <p:blipFill>
          <a:blip r:embed="rId3">
            <a:alphaModFix/>
          </a:blip>
          <a:stretch>
            <a:fillRect/>
          </a:stretch>
        </p:blipFill>
        <p:spPr>
          <a:xfrm>
            <a:off x="235500" y="578125"/>
            <a:ext cx="2675375" cy="2172625"/>
          </a:xfrm>
          <a:prstGeom prst="rect">
            <a:avLst/>
          </a:prstGeom>
          <a:noFill/>
          <a:ln>
            <a:noFill/>
          </a:ln>
        </p:spPr>
      </p:pic>
      <p:pic>
        <p:nvPicPr>
          <p:cNvPr id="479" name="Google Shape;479;p19"/>
          <p:cNvPicPr preferRelativeResize="0"/>
          <p:nvPr/>
        </p:nvPicPr>
        <p:blipFill>
          <a:blip r:embed="rId4">
            <a:alphaModFix/>
          </a:blip>
          <a:stretch>
            <a:fillRect/>
          </a:stretch>
        </p:blipFill>
        <p:spPr>
          <a:xfrm>
            <a:off x="5011625" y="2034800"/>
            <a:ext cx="4094301" cy="3070551"/>
          </a:xfrm>
          <a:prstGeom prst="rect">
            <a:avLst/>
          </a:prstGeom>
          <a:noFill/>
          <a:ln>
            <a:noFill/>
          </a:ln>
        </p:spPr>
      </p:pic>
      <p:sp>
        <p:nvSpPr>
          <p:cNvPr id="480" name="Google Shape;480;p19"/>
          <p:cNvSpPr txBox="1"/>
          <p:nvPr/>
        </p:nvSpPr>
        <p:spPr>
          <a:xfrm>
            <a:off x="3136975" y="499375"/>
            <a:ext cx="5708700" cy="1497000"/>
          </a:xfrm>
          <a:prstGeom prst="rect">
            <a:avLst/>
          </a:prstGeom>
          <a:noFill/>
          <a:ln>
            <a:noFill/>
          </a:ln>
        </p:spPr>
        <p:txBody>
          <a:bodyPr anchorCtr="0" anchor="t" bIns="91425" lIns="91425" spcFirstLastPara="1" rIns="91425" wrap="square" tIns="91425">
            <a:spAutoFit/>
          </a:bodyPr>
          <a:lstStyle/>
          <a:p>
            <a:pPr indent="0" lvl="0" marL="76200" marR="38100" rtl="0" algn="l">
              <a:lnSpc>
                <a:spcPct val="115000"/>
              </a:lnSpc>
              <a:spcBef>
                <a:spcPts val="600"/>
              </a:spcBef>
              <a:spcAft>
                <a:spcPts val="0"/>
              </a:spcAft>
              <a:buNone/>
            </a:pPr>
            <a:r>
              <a:rPr lang="en" sz="1100">
                <a:solidFill>
                  <a:srgbClr val="212121"/>
                </a:solidFill>
                <a:latin typeface="Barlow"/>
                <a:ea typeface="Barlow"/>
                <a:cs typeface="Barlow"/>
                <a:sym typeface="Barlow"/>
              </a:rPr>
              <a:t>We have implemented New Boosting techniques </a:t>
            </a:r>
            <a:r>
              <a:rPr lang="en" sz="1100">
                <a:solidFill>
                  <a:schemeClr val="accent2"/>
                </a:solidFill>
                <a:latin typeface="Barlow"/>
                <a:ea typeface="Barlow"/>
                <a:cs typeface="Barlow"/>
                <a:sym typeface="Barlow"/>
              </a:rPr>
              <a:t>XG-Boost, CatBoost and KNN classification</a:t>
            </a:r>
            <a:r>
              <a:rPr lang="en" sz="1100">
                <a:solidFill>
                  <a:srgbClr val="212121"/>
                </a:solidFill>
                <a:latin typeface="Barlow"/>
                <a:ea typeface="Barlow"/>
                <a:cs typeface="Barlow"/>
                <a:sym typeface="Barlow"/>
              </a:rPr>
              <a:t> using both Bag of Words Technique and TF-IDF but observed that TF-IDF even performed less precisely as compared to BoW techniques. So, There is a need arises for some new formulation either to dataset or models to increase the f1 scores since earlier approaches did not appear acceptable.</a:t>
            </a:r>
            <a:endParaRPr sz="1100">
              <a:solidFill>
                <a:srgbClr val="212121"/>
              </a:solidFill>
              <a:latin typeface="Barlow"/>
              <a:ea typeface="Barlow"/>
              <a:cs typeface="Barlow"/>
              <a:sym typeface="Barlow"/>
            </a:endParaRPr>
          </a:p>
          <a:p>
            <a:pPr indent="0" lvl="0" marL="0" rtl="0" algn="l">
              <a:spcBef>
                <a:spcPts val="600"/>
              </a:spcBef>
              <a:spcAft>
                <a:spcPts val="0"/>
              </a:spcAft>
              <a:buNone/>
            </a:pPr>
            <a:r>
              <a:t/>
            </a:r>
            <a:endParaRPr sz="1700">
              <a:latin typeface="Barlow Light"/>
              <a:ea typeface="Barlow Light"/>
              <a:cs typeface="Barlow Light"/>
              <a:sym typeface="Barlow Light"/>
            </a:endParaRPr>
          </a:p>
        </p:txBody>
      </p:sp>
      <p:sp>
        <p:nvSpPr>
          <p:cNvPr id="481" name="Google Shape;481;p19"/>
          <p:cNvSpPr txBox="1"/>
          <p:nvPr/>
        </p:nvSpPr>
        <p:spPr>
          <a:xfrm>
            <a:off x="292025" y="2647125"/>
            <a:ext cx="4635000" cy="3232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lang="en" sz="1100">
                <a:solidFill>
                  <a:srgbClr val="212121"/>
                </a:solidFill>
                <a:highlight>
                  <a:srgbClr val="FFFFFF"/>
                </a:highlight>
                <a:latin typeface="Barlow"/>
                <a:ea typeface="Barlow"/>
                <a:cs typeface="Barlow"/>
                <a:sym typeface="Barlow"/>
              </a:rPr>
              <a:t>So instead of training model on all 16 types of personalities, we now try to train models on </a:t>
            </a:r>
            <a:r>
              <a:rPr lang="en" sz="1100">
                <a:solidFill>
                  <a:schemeClr val="accent2"/>
                </a:solidFill>
                <a:highlight>
                  <a:srgbClr val="FFFFFF"/>
                </a:highlight>
                <a:latin typeface="Barlow"/>
                <a:ea typeface="Barlow"/>
                <a:cs typeface="Barlow"/>
                <a:sym typeface="Barlow"/>
              </a:rPr>
              <a:t>4 classifiers individually </a:t>
            </a:r>
            <a:r>
              <a:rPr lang="en" sz="1100">
                <a:solidFill>
                  <a:srgbClr val="212121"/>
                </a:solidFill>
                <a:highlight>
                  <a:srgbClr val="FFFFFF"/>
                </a:highlight>
                <a:latin typeface="Barlow"/>
                <a:ea typeface="Barlow"/>
                <a:cs typeface="Barlow"/>
                <a:sym typeface="Barlow"/>
              </a:rPr>
              <a:t>for better predictions.</a:t>
            </a:r>
            <a:endParaRPr sz="1100">
              <a:solidFill>
                <a:srgbClr val="212121"/>
              </a:solidFill>
              <a:highlight>
                <a:srgbClr val="FFFFFF"/>
              </a:highlight>
              <a:latin typeface="Barlow"/>
              <a:ea typeface="Barlow"/>
              <a:cs typeface="Barlow"/>
              <a:sym typeface="Barlow"/>
            </a:endParaRPr>
          </a:p>
          <a:p>
            <a:pPr indent="0" lvl="0" marL="0" rtl="0" algn="l">
              <a:lnSpc>
                <a:spcPct val="100000"/>
              </a:lnSpc>
              <a:spcBef>
                <a:spcPts val="600"/>
              </a:spcBef>
              <a:spcAft>
                <a:spcPts val="0"/>
              </a:spcAft>
              <a:buNone/>
            </a:pPr>
            <a:r>
              <a:rPr b="1" lang="en" sz="1100">
                <a:solidFill>
                  <a:srgbClr val="212121"/>
                </a:solidFill>
                <a:highlight>
                  <a:srgbClr val="FFFFFF"/>
                </a:highlight>
                <a:latin typeface="Barlow"/>
                <a:ea typeface="Barlow"/>
                <a:cs typeface="Barlow"/>
                <a:sym typeface="Barlow"/>
              </a:rPr>
              <a:t>16 Personality types across 4 axis :</a:t>
            </a:r>
            <a:endParaRPr b="1"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60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Introversion (I) – Extroversion (E)</a:t>
            </a:r>
            <a:endParaRPr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Intuition (N) – Sensing (S)</a:t>
            </a:r>
            <a:endParaRPr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Thinking (T) – Feeling (F)</a:t>
            </a:r>
            <a:endParaRPr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Judging (J) – Perceiving (P)</a:t>
            </a:r>
            <a:endParaRPr sz="1100">
              <a:solidFill>
                <a:srgbClr val="212121"/>
              </a:solidFill>
              <a:highlight>
                <a:srgbClr val="FFFFFF"/>
              </a:highlight>
              <a:latin typeface="Barlow"/>
              <a:ea typeface="Barlow"/>
              <a:cs typeface="Barlow"/>
              <a:sym typeface="Barlow"/>
            </a:endParaRPr>
          </a:p>
          <a:p>
            <a:pPr indent="0" lvl="0" marL="0" rtl="0" algn="l">
              <a:lnSpc>
                <a:spcPct val="100000"/>
              </a:lnSpc>
              <a:spcBef>
                <a:spcPts val="1200"/>
              </a:spcBef>
              <a:spcAft>
                <a:spcPts val="0"/>
              </a:spcAft>
              <a:buNone/>
            </a:pPr>
            <a:r>
              <a:rPr lang="en" sz="1100">
                <a:solidFill>
                  <a:srgbClr val="212121"/>
                </a:solidFill>
                <a:highlight>
                  <a:srgbClr val="FFFFFF"/>
                </a:highlight>
                <a:latin typeface="Barlow"/>
                <a:ea typeface="Barlow"/>
                <a:cs typeface="Barlow"/>
                <a:sym typeface="Barlow"/>
              </a:rPr>
              <a:t>As we can see from the graph, </a:t>
            </a:r>
            <a:r>
              <a:rPr lang="en" sz="1100">
                <a:solidFill>
                  <a:schemeClr val="accent2"/>
                </a:solidFill>
                <a:highlight>
                  <a:srgbClr val="FFFFFF"/>
                </a:highlight>
                <a:latin typeface="Barlow"/>
                <a:ea typeface="Barlow"/>
                <a:cs typeface="Barlow"/>
                <a:sym typeface="Barlow"/>
              </a:rPr>
              <a:t>XGBoost is out-performing</a:t>
            </a:r>
            <a:r>
              <a:rPr lang="en" sz="1100">
                <a:solidFill>
                  <a:srgbClr val="212121"/>
                </a:solidFill>
                <a:highlight>
                  <a:srgbClr val="FFFFFF"/>
                </a:highlight>
                <a:latin typeface="Barlow"/>
                <a:ea typeface="Barlow"/>
                <a:cs typeface="Barlow"/>
                <a:sym typeface="Barlow"/>
              </a:rPr>
              <a:t> all other models along all the MBTI axis except F/T. For F/T, SVM has performed slightly better than XGboost.But overall XGboost has performed the best in </a:t>
            </a:r>
            <a:r>
              <a:rPr lang="en" sz="1100">
                <a:solidFill>
                  <a:srgbClr val="212121"/>
                </a:solidFill>
                <a:highlight>
                  <a:srgbClr val="FFFFFF"/>
                </a:highlight>
                <a:latin typeface="Barlow"/>
                <a:ea typeface="Barlow"/>
                <a:cs typeface="Barlow"/>
                <a:sym typeface="Barlow"/>
              </a:rPr>
              <a:t>comparison</a:t>
            </a:r>
            <a:r>
              <a:rPr lang="en" sz="1100">
                <a:solidFill>
                  <a:srgbClr val="212121"/>
                </a:solidFill>
                <a:highlight>
                  <a:srgbClr val="FFFFFF"/>
                </a:highlight>
                <a:latin typeface="Barlow"/>
                <a:ea typeface="Barlow"/>
                <a:cs typeface="Barlow"/>
                <a:sym typeface="Barlow"/>
              </a:rPr>
              <a:t> to the other models. So we are </a:t>
            </a:r>
            <a:r>
              <a:rPr b="1" lang="en" sz="1100">
                <a:solidFill>
                  <a:schemeClr val="accent1"/>
                </a:solidFill>
                <a:highlight>
                  <a:srgbClr val="FFFFFF"/>
                </a:highlight>
                <a:latin typeface="Barlow"/>
                <a:ea typeface="Barlow"/>
                <a:cs typeface="Barlow"/>
                <a:sym typeface="Barlow"/>
              </a:rPr>
              <a:t>considering XGBoost as our final model.</a:t>
            </a:r>
            <a:endParaRPr b="1" sz="1100">
              <a:solidFill>
                <a:schemeClr val="accent1"/>
              </a:solidFill>
              <a:highlight>
                <a:srgbClr val="FFFFFF"/>
              </a:highlight>
              <a:latin typeface="Barlow"/>
              <a:ea typeface="Barlow"/>
              <a:cs typeface="Barlow"/>
              <a:sym typeface="Barlow"/>
            </a:endParaRPr>
          </a:p>
          <a:p>
            <a:pPr indent="0" lvl="0" marL="0" rtl="0" algn="l">
              <a:lnSpc>
                <a:spcPct val="100000"/>
              </a:lnSpc>
              <a:spcBef>
                <a:spcPts val="1200"/>
              </a:spcBef>
              <a:spcAft>
                <a:spcPts val="0"/>
              </a:spcAft>
              <a:buNone/>
            </a:pPr>
            <a:r>
              <a:t/>
            </a:r>
            <a:endParaRPr sz="1200">
              <a:solidFill>
                <a:srgbClr val="212121"/>
              </a:solidFill>
              <a:highlight>
                <a:srgbClr val="FFFFFF"/>
              </a:highlight>
              <a:latin typeface="Barlow"/>
              <a:ea typeface="Barlow"/>
              <a:cs typeface="Barlow"/>
              <a:sym typeface="Barlow"/>
            </a:endParaRPr>
          </a:p>
          <a:p>
            <a:pPr indent="0" lvl="0" marL="0" rtl="0" algn="l">
              <a:spcBef>
                <a:spcPts val="1200"/>
              </a:spcBef>
              <a:spcAft>
                <a:spcPts val="0"/>
              </a:spcAft>
              <a:buNone/>
            </a:pPr>
            <a:r>
              <a:t/>
            </a:r>
            <a:endParaRPr>
              <a:latin typeface="Barlow Light"/>
              <a:ea typeface="Barlow Light"/>
              <a:cs typeface="Barlow Light"/>
              <a:sym typeface="Barlow Light"/>
            </a:endParaRPr>
          </a:p>
        </p:txBody>
      </p:sp>
      <p:sp>
        <p:nvSpPr>
          <p:cNvPr id="482" name="Google Shape;482;p19"/>
          <p:cNvSpPr txBox="1"/>
          <p:nvPr/>
        </p:nvSpPr>
        <p:spPr>
          <a:xfrm>
            <a:off x="3221750" y="1514325"/>
            <a:ext cx="18747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Barlow Light"/>
                <a:ea typeface="Barlow Light"/>
                <a:cs typeface="Barlow Light"/>
                <a:sym typeface="Barlow Light"/>
              </a:rPr>
              <a:t>As we have seen all the ML models that we have applied have given F1 score of around 0.5 which is pretty bad.</a:t>
            </a:r>
            <a:endParaRPr sz="900">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20"/>
          <p:cNvSpPr/>
          <p:nvPr/>
        </p:nvSpPr>
        <p:spPr>
          <a:xfrm rot="5400000">
            <a:off x="-66000" y="197875"/>
            <a:ext cx="367500" cy="235500"/>
          </a:xfrm>
          <a:prstGeom prst="triangl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txBox="1"/>
          <p:nvPr>
            <p:ph idx="4294967295" type="title"/>
          </p:nvPr>
        </p:nvSpPr>
        <p:spPr>
          <a:xfrm>
            <a:off x="292025" y="158425"/>
            <a:ext cx="50775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FINAL MODELS, </a:t>
            </a:r>
            <a:r>
              <a:rPr lang="en" sz="2600"/>
              <a:t>RESULTS AND CONCLUSIONS</a:t>
            </a:r>
            <a:endParaRPr sz="2600"/>
          </a:p>
        </p:txBody>
      </p:sp>
      <p:sp>
        <p:nvSpPr>
          <p:cNvPr id="490" name="Google Shape;490;p20"/>
          <p:cNvSpPr txBox="1"/>
          <p:nvPr/>
        </p:nvSpPr>
        <p:spPr>
          <a:xfrm>
            <a:off x="292025" y="989225"/>
            <a:ext cx="3397800" cy="2661300"/>
          </a:xfrm>
          <a:prstGeom prst="rect">
            <a:avLst/>
          </a:prstGeom>
          <a:noFill/>
          <a:ln>
            <a:noFill/>
          </a:ln>
        </p:spPr>
        <p:txBody>
          <a:bodyPr anchorCtr="0" anchor="t" bIns="91425" lIns="91425" spcFirstLastPara="1" rIns="91425" wrap="square" tIns="91425">
            <a:spAutoFit/>
          </a:bodyPr>
          <a:lstStyle/>
          <a:p>
            <a:pPr indent="0" lvl="0" marL="76200" marR="38100" rtl="0" algn="l">
              <a:lnSpc>
                <a:spcPct val="115000"/>
              </a:lnSpc>
              <a:spcBef>
                <a:spcPts val="600"/>
              </a:spcBef>
              <a:spcAft>
                <a:spcPts val="0"/>
              </a:spcAft>
              <a:buNone/>
            </a:pPr>
            <a:r>
              <a:rPr lang="en" sz="1300">
                <a:solidFill>
                  <a:srgbClr val="212121"/>
                </a:solidFill>
                <a:latin typeface="Barlow"/>
                <a:ea typeface="Barlow"/>
                <a:cs typeface="Barlow"/>
                <a:sym typeface="Barlow"/>
              </a:rPr>
              <a:t>Also applying MLP (Deep Learning) </a:t>
            </a:r>
            <a:endParaRPr sz="1300">
              <a:solidFill>
                <a:srgbClr val="212121"/>
              </a:solidFill>
              <a:latin typeface="Barlow"/>
              <a:ea typeface="Barlow"/>
              <a:cs typeface="Barlow"/>
              <a:sym typeface="Barlow"/>
            </a:endParaRPr>
          </a:p>
          <a:p>
            <a:pPr indent="0" lvl="0" marL="76200" marR="38100" rtl="0" algn="l">
              <a:lnSpc>
                <a:spcPct val="115000"/>
              </a:lnSpc>
              <a:spcBef>
                <a:spcPts val="600"/>
              </a:spcBef>
              <a:spcAft>
                <a:spcPts val="0"/>
              </a:spcAft>
              <a:buNone/>
            </a:pPr>
            <a:r>
              <a:rPr lang="en" sz="1300">
                <a:solidFill>
                  <a:srgbClr val="212121"/>
                </a:solidFill>
                <a:latin typeface="Barlow"/>
                <a:ea typeface="Barlow"/>
                <a:cs typeface="Barlow"/>
                <a:sym typeface="Barlow"/>
              </a:rPr>
              <a:t>As we can see MLP has performed the best when total number of layers = 4 including 2 hidden layers with nodes = 3,2 respectively. </a:t>
            </a:r>
            <a:r>
              <a:rPr lang="en" sz="1300">
                <a:solidFill>
                  <a:srgbClr val="212121"/>
                </a:solidFill>
                <a:latin typeface="Barlow"/>
                <a:ea typeface="Barlow"/>
                <a:cs typeface="Barlow"/>
                <a:sym typeface="Barlow"/>
              </a:rPr>
              <a:t>So we will be considering this in our further analysis and evaluation.</a:t>
            </a:r>
            <a:endParaRPr sz="1300">
              <a:solidFill>
                <a:srgbClr val="212121"/>
              </a:solidFill>
              <a:latin typeface="Barlow"/>
              <a:ea typeface="Barlow"/>
              <a:cs typeface="Barlow"/>
              <a:sym typeface="Barlow"/>
            </a:endParaRPr>
          </a:p>
          <a:p>
            <a:pPr indent="0" lvl="0" marL="76200" marR="38100" rtl="0" algn="l">
              <a:lnSpc>
                <a:spcPct val="115000"/>
              </a:lnSpc>
              <a:spcBef>
                <a:spcPts val="600"/>
              </a:spcBef>
              <a:spcAft>
                <a:spcPts val="0"/>
              </a:spcAft>
              <a:buNone/>
            </a:pPr>
            <a:r>
              <a:t/>
            </a:r>
            <a:endParaRPr sz="1500">
              <a:solidFill>
                <a:srgbClr val="212121"/>
              </a:solidFill>
              <a:latin typeface="Barlow"/>
              <a:ea typeface="Barlow"/>
              <a:cs typeface="Barlow"/>
              <a:sym typeface="Barlow"/>
            </a:endParaRPr>
          </a:p>
          <a:p>
            <a:pPr indent="0" lvl="0" marL="76200" marR="38100" rtl="0" algn="l">
              <a:lnSpc>
                <a:spcPct val="115000"/>
              </a:lnSpc>
              <a:spcBef>
                <a:spcPts val="600"/>
              </a:spcBef>
              <a:spcAft>
                <a:spcPts val="0"/>
              </a:spcAft>
              <a:buNone/>
            </a:pPr>
            <a:r>
              <a:t/>
            </a:r>
            <a:endParaRPr sz="1300">
              <a:solidFill>
                <a:srgbClr val="212121"/>
              </a:solidFill>
              <a:latin typeface="Barlow"/>
              <a:ea typeface="Barlow"/>
              <a:cs typeface="Barlow"/>
              <a:sym typeface="Barlow"/>
            </a:endParaRPr>
          </a:p>
          <a:p>
            <a:pPr indent="0" lvl="0" marL="0" rtl="0" algn="l">
              <a:spcBef>
                <a:spcPts val="600"/>
              </a:spcBef>
              <a:spcAft>
                <a:spcPts val="0"/>
              </a:spcAft>
              <a:buNone/>
            </a:pPr>
            <a:r>
              <a:t/>
            </a:r>
            <a:endParaRPr sz="1900">
              <a:latin typeface="Barlow Light"/>
              <a:ea typeface="Barlow Light"/>
              <a:cs typeface="Barlow Light"/>
              <a:sym typeface="Barlow Light"/>
            </a:endParaRPr>
          </a:p>
        </p:txBody>
      </p:sp>
      <p:pic>
        <p:nvPicPr>
          <p:cNvPr id="491" name="Google Shape;491;p20"/>
          <p:cNvPicPr preferRelativeResize="0"/>
          <p:nvPr/>
        </p:nvPicPr>
        <p:blipFill>
          <a:blip r:embed="rId3">
            <a:alphaModFix/>
          </a:blip>
          <a:stretch>
            <a:fillRect/>
          </a:stretch>
        </p:blipFill>
        <p:spPr>
          <a:xfrm>
            <a:off x="3572966" y="539100"/>
            <a:ext cx="5385534" cy="2506725"/>
          </a:xfrm>
          <a:prstGeom prst="rect">
            <a:avLst/>
          </a:prstGeom>
          <a:noFill/>
          <a:ln>
            <a:noFill/>
          </a:ln>
        </p:spPr>
      </p:pic>
      <p:sp>
        <p:nvSpPr>
          <p:cNvPr id="492" name="Google Shape;492;p20"/>
          <p:cNvSpPr txBox="1"/>
          <p:nvPr/>
        </p:nvSpPr>
        <p:spPr>
          <a:xfrm>
            <a:off x="3711600" y="3045825"/>
            <a:ext cx="5511000" cy="26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Barlow"/>
                <a:ea typeface="Barlow"/>
                <a:cs typeface="Barlow"/>
                <a:sym typeface="Barlow"/>
              </a:rPr>
              <a:t>We can see that XGboost has also outperformed MLP. </a:t>
            </a:r>
            <a:endParaRPr b="1" sz="1300">
              <a:latin typeface="Barlow"/>
              <a:ea typeface="Barlow"/>
              <a:cs typeface="Barlow"/>
              <a:sym typeface="Barlow"/>
            </a:endParaRPr>
          </a:p>
          <a:p>
            <a:pPr indent="0" lvl="0" marL="0" rtl="0" algn="l">
              <a:lnSpc>
                <a:spcPct val="115000"/>
              </a:lnSpc>
              <a:spcBef>
                <a:spcPts val="0"/>
              </a:spcBef>
              <a:spcAft>
                <a:spcPts val="0"/>
              </a:spcAft>
              <a:buNone/>
            </a:pPr>
            <a:r>
              <a:rPr b="1" i="1" lang="en" sz="1300">
                <a:latin typeface="Barlow"/>
                <a:ea typeface="Barlow"/>
                <a:cs typeface="Barlow"/>
                <a:sym typeface="Barlow"/>
              </a:rPr>
              <a:t>So we are considering </a:t>
            </a:r>
            <a:r>
              <a:rPr b="1" i="1" lang="en" sz="1300">
                <a:solidFill>
                  <a:schemeClr val="accent1"/>
                </a:solidFill>
                <a:latin typeface="Barlow"/>
                <a:ea typeface="Barlow"/>
                <a:cs typeface="Barlow"/>
                <a:sym typeface="Barlow"/>
              </a:rPr>
              <a:t>XGBoost as our final model.</a:t>
            </a:r>
            <a:r>
              <a:rPr lang="en" sz="1300">
                <a:solidFill>
                  <a:schemeClr val="accent1"/>
                </a:solidFill>
                <a:latin typeface="Barlow Light"/>
                <a:ea typeface="Barlow Light"/>
                <a:cs typeface="Barlow Light"/>
                <a:sym typeface="Barlow Light"/>
              </a:rPr>
              <a:t> </a:t>
            </a:r>
            <a:endParaRPr sz="1300">
              <a:solidFill>
                <a:schemeClr val="accent1"/>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300">
                <a:solidFill>
                  <a:schemeClr val="dk1"/>
                </a:solidFill>
                <a:latin typeface="Barlow Light"/>
                <a:ea typeface="Barlow Light"/>
                <a:cs typeface="Barlow Light"/>
                <a:sym typeface="Barlow Light"/>
              </a:rPr>
              <a:t>We have tried to predict one of our group member‘s  (Jatin Agarwal) personality to verify our results. We passed around ten statements written by him to our model. His actual personality type is INFJ, and our model has predicted his personality type as INFP.</a:t>
            </a:r>
            <a:endParaRPr sz="13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b="1" lang="en" sz="1300">
                <a:solidFill>
                  <a:schemeClr val="dk1"/>
                </a:solidFill>
                <a:latin typeface="Barlow"/>
                <a:ea typeface="Barlow"/>
                <a:cs typeface="Barlow"/>
                <a:sym typeface="Barlow"/>
              </a:rPr>
              <a:t>Actual Personality Type: INFJ</a:t>
            </a:r>
            <a:endParaRPr b="1" sz="13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300">
                <a:solidFill>
                  <a:schemeClr val="dk1"/>
                </a:solidFill>
                <a:latin typeface="Barlow"/>
                <a:ea typeface="Barlow"/>
                <a:cs typeface="Barlow"/>
                <a:sym typeface="Barlow"/>
              </a:rPr>
              <a:t>Predicted Personality Type: INFP</a:t>
            </a:r>
            <a:endParaRPr b="1" sz="13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3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t/>
            </a:r>
            <a:endParaRPr sz="13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t/>
            </a:r>
            <a:endParaRPr sz="1300">
              <a:solidFill>
                <a:schemeClr val="dk1"/>
              </a:solidFill>
              <a:latin typeface="Barlow Light"/>
              <a:ea typeface="Barlow Light"/>
              <a:cs typeface="Barlow Light"/>
              <a:sym typeface="Barlow Light"/>
            </a:endParaRPr>
          </a:p>
        </p:txBody>
      </p:sp>
      <p:pic>
        <p:nvPicPr>
          <p:cNvPr id="493" name="Google Shape;493;p20"/>
          <p:cNvPicPr preferRelativeResize="0"/>
          <p:nvPr/>
        </p:nvPicPr>
        <p:blipFill>
          <a:blip r:embed="rId4">
            <a:alphaModFix/>
          </a:blip>
          <a:stretch>
            <a:fillRect/>
          </a:stretch>
        </p:blipFill>
        <p:spPr>
          <a:xfrm>
            <a:off x="134874" y="2572476"/>
            <a:ext cx="3397749" cy="250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