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66CC"/>
                </a:solidFill>
              </a:defRPr>
            </a:pPr>
            <a:r>
              <a:t>🏝️ Investimate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1800">
                <a:solidFill>
                  <a:srgbClr val="333333"/>
                </a:solidFill>
              </a:defRPr>
            </a:pPr>
            <a:r>
              <a:t>Advanced Short-Term Rental Performance Dashboard</a:t>
            </a:r>
          </a:p>
          <a:p>
            <a:pPr algn="ctr">
              <a:defRPr sz="1800">
                <a:solidFill>
                  <a:srgbClr val="333333"/>
                </a:solidFill>
              </a:defRPr>
            </a:pPr>
          </a:p>
          <a:p>
            <a:pPr algn="ctr">
              <a:defRPr sz="1800">
                <a:solidFill>
                  <a:srgbClr val="333333"/>
                </a:solidFill>
              </a:defRPr>
            </a:pPr>
            <a:r>
              <a:t>Mykonos &amp; Paros Rental Property Analysis</a:t>
            </a:r>
          </a:p>
          <a:p>
            <a:pPr algn="ctr">
              <a:defRPr sz="1800">
                <a:solidFill>
                  <a:srgbClr val="333333"/>
                </a:solidFill>
              </a:defRPr>
            </a:pPr>
          </a:p>
          <a:p>
            <a:pPr algn="ctr">
              <a:defRPr sz="1800">
                <a:solidFill>
                  <a:srgbClr val="333333"/>
                </a:solidFill>
              </a:defRPr>
            </a:pPr>
            <a:r>
              <a:t>Presented by: [Your Name]</a:t>
            </a:r>
          </a:p>
          <a:p>
            <a:pPr algn="ctr">
              <a:defRPr sz="1800">
                <a:solidFill>
                  <a:srgbClr val="333333"/>
                </a:solidFill>
              </a:defRPr>
            </a:pPr>
            <a:r>
              <a:t>Date: [Presentation Date]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943600"/>
            <a:ext cx="7315200" cy="274320"/>
          </a:xfrm>
          <a:prstGeom prst="rect">
            <a:avLst/>
          </a:prstGeom>
          <a:solidFill>
            <a:srgbClr val="009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💼 Business Value &amp;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Immediate Benefits: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Time Savings: 80% reduction in manual analysis time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Decision Speed: Real-time insights for quick decisions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Accuracy Improvement: 95%+ data accuracy vs manual processes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Cost Reduction: Eliminate need for multiple analytics tools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Investment Returns: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Revenue Optimization: 15-20% potential revenue increase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Cost Efficiency: 30% reduction in operational costs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Market Intelligence: Competitive advantage through data insights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Risk Mitigation: Data-driven investment decisions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Scalability Potential: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Market Expansion: Easy replication to new markets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Feature Addition: Modular architecture for new capabilities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User Growth: Support for multiple users and portfolios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Revenue Streams: Potential for SaaS business model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🎯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What We Accomplished: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1. Comprehensive Data Analysis: Deep insights into rental market performance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2. Advanced Analytics Platform: 11 specialized analysis pages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3. AI-Powered Intelligence: Machine learning investment recommendations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4. Interactive Visualizations: 50+ charts, maps, and dashboards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5. Production-Ready System: Robust, scalable, and maintainable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Market Insights Discovered: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Seasonal Optimization: 25% revenue increase potential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Property Type Performance: Clear winners and opportunities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Amenity ROI: Quantified impact of property features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Investment Opportunities: Top-performing property identification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Technical Achievements: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Data Integration: Seamless multi-source data processing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Performance Optimization: Efficient handling of large datasets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User Experience: Intuitive and responsive interface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Documentation: Comprehensive technical and user guides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🚀 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Immediate Actions: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1. User Testing: Gather feedback from target users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2. Data Validation: Verify insights with market experts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3. Performance Monitoring: Track system performance metrics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4. Feature Prioritization: Rank future enhancements by impact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Strategic Recommendations: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1. Market Expansion: Scale to additional Greek islands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2. Partnership Development: Collaborate with property management companies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3. Technology Enhancement: Implement advanced ML algorithms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4. Business Model: Develop SaaS revenue streams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Success Factors: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Data Quality: Maintain high data accuracy and completeness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User Adoption: Focus on user experience and training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Market Timing: Leverage seasonal opportunities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Continuous Improvement: Regular feature updates and enhancements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❓ 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Questions to Consider: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What specific insights are most valuable for your business?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Which features would you prioritize for future development?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How can we better integrate with your existing workflows?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What additional data sources would be most beneficial?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Discussion Points: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Market expansion opportunities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Feature customization needs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Integration requirements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Performance expectations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• Budget and timeline considerations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Contact Information: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Project Lead: [Your Name]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Email: [Your Email]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Phone: [Your Phone]</a:t>
            </a:r>
          </a:p>
          <a:p>
            <a:pPr>
              <a:spcAft>
                <a:spcPts val="800"/>
              </a:spcAft>
              <a:defRPr sz="2000">
                <a:solidFill>
                  <a:srgbClr val="333333"/>
                </a:solidFill>
              </a:defRPr>
            </a:pPr>
            <a:r>
              <a:t>Project Repository: [GitHub/Repository Link]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66CC"/>
                </a:solidFill>
              </a:defRPr>
            </a:pPr>
            <a:r>
              <a:t>🎉 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333333"/>
                </a:solidFill>
              </a:defRPr>
            </a:pPr>
            <a:r>
              <a:t>Questions &amp; Discussion</a:t>
            </a:r>
          </a:p>
          <a:p>
            <a:pPr algn="ctr">
              <a:defRPr sz="2000">
                <a:solidFill>
                  <a:srgbClr val="333333"/>
                </a:solidFill>
              </a:defRPr>
            </a:pPr>
          </a:p>
          <a:p>
            <a:pPr algn="ctr">
              <a:defRPr sz="2000">
                <a:solidFill>
                  <a:srgbClr val="333333"/>
                </a:solidFill>
              </a:defRPr>
            </a:pPr>
            <a:r>
              <a:t>"Transforming rental property data into actionable investment intelligence"</a:t>
            </a:r>
          </a:p>
          <a:p>
            <a:pPr algn="ctr">
              <a:defRPr sz="2000">
                <a:solidFill>
                  <a:srgbClr val="333333"/>
                </a:solidFill>
              </a:defRPr>
            </a:pPr>
          </a:p>
          <a:p>
            <a:pPr algn="ctr">
              <a:defRPr sz="2000">
                <a:solidFill>
                  <a:srgbClr val="333333"/>
                </a:solidFill>
              </a:defRPr>
            </a:pPr>
            <a:r>
              <a:t>Technical Documentation: Available in the application</a:t>
            </a:r>
          </a:p>
          <a:p>
            <a:pPr algn="ctr">
              <a:defRPr sz="2000">
                <a:solidFill>
                  <a:srgbClr val="333333"/>
                </a:solidFill>
              </a:defRPr>
            </a:pPr>
            <a:r>
              <a:t>User Guide: Comprehensive documentation provided</a:t>
            </a:r>
          </a:p>
          <a:p>
            <a:pPr algn="ctr">
              <a:defRPr sz="2000">
                <a:solidFill>
                  <a:srgbClr val="333333"/>
                </a:solidFill>
              </a:defRPr>
            </a:pPr>
            <a:r>
              <a:t>Support: Ongoing technical support available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5943600"/>
            <a:ext cx="7315200" cy="274320"/>
          </a:xfrm>
          <a:prstGeom prst="rect">
            <a:avLst/>
          </a:prstGeom>
          <a:solidFill>
            <a:srgbClr val="009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📋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1. Project Overview &amp; Objectives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2. Data Assessment &amp; Understanding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3. Key Insights &amp; Findings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4. Technical Implementation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5. Challenges Encountered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6. Current Features &amp; Capabilities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7. Future Enhancements &amp; Roadmap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8. Business Value &amp; ROI</a:t>
            </a:r>
          </a:p>
          <a:p>
            <a:pPr>
              <a:spcAft>
                <a:spcPts val="1200"/>
              </a:spcAft>
              <a:defRPr sz="2000">
                <a:solidFill>
                  <a:srgbClr val="333333"/>
                </a:solidFill>
              </a:defRPr>
            </a:pPr>
            <a:r>
              <a:t>9. Q&amp;A Session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🎯 Project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Primary Goal: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Develop a comprehensive analytics platform for short-term rental property performance analysis and investment decision support.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Key Objectives: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✅ Data Integration: Merge performance and property data from multiple sources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✅ Performance Analytics: Analyze ADR, occupancy, RevPAR trends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✅ Investment Intelligence: AI-powered property scoring and recommendations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✅ Visualization: Interactive dashboards and advanced charts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✅ Predictive Analytics: ML models for forecasting and optimization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Target Users: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• Property investors and portfolio managers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• Real estate analysts and consultants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• Short-term rental operators</a:t>
            </a:r>
          </a:p>
          <a:p>
            <a:pPr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t>• Market research professionals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📊 Data Assessment &amp;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Dataset Overview: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Total Records: 53,419 monthly performance records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Unique Properties: 9,648 properties across 2 islands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Time Period: Full year 2024 data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Geographic Coverage: Mykonos and Paros islands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Data Sources: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1. Monthly Performance Data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ADR (Average Daily Rate)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Occupancy rates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Revenue metrics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RevPAR calculations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2. Property Details Data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Property characteristics (bedrooms, bathrooms, type)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Amenities and features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Location coordinates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- Management information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Data Quality Assessment: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Completeness: 95%+ data completeness across key metrics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Accuracy: Validated calculations and cross-references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Consistency: Standardized formats and naming conventions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Timeliness: Real-time monthly updates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🔍 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Market Performance Analysis: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Island Comparison: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Mykonos: Higher ADR but lower occupancy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Paros: More consistent occupancy with competitive pricing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Revenue Opportunity: Seasonal optimization potential identified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Property Type Insights: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Villas: Highest RevPAR but limited inventory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Apartments: Best occupancy rates and market penetration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Studios: High turnover but lower revenue per unit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Seasonal Patterns: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Peak Season: July-August (80%+ occupancy)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Shoulder Season: May-June, September-October (60-70% occupancy)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Low Season: November-March (30-50% occupancy)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Investment Opportunities Identified: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High-Performing Properties: Top 20% generate 40% of total revenue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Amenity Impact: Pool and sea view properties show 25%+ RevPAR uplift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Price Optimization: 15% revenue increase potential through dynamic pricing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🛠️ 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Technology Stack: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Frontend: Streamlit (Python web framework)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Data Processing: Pandas, NumPy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Visualization: Plotly, Matplotlib, Folium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Machine Learning: Scikit-learn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Maps: Interactive geographic visualizations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Architecture Overview: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Data Layer → Processing Layer → Analytics Layer → Presentation Layer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  ↓              ↓                ↓                ↓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CSV Files → Data Cleaning → ML Models → Streamlit UI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Key Components: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1. Data Pipeline: Automated data loading and preprocessing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2. Analytics Engine: 15+ specialized analysis functions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3. AI Investment Engine: ML-powered property scoring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4. Visualization Suite: 50+ interactive charts and maps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5. Documentation System: Comprehensive technical guides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⚠️ Challenges Encountered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Data Challenges: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Column Mismatches: Different naming conventions across datasets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Missing Data: Bathrooms column inconsistencies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Data Volume: Processing 50K+ records efficiently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Real-time Updates: Handling dynamic data refreshes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Technical Challenges: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Performance Optimization: Caching and session management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UI/UX Issues: Responsive design and mobile compatibility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Deprecation Warnings: Streamlit API updates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Error Handling: Robust error management across pages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Business Challenges: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Market Volatility: Seasonal demand fluctuations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Competition Analysis: Limited competitive data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Pricing Strategy: Dynamic pricing optimization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Investment Risk: Property valuation accuracy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Solutions Implemented: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Data Standardization: Automated data cleaning pipelines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Performance Caching: Session state management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Error Handling: Comprehensive try-catch blocks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✅ Documentation: Detailed technical documentation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🚀 Current Features &amp;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Core Analytics (5 Pages):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1. Portfolio Overview: KPI dashboard with trend indicators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2. Seasonality Analysis: Monthly performance patterns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3. Property Analysis: Bedroom count and type performance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4. Amenity Impact: ROI analysis of property features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5. Pricing Insights: Elasticity and optimization recommendations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Advanced Analytics (6 Pages):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6. Interactive Maps: Geographic performance visualization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7. Advanced Metrics: Revenue concentration and volatility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8. Competitive Intelligence: Market positioning analysis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9. 3D Visualizations: Advanced charts and plots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10. Predictive Analytics: ML forecasting models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11. AI Investment Engine: Property scoring and recommendations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AI-Powered Features: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Property Scoring: 6-dimensional investment analysis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Investment Grades: A+ to C grading system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Buy/Sell/Hold Recommendations: Data-driven decisions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Portfolio Optimization: AI-suggested improvements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Performance Forecasting: Future revenue predictions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66CC"/>
                </a:solidFill>
              </a:defRPr>
            </a:pPr>
            <a:r>
              <a:t>🔮 Future Enhancements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Phase 1: Data Expansion (Q1 2025)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Additional Markets: Santorini, Crete, Rhodes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Extended Time Series: 3+ years of historical data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Competitor Data: Market benchmarking integration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Real-time Feeds: Live booking and pricing data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Phase 2: Advanced Analytics (Q2 2025)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Sentiment Analysis: Guest review analysis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Demand Forecasting: Advanced ML models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Price Optimization: Dynamic pricing algorithms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Risk Assessment: Investment risk modeling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Phase 3: Business Intelligence (Q3 2025)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Custom Dashboards: User-specific views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Alert System: Performance monitoring alerts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Report Generation: Automated PDF reports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API Integration: Third-party system connections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Phase 4: Enterprise Features (Q4 2025)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Multi-user Access: Role-based permissions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Data Export: Advanced export capabilities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Mobile App: Native mobile application</a:t>
            </a: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• White-label Solution: Customizable branding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