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3"/>
  </p:notesMasterIdLst>
  <p:handoutMasterIdLst>
    <p:handoutMasterId r:id="rId14"/>
  </p:handoutMasterIdLst>
  <p:sldIdLst>
    <p:sldId id="256" r:id="rId5"/>
    <p:sldId id="268" r:id="rId6"/>
    <p:sldId id="266" r:id="rId7"/>
    <p:sldId id="270" r:id="rId8"/>
    <p:sldId id="267" r:id="rId9"/>
    <p:sldId id="263" r:id="rId10"/>
    <p:sldId id="262"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67463" autoAdjust="0"/>
  </p:normalViewPr>
  <p:slideViewPr>
    <p:cSldViewPr snapToGrid="0">
      <p:cViewPr varScale="1">
        <p:scale>
          <a:sx n="57" d="100"/>
          <a:sy n="57" d="100"/>
        </p:scale>
        <p:origin x="72" y="39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8/26/2024</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8/26/2024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1335805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8/26/2024</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8/26/2024</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8/26/2024</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8/26/2024</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8/26/2024</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8/26/2024</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8/26/2024</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8/26/2024</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8/26/2024</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8/26/2024</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8/26/2024</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8/26/2024</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15.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9.svg"/><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0.sv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Autofit/>
          </a:bodyPr>
          <a:lstStyle/>
          <a:p>
            <a:pPr algn="l"/>
            <a:r>
              <a:rPr lang="en-US" sz="9600" dirty="0">
                <a:latin typeface="Franklin Gothic Book" panose="020B0503020102020204" pitchFamily="34" charset="0"/>
                <a:cs typeface="Segoe UI" panose="020B0502040204020203" pitchFamily="34" charset="0"/>
              </a:rPr>
              <a:t>NPTEL</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654296" y="3945418"/>
            <a:ext cx="5609219" cy="576738"/>
          </a:xfrm>
        </p:spPr>
        <p:txBody>
          <a:bodyPr anchor="b">
            <a:normAutofit/>
          </a:bodyPr>
          <a:lstStyle/>
          <a:p>
            <a:pPr algn="l"/>
            <a:r>
              <a:rPr lang="en-US" sz="2000" dirty="0">
                <a:latin typeface="Franklin Gothic Book" panose="020B0503020102020204" pitchFamily="34" charset="0"/>
              </a:rPr>
              <a:t>SWAYAM</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dirty="0">
                <a:latin typeface="Franklin Gothic Book" panose="020B0503020102020204" pitchFamily="34" charset="0"/>
                <a:cs typeface="Segoe UI" panose="020B0502040204020203" pitchFamily="34" charset="0"/>
              </a:rPr>
              <a:t>INTRODUCTION:</a:t>
            </a:r>
          </a:p>
        </p:txBody>
      </p:sp>
      <p:sp>
        <p:nvSpPr>
          <p:cNvPr id="5" name="TextBox 4">
            <a:extLst>
              <a:ext uri="{FF2B5EF4-FFF2-40B4-BE49-F238E27FC236}">
                <a16:creationId xmlns:a16="http://schemas.microsoft.com/office/drawing/2014/main" id="{25AD4F61-E023-4530-BF03-8BC2D825D0BF}"/>
              </a:ext>
            </a:extLst>
          </p:cNvPr>
          <p:cNvSpPr txBox="1"/>
          <p:nvPr/>
        </p:nvSpPr>
        <p:spPr>
          <a:xfrm>
            <a:off x="1103839" y="4397884"/>
            <a:ext cx="3739094" cy="2308324"/>
          </a:xfrm>
          <a:prstGeom prst="rect">
            <a:avLst/>
          </a:prstGeom>
          <a:noFill/>
        </p:spPr>
        <p:txBody>
          <a:bodyPr wrap="square" rtlCol="0">
            <a:spAutoFit/>
          </a:bodyPr>
          <a:lstStyle/>
          <a:p>
            <a:r>
              <a:rPr lang="en-GB" dirty="0"/>
              <a:t>SWAYAM, which stands for 'Study Webs of Active-Learning for Young Aspiring Minds,' is an ambitious program launched by the Government of India. Its primary aim is to bridge the gap in access to quality education by offering online courses to students, professionals.</a:t>
            </a:r>
            <a:endParaRPr lang="en-US"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E5564556-59F0-4D0A-A6CD-ADF8F4D7428B}"/>
              </a:ext>
            </a:extLst>
          </p:cNvPr>
          <p:cNvSpPr txBox="1"/>
          <p:nvPr/>
        </p:nvSpPr>
        <p:spPr>
          <a:xfrm>
            <a:off x="5297731" y="4319730"/>
            <a:ext cx="6503499" cy="1477328"/>
          </a:xfrm>
          <a:prstGeom prst="rect">
            <a:avLst/>
          </a:prstGeom>
          <a:noFill/>
        </p:spPr>
        <p:txBody>
          <a:bodyPr wrap="square" rtlCol="0">
            <a:spAutoFit/>
          </a:bodyPr>
          <a:lstStyle/>
          <a:p>
            <a:r>
              <a:rPr lang="en-GB" dirty="0"/>
              <a:t>NPTEL, which stands for 'National Programme on Technology Enhanced Learning,' is a key component of SWAYAM. It was initiated by the Indian Institutes of Technology (IITs) and the Indian Institute of Science (IISc) to provide high-quality technical education through online courses.</a:t>
            </a:r>
            <a:endParaRPr lang="en-US" dirty="0">
              <a:latin typeface="Segoe UI" panose="020B0502040204020203" pitchFamily="34" charset="0"/>
              <a:cs typeface="Segoe UI" panose="020B0502040204020203" pitchFamily="34" charset="0"/>
            </a:endParaRPr>
          </a:p>
        </p:txBody>
      </p:sp>
      <p:sp>
        <p:nvSpPr>
          <p:cNvPr id="8" name="Oval 7">
            <a:extLst>
              <a:ext uri="{FF2B5EF4-FFF2-40B4-BE49-F238E27FC236}">
                <a16:creationId xmlns:a16="http://schemas.microsoft.com/office/drawing/2014/main" id="{E5585411-DE61-42EC-8DAB-BA853F129791}"/>
              </a:ext>
            </a:extLst>
          </p:cNvPr>
          <p:cNvSpPr/>
          <p:nvPr/>
        </p:nvSpPr>
        <p:spPr>
          <a:xfrm>
            <a:off x="363331" y="1495136"/>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sp>
        <p:nvSpPr>
          <p:cNvPr id="9" name="Oval 8">
            <a:extLst>
              <a:ext uri="{FF2B5EF4-FFF2-40B4-BE49-F238E27FC236}">
                <a16:creationId xmlns:a16="http://schemas.microsoft.com/office/drawing/2014/main" id="{6D1E12A6-FA7A-477F-8C87-308C5B84B139}"/>
              </a:ext>
            </a:extLst>
          </p:cNvPr>
          <p:cNvSpPr/>
          <p:nvPr/>
        </p:nvSpPr>
        <p:spPr>
          <a:xfrm>
            <a:off x="4454685" y="1497701"/>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2</a:t>
            </a:r>
          </a:p>
        </p:txBody>
      </p:sp>
      <p:pic>
        <p:nvPicPr>
          <p:cNvPr id="3" name="Picture 2">
            <a:extLst>
              <a:ext uri="{FF2B5EF4-FFF2-40B4-BE49-F238E27FC236}">
                <a16:creationId xmlns:a16="http://schemas.microsoft.com/office/drawing/2014/main" id="{6FFB3D9B-270B-4657-A7A1-70B971813442}"/>
              </a:ext>
            </a:extLst>
          </p:cNvPr>
          <p:cNvPicPr>
            <a:picLocks noChangeAspect="1"/>
          </p:cNvPicPr>
          <p:nvPr/>
        </p:nvPicPr>
        <p:blipFill>
          <a:blip r:embed="rId3"/>
          <a:stretch>
            <a:fillRect/>
          </a:stretch>
        </p:blipFill>
        <p:spPr>
          <a:xfrm>
            <a:off x="1291061" y="1575727"/>
            <a:ext cx="2143125" cy="2143125"/>
          </a:xfrm>
          <a:prstGeom prst="rect">
            <a:avLst/>
          </a:prstGeom>
        </p:spPr>
      </p:pic>
      <p:pic>
        <p:nvPicPr>
          <p:cNvPr id="10" name="Picture 9">
            <a:extLst>
              <a:ext uri="{FF2B5EF4-FFF2-40B4-BE49-F238E27FC236}">
                <a16:creationId xmlns:a16="http://schemas.microsoft.com/office/drawing/2014/main" id="{7328D889-505E-409B-A4F4-2C0553439277}"/>
              </a:ext>
            </a:extLst>
          </p:cNvPr>
          <p:cNvPicPr>
            <a:picLocks noChangeAspect="1"/>
          </p:cNvPicPr>
          <p:nvPr/>
        </p:nvPicPr>
        <p:blipFill>
          <a:blip r:embed="rId4"/>
          <a:stretch>
            <a:fillRect/>
          </a:stretch>
        </p:blipFill>
        <p:spPr>
          <a:xfrm>
            <a:off x="6061338" y="1233798"/>
            <a:ext cx="4437596" cy="2485054"/>
          </a:xfrm>
          <a:prstGeom prst="rect">
            <a:avLst/>
          </a:prstGeom>
        </p:spPr>
      </p:pic>
    </p:spTree>
    <p:extLst>
      <p:ext uri="{BB962C8B-B14F-4D97-AF65-F5344CB8AC3E}">
        <p14:creationId xmlns:p14="http://schemas.microsoft.com/office/powerpoint/2010/main" val="15349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Vary Your Sources</a:t>
            </a: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pic>
        <p:nvPicPr>
          <p:cNvPr id="7" name="Picture 6">
            <a:extLst>
              <a:ext uri="{FF2B5EF4-FFF2-40B4-BE49-F238E27FC236}">
                <a16:creationId xmlns:a16="http://schemas.microsoft.com/office/drawing/2014/main" id="{F660F322-4886-4F1D-AE14-1D94CA89533D}"/>
              </a:ext>
            </a:extLst>
          </p:cNvPr>
          <p:cNvPicPr>
            <a:picLocks noChangeAspect="1"/>
          </p:cNvPicPr>
          <p:nvPr/>
        </p:nvPicPr>
        <p:blipFill>
          <a:blip r:embed="rId6"/>
          <a:stretch>
            <a:fillRect/>
          </a:stretch>
        </p:blipFill>
        <p:spPr>
          <a:xfrm>
            <a:off x="186268" y="1708895"/>
            <a:ext cx="6004258" cy="3362384"/>
          </a:xfrm>
          <a:prstGeom prst="rect">
            <a:avLst/>
          </a:prstGeom>
        </p:spPr>
      </p:pic>
      <p:pic>
        <p:nvPicPr>
          <p:cNvPr id="8" name="Picture 7">
            <a:extLst>
              <a:ext uri="{FF2B5EF4-FFF2-40B4-BE49-F238E27FC236}">
                <a16:creationId xmlns:a16="http://schemas.microsoft.com/office/drawing/2014/main" id="{0F5FD799-ACDF-4B97-AF53-9A88914D012E}"/>
              </a:ext>
            </a:extLst>
          </p:cNvPr>
          <p:cNvPicPr>
            <a:picLocks noChangeAspect="1"/>
          </p:cNvPicPr>
          <p:nvPr/>
        </p:nvPicPr>
        <p:blipFill>
          <a:blip r:embed="rId7"/>
          <a:stretch>
            <a:fillRect/>
          </a:stretch>
        </p:blipFill>
        <p:spPr>
          <a:xfrm>
            <a:off x="6095917" y="1828800"/>
            <a:ext cx="5770841" cy="3242479"/>
          </a:xfrm>
          <a:prstGeom prst="rect">
            <a:avLst/>
          </a:prstGeom>
        </p:spPr>
      </p:pic>
    </p:spTree>
    <p:extLst>
      <p:ext uri="{BB962C8B-B14F-4D97-AF65-F5344CB8AC3E}">
        <p14:creationId xmlns:p14="http://schemas.microsoft.com/office/powerpoint/2010/main" val="381659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VALUE OF NPTEL CERTIFICATES:</a:t>
            </a:r>
          </a:p>
        </p:txBody>
      </p:sp>
      <p:sp>
        <p:nvSpPr>
          <p:cNvPr id="3" name="Content Placeholder 2">
            <a:extLst>
              <a:ext uri="{FF2B5EF4-FFF2-40B4-BE49-F238E27FC236}">
                <a16:creationId xmlns:a16="http://schemas.microsoft.com/office/drawing/2014/main" id="{89B4E0E8-07C8-4A23-99E2-20D6DFD6FA7A}"/>
              </a:ext>
            </a:extLst>
          </p:cNvPr>
          <p:cNvSpPr>
            <a:spLocks noGrp="1"/>
          </p:cNvSpPr>
          <p:nvPr>
            <p:ph idx="1"/>
          </p:nvPr>
        </p:nvSpPr>
        <p:spPr>
          <a:xfrm>
            <a:off x="2257215" y="4352917"/>
            <a:ext cx="5406902" cy="1688746"/>
          </a:xfrm>
        </p:spPr>
        <p:txBody>
          <a:bodyPr vert="horz" lIns="91440" tIns="45720" rIns="91440" bIns="45720" rtlCol="0" anchor="t">
            <a:noAutofit/>
          </a:bodyPr>
          <a:lstStyle/>
          <a:p>
            <a:r>
              <a:rPr lang="en-IN" sz="2400" b="1" dirty="0">
                <a:latin typeface="Arial Rounded MT Bold" panose="020F0704030504030204" pitchFamily="34" charset="0"/>
              </a:rPr>
              <a:t>Recognition</a:t>
            </a:r>
          </a:p>
          <a:p>
            <a:r>
              <a:rPr lang="en-IN" sz="2400" b="1" dirty="0">
                <a:latin typeface="Arial Rounded MT Bold" panose="020F0704030504030204" pitchFamily="34" charset="0"/>
              </a:rPr>
              <a:t>Skill Development</a:t>
            </a:r>
            <a:r>
              <a:rPr lang="en-IN" sz="2400" dirty="0">
                <a:latin typeface="Arial Rounded MT Bold" panose="020F0704030504030204" pitchFamily="34" charset="0"/>
              </a:rPr>
              <a:t>:</a:t>
            </a:r>
          </a:p>
          <a:p>
            <a:r>
              <a:rPr lang="en-IN" sz="2400" b="1" dirty="0">
                <a:latin typeface="Arial Rounded MT Bold" panose="020F0704030504030204" pitchFamily="34" charset="0"/>
              </a:rPr>
              <a:t>Career Advancement</a:t>
            </a:r>
            <a:r>
              <a:rPr lang="en-IN" sz="2400" dirty="0">
                <a:latin typeface="Arial Rounded MT Bold" panose="020F0704030504030204" pitchFamily="34" charset="0"/>
              </a:rPr>
              <a:t>:</a:t>
            </a:r>
          </a:p>
          <a:p>
            <a:r>
              <a:rPr lang="en-IN" sz="2400" b="1" dirty="0">
                <a:latin typeface="Arial Rounded MT Bold" panose="020F0704030504030204" pitchFamily="34" charset="0"/>
              </a:rPr>
              <a:t>Academic Credit</a:t>
            </a:r>
            <a:r>
              <a:rPr lang="en-IN" sz="2400" dirty="0">
                <a:latin typeface="Arial Rounded MT Bold" panose="020F0704030504030204" pitchFamily="34" charset="0"/>
              </a:rPr>
              <a:t>:</a:t>
            </a:r>
          </a:p>
          <a:p>
            <a:r>
              <a:rPr lang="en-IN" sz="2400" b="1" dirty="0">
                <a:latin typeface="Arial Rounded MT Bold" panose="020F0704030504030204" pitchFamily="34" charset="0"/>
              </a:rPr>
              <a:t>Networking</a:t>
            </a:r>
            <a:r>
              <a:rPr lang="en-IN" sz="2400" dirty="0">
                <a:latin typeface="Arial Rounded MT Bold" panose="020F0704030504030204" pitchFamily="34" charset="0"/>
              </a:rPr>
              <a:t>:</a:t>
            </a:r>
            <a:endParaRPr lang="en-US" sz="2400" dirty="0">
              <a:latin typeface="Arial Rounded MT Bold" panose="020F0704030504030204" pitchFamily="34" charset="0"/>
              <a:cs typeface="Segoe UI" panose="020B0502040204020203" pitchFamily="34" charset="0"/>
            </a:endParaRPr>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882630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1935480" y="0"/>
            <a:ext cx="4871720" cy="1097281"/>
          </a:xfrm>
        </p:spPr>
        <p:txBody>
          <a:bodyPr anchor="ctr">
            <a:normAutofit/>
          </a:bodyPr>
          <a:lstStyle/>
          <a:p>
            <a:r>
              <a:rPr lang="en-US" dirty="0">
                <a:latin typeface="Franklin Gothic Book" panose="020B0503020102020204" pitchFamily="34" charset="0"/>
                <a:cs typeface="Segoe UI" panose="020B0502040204020203" pitchFamily="34" charset="0"/>
              </a:rPr>
              <a:t>COURSES LIST:</a:t>
            </a:r>
          </a:p>
        </p:txBody>
      </p:sp>
      <p:sp>
        <p:nvSpPr>
          <p:cNvPr id="3" name="Content Placeholder 2">
            <a:extLst>
              <a:ext uri="{FF2B5EF4-FFF2-40B4-BE49-F238E27FC236}">
                <a16:creationId xmlns:a16="http://schemas.microsoft.com/office/drawing/2014/main" id="{31EFD88C-EC41-4850-9D1D-676D6AEE0358}"/>
              </a:ext>
            </a:extLst>
          </p:cNvPr>
          <p:cNvSpPr>
            <a:spLocks noGrp="1"/>
          </p:cNvSpPr>
          <p:nvPr>
            <p:ph idx="1"/>
          </p:nvPr>
        </p:nvSpPr>
        <p:spPr>
          <a:xfrm>
            <a:off x="2257214" y="1405466"/>
            <a:ext cx="5515185" cy="5225327"/>
          </a:xfrm>
        </p:spPr>
        <p:txBody>
          <a:bodyPr vert="horz" lIns="91440" tIns="45720" rIns="91440" bIns="45720" rtlCol="0" anchor="t">
            <a:normAutofit fontScale="40000" lnSpcReduction="20000"/>
          </a:bodyPr>
          <a:lstStyle/>
          <a:p>
            <a:r>
              <a:rPr lang="en-IN" sz="5000" dirty="0">
                <a:latin typeface="Arial Rounded MT Bold" panose="020F0704030504030204" pitchFamily="34" charset="0"/>
              </a:rPr>
              <a:t>Engineering and Technology</a:t>
            </a:r>
          </a:p>
          <a:p>
            <a:r>
              <a:rPr lang="en-IN" sz="5000" dirty="0">
                <a:latin typeface="Arial Rounded MT Bold" panose="020F0704030504030204" pitchFamily="34" charset="0"/>
              </a:rPr>
              <a:t>Sciences</a:t>
            </a:r>
          </a:p>
          <a:p>
            <a:endParaRPr lang="en-IN" sz="5000" dirty="0">
              <a:latin typeface="Arial Rounded MT Bold" panose="020F0704030504030204" pitchFamily="34" charset="0"/>
            </a:endParaRPr>
          </a:p>
          <a:p>
            <a:r>
              <a:rPr lang="en-IN" sz="5000" dirty="0">
                <a:latin typeface="Arial Rounded MT Bold" panose="020F0704030504030204" pitchFamily="34" charset="0"/>
              </a:rPr>
              <a:t>Management and Humanities</a:t>
            </a:r>
          </a:p>
          <a:p>
            <a:endParaRPr lang="en-IN" sz="5000" dirty="0">
              <a:latin typeface="Arial Rounded MT Bold" panose="020F0704030504030204" pitchFamily="34" charset="0"/>
            </a:endParaRPr>
          </a:p>
          <a:p>
            <a:r>
              <a:rPr lang="en-IN" sz="5000" dirty="0">
                <a:latin typeface="Arial Rounded MT Bold" panose="020F0704030504030204" pitchFamily="34" charset="0"/>
              </a:rPr>
              <a:t>Interdisciplinary Courses</a:t>
            </a:r>
          </a:p>
          <a:p>
            <a:pPr marL="0" indent="0">
              <a:buNone/>
            </a:pPr>
            <a:endParaRPr lang="en-IN" sz="5000" dirty="0">
              <a:latin typeface="Arial Rounded MT Bold" panose="020F0704030504030204" pitchFamily="34" charset="0"/>
            </a:endParaRPr>
          </a:p>
          <a:p>
            <a:r>
              <a:rPr lang="en-IN" sz="5000" dirty="0">
                <a:latin typeface="Arial Rounded MT Bold" panose="020F0704030504030204" pitchFamily="34" charset="0"/>
              </a:rPr>
              <a:t>Emerging Areas</a:t>
            </a:r>
          </a:p>
          <a:p>
            <a:endParaRPr lang="en-IN" sz="5000" dirty="0">
              <a:latin typeface="Arial Rounded MT Bold" panose="020F0704030504030204" pitchFamily="34" charset="0"/>
            </a:endParaRPr>
          </a:p>
          <a:p>
            <a:r>
              <a:rPr lang="en-IN" sz="5000" dirty="0">
                <a:latin typeface="Arial Rounded MT Bold" panose="020F0704030504030204" pitchFamily="34" charset="0"/>
              </a:rPr>
              <a:t>Professional and Industry-Oriented Courses</a:t>
            </a:r>
          </a:p>
          <a:p>
            <a:endParaRPr lang="en-IN" sz="5000" dirty="0">
              <a:latin typeface="Arial Rounded MT Bold" panose="020F0704030504030204" pitchFamily="34" charset="0"/>
            </a:endParaRPr>
          </a:p>
          <a:p>
            <a:r>
              <a:rPr lang="en-GB" sz="5000" dirty="0">
                <a:latin typeface="Arial Rounded MT Bold" panose="020F0704030504030204" pitchFamily="34" charset="0"/>
              </a:rPr>
              <a:t>Soft Skills and Personal Development</a:t>
            </a:r>
          </a:p>
          <a:p>
            <a:endParaRPr lang="en-GB" sz="5000" dirty="0">
              <a:latin typeface="Arial Rounded MT Bold" panose="020F0704030504030204" pitchFamily="34" charset="0"/>
            </a:endParaRPr>
          </a:p>
          <a:p>
            <a:r>
              <a:rPr lang="en-IN" sz="5000" dirty="0">
                <a:latin typeface="Arial Rounded MT Bold" panose="020F0704030504030204" pitchFamily="34" charset="0"/>
              </a:rPr>
              <a:t>Online Programming Courses</a:t>
            </a:r>
          </a:p>
          <a:p>
            <a:endParaRPr lang="en-US" sz="2000" dirty="0">
              <a:latin typeface="Segoe UI" panose="020B0502040204020203" pitchFamily="34" charset="0"/>
              <a:cs typeface="Segoe UI" panose="020B0502040204020203" pitchFamily="34" charset="0"/>
            </a:endParaRPr>
          </a:p>
        </p:txBody>
      </p:sp>
      <p:pic>
        <p:nvPicPr>
          <p:cNvPr id="4" name="Graphic 3" descr="Books on Shelf">
            <a:extLst>
              <a:ext uri="{FF2B5EF4-FFF2-40B4-BE49-F238E27FC236}">
                <a16:creationId xmlns:a16="http://schemas.microsoft.com/office/drawing/2014/main" id="{3DE94ADA-0031-43D4-A79A-B89B959930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pic>
        <p:nvPicPr>
          <p:cNvPr id="5" name="Picture 4">
            <a:extLst>
              <a:ext uri="{FF2B5EF4-FFF2-40B4-BE49-F238E27FC236}">
                <a16:creationId xmlns:a16="http://schemas.microsoft.com/office/drawing/2014/main" id="{084A9BD2-EDD2-4AE1-944F-59199000AD20}"/>
              </a:ext>
            </a:extLst>
          </p:cNvPr>
          <p:cNvPicPr>
            <a:picLocks noChangeAspect="1"/>
          </p:cNvPicPr>
          <p:nvPr/>
        </p:nvPicPr>
        <p:blipFill>
          <a:blip r:embed="rId6"/>
          <a:stretch>
            <a:fillRect/>
          </a:stretch>
        </p:blipFill>
        <p:spPr>
          <a:xfrm>
            <a:off x="6869248" y="1356510"/>
            <a:ext cx="5322752" cy="4096024"/>
          </a:xfrm>
          <a:prstGeom prst="rect">
            <a:avLst/>
          </a:prstGeom>
        </p:spPr>
      </p:pic>
    </p:spTree>
    <p:extLst>
      <p:ext uri="{BB962C8B-B14F-4D97-AF65-F5344CB8AC3E}">
        <p14:creationId xmlns:p14="http://schemas.microsoft.com/office/powerpoint/2010/main" val="397072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6" name="Content Placeholder 5">
            <a:extLst>
              <a:ext uri="{FF2B5EF4-FFF2-40B4-BE49-F238E27FC236}">
                <a16:creationId xmlns:a16="http://schemas.microsoft.com/office/drawing/2014/main" id="{C856D755-2374-40B4-B692-603C5E927388}"/>
              </a:ext>
            </a:extLst>
          </p:cNvPr>
          <p:cNvSpPr>
            <a:spLocks noGrp="1"/>
          </p:cNvSpPr>
          <p:nvPr>
            <p:ph idx="1"/>
          </p:nvPr>
        </p:nvSpPr>
        <p:spPr>
          <a:xfrm>
            <a:off x="1935480" y="1608667"/>
            <a:ext cx="9138920" cy="4758265"/>
          </a:xfrm>
        </p:spPr>
        <p:txBody>
          <a:bodyPr vert="horz" lIns="91440" tIns="45720" rIns="91440" bIns="45720" rtlCol="0" anchor="t">
            <a:normAutofit lnSpcReduction="10000"/>
          </a:bodyPr>
          <a:lstStyle/>
          <a:p>
            <a:r>
              <a:rPr lang="en-US" sz="3600" dirty="0">
                <a:latin typeface="Segoe UI" panose="020B0502040204020203" pitchFamily="34" charset="0"/>
                <a:cs typeface="Segoe UI" panose="020B0502040204020203" pitchFamily="34" charset="0"/>
              </a:rPr>
              <a:t>1) 12 WEEK COURSE</a:t>
            </a:r>
          </a:p>
          <a:p>
            <a:r>
              <a:rPr lang="en-US" sz="3600" dirty="0">
                <a:latin typeface="Segoe UI" panose="020B0502040204020203" pitchFamily="34" charset="0"/>
                <a:cs typeface="Segoe UI" panose="020B0502040204020203" pitchFamily="34" charset="0"/>
              </a:rPr>
              <a:t>2) 8 WEEK COURSE</a:t>
            </a:r>
          </a:p>
          <a:p>
            <a:r>
              <a:rPr lang="en-US" sz="3600" dirty="0">
                <a:latin typeface="Segoe UI" panose="020B0502040204020203" pitchFamily="34" charset="0"/>
                <a:cs typeface="Segoe UI" panose="020B0502040204020203" pitchFamily="34" charset="0"/>
              </a:rPr>
              <a:t>3) 4 WEEK COURSE </a:t>
            </a:r>
          </a:p>
          <a:p>
            <a:endParaRPr lang="en-US" sz="3600" dirty="0">
              <a:latin typeface="Segoe UI" panose="020B0502040204020203" pitchFamily="34" charset="0"/>
              <a:cs typeface="Segoe UI" panose="020B0502040204020203" pitchFamily="34" charset="0"/>
            </a:endParaRPr>
          </a:p>
          <a:p>
            <a:r>
              <a:rPr lang="en-US" sz="3600" dirty="0">
                <a:latin typeface="Segoe UI" panose="020B0502040204020203" pitchFamily="34" charset="0"/>
                <a:cs typeface="Segoe UI" panose="020B0502040204020203" pitchFamily="34" charset="0"/>
              </a:rPr>
              <a:t>ASSIGNMENTS(25 MARKS)</a:t>
            </a:r>
          </a:p>
          <a:p>
            <a:r>
              <a:rPr lang="en-US" sz="3600" dirty="0">
                <a:latin typeface="Segoe UI" panose="020B0502040204020203" pitchFamily="34" charset="0"/>
                <a:cs typeface="Segoe UI" panose="020B0502040204020203" pitchFamily="34" charset="0"/>
              </a:rPr>
              <a:t>UNPROCTURED EXAM (25 MARKS)</a:t>
            </a:r>
          </a:p>
          <a:p>
            <a:r>
              <a:rPr lang="en-US" sz="3600" dirty="0">
                <a:latin typeface="Segoe UI" panose="020B0502040204020203" pitchFamily="34" charset="0"/>
                <a:cs typeface="Segoe UI" panose="020B0502040204020203" pitchFamily="34" charset="0"/>
              </a:rPr>
              <a:t>PROCTURED EXAM (50 MARKS)</a:t>
            </a:r>
          </a:p>
          <a:p>
            <a:r>
              <a:rPr lang="en-US" sz="3600" dirty="0">
                <a:latin typeface="Segoe UI" panose="020B0502040204020203" pitchFamily="34" charset="0"/>
                <a:cs typeface="Segoe UI" panose="020B0502040204020203" pitchFamily="34" charset="0"/>
              </a:rPr>
              <a:t>TOTAL (100 MARKS)</a:t>
            </a:r>
          </a:p>
        </p:txBody>
      </p:sp>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514892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1591733" y="592668"/>
            <a:ext cx="6072384" cy="1688746"/>
          </a:xfrm>
        </p:spPr>
        <p:txBody>
          <a:bodyPr anchor="ctr">
            <a:normAutofit/>
          </a:bodyPr>
          <a:lstStyle/>
          <a:p>
            <a:r>
              <a:rPr lang="en-US" dirty="0">
                <a:latin typeface="Franklin Gothic Book" panose="020B0503020102020204" pitchFamily="34" charset="0"/>
                <a:cs typeface="Segoe UI" panose="020B0502040204020203" pitchFamily="34" charset="0"/>
              </a:rPr>
              <a:t>HOW MARKS ARE CALCULATED:</a:t>
            </a:r>
          </a:p>
        </p:txBody>
      </p:sp>
      <p:sp>
        <p:nvSpPr>
          <p:cNvPr id="3" name="Content Placeholder 2">
            <a:extLst>
              <a:ext uri="{FF2B5EF4-FFF2-40B4-BE49-F238E27FC236}">
                <a16:creationId xmlns:a16="http://schemas.microsoft.com/office/drawing/2014/main" id="{3BF933A4-33C5-4102-BBB0-9B15EFF2F292}"/>
              </a:ext>
            </a:extLst>
          </p:cNvPr>
          <p:cNvSpPr>
            <a:spLocks noGrp="1"/>
          </p:cNvSpPr>
          <p:nvPr>
            <p:ph idx="1"/>
          </p:nvPr>
        </p:nvSpPr>
        <p:spPr>
          <a:xfrm>
            <a:off x="2484491" y="2728752"/>
            <a:ext cx="9080975" cy="3536580"/>
          </a:xfrm>
        </p:spPr>
        <p:txBody>
          <a:bodyPr vert="horz" lIns="91440" tIns="45720" rIns="91440" bIns="45720" rtlCol="0" anchor="t">
            <a:normAutofit lnSpcReduction="10000"/>
          </a:bodyPr>
          <a:lstStyle/>
          <a:p>
            <a:pPr marL="0" indent="0">
              <a:buNone/>
            </a:pPr>
            <a:r>
              <a:rPr lang="en-US" sz="3200" dirty="0">
                <a:latin typeface="Copperplate Gothic Bold" panose="020E0705020206020404" pitchFamily="34" charset="0"/>
              </a:rPr>
              <a:t>CONSOLIDATED MAKRS=</a:t>
            </a:r>
          </a:p>
          <a:p>
            <a:pPr marL="0" indent="0">
              <a:buNone/>
            </a:pPr>
            <a:r>
              <a:rPr lang="en-US" sz="3200" dirty="0">
                <a:latin typeface="Copperplate Gothic Bold" panose="020E0705020206020404" pitchFamily="34" charset="0"/>
              </a:rPr>
              <a:t> ASSIGNMENT WORK% + FINAL EXAM</a:t>
            </a:r>
          </a:p>
          <a:p>
            <a:pPr marL="0" indent="0">
              <a:buNone/>
            </a:pPr>
            <a:endParaRPr lang="en-US" sz="3200" dirty="0">
              <a:latin typeface="Copperplate Gothic Bold" panose="020E0705020206020404" pitchFamily="34" charset="0"/>
            </a:endParaRPr>
          </a:p>
          <a:p>
            <a:pPr marL="0" indent="0">
              <a:buNone/>
            </a:pPr>
            <a:r>
              <a:rPr lang="en-US" sz="3200" dirty="0">
                <a:latin typeface="Copperplate Gothic Bold" panose="020E0705020206020404" pitchFamily="34" charset="0"/>
              </a:rPr>
              <a:t>1</a:t>
            </a:r>
            <a:r>
              <a:rPr lang="en-US" sz="3200" baseline="30000" dirty="0">
                <a:latin typeface="Copperplate Gothic Bold" panose="020E0705020206020404" pitchFamily="34" charset="0"/>
              </a:rPr>
              <a:t>ST</a:t>
            </a:r>
            <a:r>
              <a:rPr lang="en-US" sz="3200" dirty="0">
                <a:latin typeface="Copperplate Gothic Bold" panose="020E0705020206020404" pitchFamily="34" charset="0"/>
              </a:rPr>
              <a:t> LEVEL: 40-59% = SUCESSFULLY COMPLETED CERTIFICATE</a:t>
            </a:r>
          </a:p>
          <a:p>
            <a:pPr marL="0" indent="0">
              <a:buNone/>
            </a:pPr>
            <a:r>
              <a:rPr lang="en-US" sz="3200" dirty="0">
                <a:latin typeface="Copperplate Gothic Bold" panose="020E0705020206020404" pitchFamily="34" charset="0"/>
              </a:rPr>
              <a:t>2</a:t>
            </a:r>
            <a:r>
              <a:rPr lang="en-US" sz="3200" baseline="30000" dirty="0">
                <a:latin typeface="Copperplate Gothic Bold" panose="020E0705020206020404" pitchFamily="34" charset="0"/>
              </a:rPr>
              <a:t>ND</a:t>
            </a:r>
            <a:r>
              <a:rPr lang="en-US" sz="3200" dirty="0">
                <a:latin typeface="Copperplate Gothic Bold" panose="020E0705020206020404" pitchFamily="34" charset="0"/>
              </a:rPr>
              <a:t> LEVEL: ELITE MEMBERSHIP</a:t>
            </a:r>
          </a:p>
          <a:p>
            <a:pPr marL="0" indent="0">
              <a:buNone/>
            </a:pPr>
            <a:r>
              <a:rPr lang="en-US" sz="3200" dirty="0">
                <a:latin typeface="Copperplate Gothic Bold" panose="020E0705020206020404" pitchFamily="34" charset="0"/>
              </a:rPr>
              <a:t>3</a:t>
            </a:r>
            <a:r>
              <a:rPr lang="en-US" sz="3200" baseline="30000" dirty="0">
                <a:latin typeface="Copperplate Gothic Bold" panose="020E0705020206020404" pitchFamily="34" charset="0"/>
              </a:rPr>
              <a:t>RD</a:t>
            </a:r>
            <a:r>
              <a:rPr lang="en-US" sz="3200" dirty="0">
                <a:latin typeface="Copperplate Gothic Bold" panose="020E0705020206020404" pitchFamily="34" charset="0"/>
              </a:rPr>
              <a:t> LEVEL: ELITE +GOLD</a:t>
            </a:r>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880909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089F7-F85D-4C01-98BC-2266EBA19F3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9A843AE-AB37-4635-A603-5380F3DF382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83857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0</TotalTime>
  <Words>1318</Words>
  <Application>Microsoft Office PowerPoint</Application>
  <PresentationFormat>Widescreen</PresentationFormat>
  <Paragraphs>104</Paragraphs>
  <Slides>8</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 Rounded MT Bold</vt:lpstr>
      <vt:lpstr>Calibri</vt:lpstr>
      <vt:lpstr>Calibri Light</vt:lpstr>
      <vt:lpstr>Copperplate Gothic Bold</vt:lpstr>
      <vt:lpstr>Franklin Gothic Book</vt:lpstr>
      <vt:lpstr>Segoe UI</vt:lpstr>
      <vt:lpstr>Office Theme</vt:lpstr>
      <vt:lpstr>NPTEL</vt:lpstr>
      <vt:lpstr>INTRODUCTION:</vt:lpstr>
      <vt:lpstr>Vary Your Sources</vt:lpstr>
      <vt:lpstr>VALUE OF NPTEL CERTIFICATES:</vt:lpstr>
      <vt:lpstr>COURSES LIST:</vt:lpstr>
      <vt:lpstr>PowerPoint Presentation</vt:lpstr>
      <vt:lpstr>HOW MARKS ARE CALCULATED: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2024-08-26T10:39:02Z</dcterms:created>
  <dcterms:modified xsi:type="dcterms:W3CDTF">2024-08-26T11:07:24Z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