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3" r:id="rId3"/>
    <p:sldId id="259" r:id="rId4"/>
    <p:sldId id="287" r:id="rId5"/>
    <p:sldId id="281" r:id="rId6"/>
    <p:sldId id="288" r:id="rId7"/>
    <p:sldId id="289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najjar.nusair@gmail.com" initials="e" lastIdx="1" clrIdx="0">
    <p:extLst>
      <p:ext uri="{19B8F6BF-5375-455C-9EA6-DF929625EA0E}">
        <p15:presenceInfo xmlns="" xmlns:p15="http://schemas.microsoft.com/office/powerpoint/2012/main" userId="7e7896251b4f1d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-596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19B30-A9E9-4DFD-950E-7A25DDDA7218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B019-0B7A-4CA8-A7F2-1545CFF70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="" xmlns:a16="http://schemas.microsoft.com/office/drawing/2014/main" id="{F16F88EB-1D8B-46D1-8DCC-F82D534913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5556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ED5A7E67-0DC3-42C5-AB91-E64F38E4BA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-6350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</p:sp>
      <p:sp>
        <p:nvSpPr>
          <p:cNvPr id="14" name="Rounded Rectangle 7">
            <a:extLst>
              <a:ext uri="{FF2B5EF4-FFF2-40B4-BE49-F238E27FC236}">
                <a16:creationId xmlns="" xmlns:a16="http://schemas.microsoft.com/office/drawing/2014/main" id="{A27C48FB-2C24-49BF-A441-761951219C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7784" y="467784"/>
            <a:ext cx="11260976" cy="5922963"/>
          </a:xfrm>
          <a:prstGeom prst="roundRect">
            <a:avLst>
              <a:gd name="adj" fmla="val 5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8">
            <a:extLst>
              <a:ext uri="{FF2B5EF4-FFF2-40B4-BE49-F238E27FC236}">
                <a16:creationId xmlns="" xmlns:a16="http://schemas.microsoft.com/office/drawing/2014/main" id="{D5E3554D-5080-488A-9B8C-AFFCFE4CDC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1434" y="474134"/>
            <a:ext cx="11260976" cy="5922963"/>
          </a:xfrm>
          <a:custGeom>
            <a:avLst/>
            <a:gdLst>
              <a:gd name="connsiteX0" fmla="*/ 336522 w 11260976"/>
              <a:gd name="connsiteY0" fmla="*/ 196832 h 5922963"/>
              <a:gd name="connsiteX1" fmla="*/ 209530 w 11260976"/>
              <a:gd name="connsiteY1" fmla="*/ 323824 h 5922963"/>
              <a:gd name="connsiteX2" fmla="*/ 209530 w 11260976"/>
              <a:gd name="connsiteY2" fmla="*/ 5586441 h 5922963"/>
              <a:gd name="connsiteX3" fmla="*/ 336522 w 11260976"/>
              <a:gd name="connsiteY3" fmla="*/ 5713433 h 5922963"/>
              <a:gd name="connsiteX4" fmla="*/ 10938742 w 11260976"/>
              <a:gd name="connsiteY4" fmla="*/ 5713433 h 5922963"/>
              <a:gd name="connsiteX5" fmla="*/ 11065734 w 11260976"/>
              <a:gd name="connsiteY5" fmla="*/ 5586441 h 5922963"/>
              <a:gd name="connsiteX6" fmla="*/ 11065734 w 11260976"/>
              <a:gd name="connsiteY6" fmla="*/ 323824 h 5922963"/>
              <a:gd name="connsiteX7" fmla="*/ 10938742 w 11260976"/>
              <a:gd name="connsiteY7" fmla="*/ 196832 h 5922963"/>
              <a:gd name="connsiteX8" fmla="*/ 309593 w 11260976"/>
              <a:gd name="connsiteY8" fmla="*/ 0 h 5922963"/>
              <a:gd name="connsiteX9" fmla="*/ 10951383 w 11260976"/>
              <a:gd name="connsiteY9" fmla="*/ 0 h 5922963"/>
              <a:gd name="connsiteX10" fmla="*/ 11260976 w 11260976"/>
              <a:gd name="connsiteY10" fmla="*/ 309593 h 5922963"/>
              <a:gd name="connsiteX11" fmla="*/ 11260976 w 11260976"/>
              <a:gd name="connsiteY11" fmla="*/ 5613370 h 5922963"/>
              <a:gd name="connsiteX12" fmla="*/ 10951383 w 11260976"/>
              <a:gd name="connsiteY12" fmla="*/ 5922963 h 5922963"/>
              <a:gd name="connsiteX13" fmla="*/ 309593 w 11260976"/>
              <a:gd name="connsiteY13" fmla="*/ 5922963 h 5922963"/>
              <a:gd name="connsiteX14" fmla="*/ 0 w 11260976"/>
              <a:gd name="connsiteY14" fmla="*/ 5613370 h 5922963"/>
              <a:gd name="connsiteX15" fmla="*/ 0 w 11260976"/>
              <a:gd name="connsiteY15" fmla="*/ 309593 h 5922963"/>
              <a:gd name="connsiteX16" fmla="*/ 309593 w 11260976"/>
              <a:gd name="connsiteY16" fmla="*/ 0 h 592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976" h="5922963">
                <a:moveTo>
                  <a:pt x="336522" y="196832"/>
                </a:moveTo>
                <a:cubicBezTo>
                  <a:pt x="266386" y="196832"/>
                  <a:pt x="209530" y="253688"/>
                  <a:pt x="209530" y="323824"/>
                </a:cubicBezTo>
                <a:lnTo>
                  <a:pt x="209530" y="5586441"/>
                </a:lnTo>
                <a:cubicBezTo>
                  <a:pt x="209530" y="5656577"/>
                  <a:pt x="266386" y="5713433"/>
                  <a:pt x="336522" y="5713433"/>
                </a:cubicBezTo>
                <a:lnTo>
                  <a:pt x="10938742" y="5713433"/>
                </a:lnTo>
                <a:cubicBezTo>
                  <a:pt x="11008878" y="5713433"/>
                  <a:pt x="11065734" y="5656577"/>
                  <a:pt x="11065734" y="5586441"/>
                </a:cubicBezTo>
                <a:lnTo>
                  <a:pt x="11065734" y="323824"/>
                </a:lnTo>
                <a:cubicBezTo>
                  <a:pt x="11065734" y="253688"/>
                  <a:pt x="11008878" y="196832"/>
                  <a:pt x="10938742" y="196832"/>
                </a:cubicBezTo>
                <a:close/>
                <a:moveTo>
                  <a:pt x="309593" y="0"/>
                </a:moveTo>
                <a:lnTo>
                  <a:pt x="10951383" y="0"/>
                </a:lnTo>
                <a:cubicBezTo>
                  <a:pt x="11122366" y="0"/>
                  <a:pt x="11260976" y="138610"/>
                  <a:pt x="11260976" y="309593"/>
                </a:cubicBezTo>
                <a:lnTo>
                  <a:pt x="11260976" y="5613370"/>
                </a:lnTo>
                <a:cubicBezTo>
                  <a:pt x="11260976" y="5784353"/>
                  <a:pt x="11122366" y="5922963"/>
                  <a:pt x="10951383" y="5922963"/>
                </a:cubicBezTo>
                <a:lnTo>
                  <a:pt x="309593" y="5922963"/>
                </a:lnTo>
                <a:cubicBezTo>
                  <a:pt x="138610" y="5922963"/>
                  <a:pt x="0" y="5784353"/>
                  <a:pt x="0" y="5613370"/>
                </a:cubicBezTo>
                <a:lnTo>
                  <a:pt x="0" y="309593"/>
                </a:lnTo>
                <a:cubicBezTo>
                  <a:pt x="0" y="138610"/>
                  <a:pt x="138610" y="0"/>
                  <a:pt x="30959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8">
            <a:extLst>
              <a:ext uri="{FF2B5EF4-FFF2-40B4-BE49-F238E27FC236}">
                <a16:creationId xmlns="" xmlns:a16="http://schemas.microsoft.com/office/drawing/2014/main" id="{80C01D01-5126-48DA-BDA1-30660A0E5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70964" y="670965"/>
            <a:ext cx="10856204" cy="5516602"/>
          </a:xfrm>
          <a:prstGeom prst="roundRect">
            <a:avLst>
              <a:gd name="adj" fmla="val 2462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4F3CD7-0487-453C-A0BB-F2CF60F5F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236" y="1023867"/>
            <a:ext cx="3241382" cy="334964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Prostate Cancer 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Identification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18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Survival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E2216A-D64F-48FD-A598-A33D4D75F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236" y="4945377"/>
            <a:ext cx="3247732" cy="1037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Vaishnavii</a:t>
            </a:r>
            <a:r>
              <a:rPr lang="en-US" sz="1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Paramashivam</a:t>
            </a:r>
            <a:endParaRPr lang="en-US" sz="17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4288391-5BD6-417C-B917-3598EA9163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181100" y="4629095"/>
            <a:ext cx="694944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 Same Side Corner Rectangle 16">
            <a:extLst>
              <a:ext uri="{FF2B5EF4-FFF2-40B4-BE49-F238E27FC236}">
                <a16:creationId xmlns="" xmlns:a16="http://schemas.microsoft.com/office/drawing/2014/main" id="{BF8C41F0-84C6-4FC9-8886-6C1BD6C8C2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37665" y="-8283"/>
            <a:ext cx="5494196" cy="6897510"/>
          </a:xfrm>
          <a:prstGeom prst="round2SameRect">
            <a:avLst>
              <a:gd name="adj1" fmla="val 2412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="" xmlns:a16="http://schemas.microsoft.com/office/drawing/2014/main" id="{AD61F23D-690E-4239-B504-869E77D11E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3820" y="693372"/>
            <a:ext cx="10856204" cy="5494195"/>
          </a:xfrm>
          <a:prstGeom prst="roundRect">
            <a:avLst>
              <a:gd name="adj" fmla="val 2462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ounded Rectangle 26">
            <a:extLst>
              <a:ext uri="{FF2B5EF4-FFF2-40B4-BE49-F238E27FC236}">
                <a16:creationId xmlns="" xmlns:a16="http://schemas.microsoft.com/office/drawing/2014/main" id="{D43F36D3-8CEE-4D93-BDCD-5371112454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81823" y="1308487"/>
            <a:ext cx="5632801" cy="4285867"/>
          </a:xfrm>
          <a:prstGeom prst="roundRect">
            <a:avLst>
              <a:gd name="adj" fmla="val 246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1996" y="2004291"/>
            <a:ext cx="4448848" cy="27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9762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="" xmlns:a16="http://schemas.microsoft.com/office/drawing/2014/main" id="{69C64051-31FF-4D5B-A09F-5844B6B8F3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6C906F-C812-49FF-A1D5-95D24FA9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56" y="1"/>
            <a:ext cx="10723417" cy="8128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2582" y="775856"/>
            <a:ext cx="11249890" cy="5781964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Goal </a:t>
            </a:r>
            <a:r>
              <a:rPr lang="en-IN" sz="2400" dirty="0" smtClean="0"/>
              <a:t>: To </a:t>
            </a:r>
            <a:r>
              <a:rPr lang="en-US" sz="2400" dirty="0" smtClean="0"/>
              <a:t>determine the 7-year survival rate of prostate cancer patients</a:t>
            </a:r>
          </a:p>
          <a:p>
            <a:r>
              <a:rPr lang="en-US" sz="2400" dirty="0" smtClean="0"/>
              <a:t>The variables were transformed &amp; Bi-</a:t>
            </a:r>
            <a:r>
              <a:rPr lang="en-US" sz="2400" dirty="0" err="1" smtClean="0"/>
              <a:t>Variate</a:t>
            </a:r>
            <a:r>
              <a:rPr lang="en-US" sz="2400" dirty="0" smtClean="0"/>
              <a:t> Analysis – Chi-Square test and t-tests were performed on categorical and continuous independent variables respectively and the statistically significant variables were chosen.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6236" y="2801873"/>
            <a:ext cx="3079762" cy="373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7082" y="3308606"/>
            <a:ext cx="3138438" cy="194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2258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="" xmlns:a16="http://schemas.microsoft.com/office/drawing/2014/main" id="{69C64051-31FF-4D5B-A09F-5844B6B8F3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6C906F-C812-49FF-A1D5-95D24FA9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56" y="119269"/>
            <a:ext cx="10723417" cy="812800"/>
          </a:xfrm>
        </p:spPr>
        <p:txBody>
          <a:bodyPr>
            <a:normAutofit/>
          </a:bodyPr>
          <a:lstStyle/>
          <a:p>
            <a:r>
              <a:rPr lang="en-US" dirty="0"/>
              <a:t>Conceptual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4593" y="1018006"/>
            <a:ext cx="11573163" cy="5698837"/>
          </a:xfrm>
        </p:spPr>
        <p:txBody>
          <a:bodyPr>
            <a:normAutofit/>
          </a:bodyPr>
          <a:lstStyle/>
          <a:p>
            <a:r>
              <a:rPr lang="en-US" sz="2800" dirty="0"/>
              <a:t>Post </a:t>
            </a:r>
            <a:r>
              <a:rPr lang="en-US" sz="2800" dirty="0" err="1"/>
              <a:t>univariate</a:t>
            </a:r>
            <a:r>
              <a:rPr lang="en-US" sz="2800" dirty="0"/>
              <a:t> &amp; bi-</a:t>
            </a:r>
            <a:r>
              <a:rPr lang="en-US" sz="2800" dirty="0" err="1"/>
              <a:t>variate</a:t>
            </a:r>
            <a:r>
              <a:rPr lang="en-US" sz="2800" dirty="0"/>
              <a:t> analysis the below variables were identified as potential risk factors and were split into following four buckets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5454" y="2549236"/>
            <a:ext cx="2283025" cy="3525182"/>
            <a:chOff x="757" y="572732"/>
            <a:chExt cx="3069758" cy="3683710"/>
          </a:xfrm>
        </p:grpSpPr>
        <p:sp>
          <p:nvSpPr>
            <p:cNvPr id="8" name="Rectangle 7"/>
            <p:cNvSpPr/>
            <p:nvPr/>
          </p:nvSpPr>
          <p:spPr>
            <a:xfrm>
              <a:off x="757" y="572732"/>
              <a:ext cx="3069758" cy="36837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400" b="1" dirty="0">
                  <a:solidFill>
                    <a:srgbClr val="0070C0"/>
                  </a:solidFill>
                </a:rPr>
                <a:t>Patient History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" y="1285441"/>
              <a:ext cx="3069758" cy="29710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03224" tIns="0" rIns="303224" bIns="33020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-Race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-Age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-Previous Cancer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596327" y="2544617"/>
            <a:ext cx="2283025" cy="35251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Symptoms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30290" y="2544618"/>
            <a:ext cx="2283025" cy="35251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Diagnosis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10435" y="2489200"/>
            <a:ext cx="2283025" cy="35251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Treatment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96324" y="3208184"/>
            <a:ext cx="2283025" cy="2843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3224" tIns="0" rIns="303224" bIns="330200" numCol="1" spcCol="1270" anchor="t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-U05 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-O01 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-O08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-O09 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-O10 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-P01 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-P02 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-P03 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-S07 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-S10</a:t>
            </a:r>
            <a:endParaRPr lang="en-US" sz="1600" kern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16433" y="3203566"/>
            <a:ext cx="2283025" cy="2843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3224" tIns="0" rIns="303224" bIns="330200" numCol="1" spcCol="1270" anchor="t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-Stage</a:t>
            </a:r>
          </a:p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-Initial </a:t>
            </a:r>
            <a:r>
              <a:rPr lang="en-US" sz="1600" dirty="0" err="1">
                <a:solidFill>
                  <a:schemeClr val="tx1"/>
                </a:solidFill>
              </a:rPr>
              <a:t>Tumour</a:t>
            </a:r>
            <a:r>
              <a:rPr lang="en-US" sz="1600" dirty="0">
                <a:solidFill>
                  <a:schemeClr val="tx1"/>
                </a:solidFill>
              </a:rPr>
              <a:t> Size </a:t>
            </a:r>
          </a:p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/>
          </a:p>
        </p:txBody>
      </p:sp>
      <p:sp>
        <p:nvSpPr>
          <p:cNvPr id="22" name="Rectangle 21"/>
          <p:cNvSpPr/>
          <p:nvPr/>
        </p:nvSpPr>
        <p:spPr>
          <a:xfrm>
            <a:off x="9115051" y="3148148"/>
            <a:ext cx="2283025" cy="2843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3224" tIns="0" rIns="303224" bIns="330200" numCol="1" spcCol="1270" anchor="t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>
              <a:solidFill>
                <a:schemeClr val="tx1"/>
              </a:solidFill>
            </a:endParaRPr>
          </a:p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-Radio Therapy</a:t>
            </a:r>
          </a:p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-Surgical Removal</a:t>
            </a:r>
          </a:p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-</a:t>
            </a:r>
            <a:r>
              <a:rPr lang="en-US" sz="1600" kern="1200" dirty="0" err="1">
                <a:solidFill>
                  <a:schemeClr val="tx1"/>
                </a:solidFill>
              </a:rPr>
              <a:t>Crypo</a:t>
            </a:r>
            <a:r>
              <a:rPr lang="en-US" sz="1600" kern="1200" dirty="0">
                <a:solidFill>
                  <a:schemeClr val="tx1"/>
                </a:solidFill>
              </a:rPr>
              <a:t> Therapy</a:t>
            </a:r>
          </a:p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-Chemo Therapy</a:t>
            </a:r>
          </a:p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-Hormone Therapy</a:t>
            </a:r>
          </a:p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dirty="0" err="1">
                <a:solidFill>
                  <a:schemeClr val="tx1"/>
                </a:solidFill>
              </a:rPr>
              <a:t>Brachy</a:t>
            </a:r>
            <a:r>
              <a:rPr lang="en-US" sz="1600" dirty="0">
                <a:solidFill>
                  <a:schemeClr val="tx1"/>
                </a:solidFill>
              </a:rPr>
              <a:t> Therapy</a:t>
            </a:r>
            <a:endParaRPr lang="en-US" sz="16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58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="" xmlns:a16="http://schemas.microsoft.com/office/drawing/2014/main" id="{69C64051-31FF-4D5B-A09F-5844B6B8F3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35018A-629D-4814-A9C6-3AB1D91C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46" y="212437"/>
            <a:ext cx="11102109" cy="794328"/>
          </a:xfrm>
        </p:spPr>
        <p:txBody>
          <a:bodyPr>
            <a:normAutofit/>
          </a:bodyPr>
          <a:lstStyle/>
          <a:p>
            <a:r>
              <a:rPr lang="en-US" dirty="0"/>
              <a:t>Survival Analysis – Patient History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32833" y="1876925"/>
            <a:ext cx="424713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Survival Analysis was performed for the Patient History Bucket and it can be seen that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For the first year of diagnosis</a:t>
            </a:r>
            <a:r>
              <a:rPr lang="en-US" sz="1600" dirty="0" smtClean="0"/>
              <a:t>,8 </a:t>
            </a:r>
            <a:r>
              <a:rPr lang="en-US" sz="1600" dirty="0"/>
              <a:t>people aged between 78 to 104,belonging to race </a:t>
            </a:r>
            <a:r>
              <a:rPr lang="en-US" sz="1600" dirty="0" smtClean="0"/>
              <a:t>2 </a:t>
            </a:r>
            <a:r>
              <a:rPr lang="en-US" sz="1600" dirty="0"/>
              <a:t>&amp; having  previous cancer history has the </a:t>
            </a:r>
            <a:r>
              <a:rPr lang="en-US" sz="1600" b="1" dirty="0" smtClean="0"/>
              <a:t>survival </a:t>
            </a:r>
            <a:r>
              <a:rPr lang="en-US" sz="1600" b="1" dirty="0"/>
              <a:t>rate </a:t>
            </a:r>
            <a:r>
              <a:rPr lang="en-US" sz="1600" dirty="0"/>
              <a:t>of </a:t>
            </a:r>
            <a:r>
              <a:rPr lang="en-US" sz="1600" dirty="0" smtClean="0"/>
              <a:t>89.6</a:t>
            </a:r>
            <a:r>
              <a:rPr lang="en-US" sz="1600" dirty="0" smtClean="0"/>
              <a:t>% </a:t>
            </a:r>
            <a:r>
              <a:rPr lang="en-US" sz="1600" dirty="0"/>
              <a:t>,typically in the 95% confidence interval (</a:t>
            </a:r>
            <a:r>
              <a:rPr lang="en-US" sz="1600" dirty="0" smtClean="0"/>
              <a:t>0.830,0.967) and one year after diagnosis 37 people under the same category has the </a:t>
            </a:r>
            <a:r>
              <a:rPr lang="en-US" sz="1600" b="1" dirty="0" smtClean="0"/>
              <a:t>survival rate </a:t>
            </a:r>
            <a:r>
              <a:rPr lang="en-US" sz="1600" dirty="0" smtClean="0"/>
              <a:t>of </a:t>
            </a:r>
            <a:r>
              <a:rPr lang="en-US" sz="1600" dirty="0" smtClean="0"/>
              <a:t>41.6</a:t>
            </a:r>
            <a:r>
              <a:rPr lang="en-US" sz="1600" dirty="0" smtClean="0"/>
              <a:t>%, </a:t>
            </a:r>
            <a:r>
              <a:rPr lang="en-US" sz="1600" dirty="0" smtClean="0"/>
              <a:t>typically in the 95% confidence interval (</a:t>
            </a:r>
            <a:r>
              <a:rPr lang="en-US" sz="1600" dirty="0" smtClean="0"/>
              <a:t>0.319,0.542)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463" y="1425375"/>
            <a:ext cx="363240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5277" y="1665169"/>
            <a:ext cx="3280042" cy="365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30888" y="5072514"/>
            <a:ext cx="3929947" cy="6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3352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="" xmlns:a16="http://schemas.microsoft.com/office/drawing/2014/main" id="{69C64051-31FF-4D5B-A09F-5844B6B8F3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35018A-629D-4814-A9C6-3AB1D91C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46" y="212437"/>
            <a:ext cx="11102109" cy="794328"/>
          </a:xfrm>
        </p:spPr>
        <p:txBody>
          <a:bodyPr>
            <a:normAutofit/>
          </a:bodyPr>
          <a:lstStyle/>
          <a:p>
            <a:r>
              <a:rPr lang="en-US" dirty="0"/>
              <a:t>Survival Analysis – Symptoms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2311" y="1086277"/>
            <a:ext cx="10363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Survival Analysis was performed for the Symptoms Bucket and it can be seen that 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For the first year of diagnosis,1</a:t>
            </a:r>
            <a:r>
              <a:rPr lang="en-US" sz="2000" dirty="0" smtClean="0"/>
              <a:t> person </a:t>
            </a:r>
            <a:r>
              <a:rPr lang="en-US" sz="2000" dirty="0"/>
              <a:t>having the symptoms </a:t>
            </a:r>
            <a:r>
              <a:rPr lang="en-US" sz="2000" dirty="0" smtClean="0"/>
              <a:t>U05</a:t>
            </a:r>
            <a:r>
              <a:rPr lang="en-US" sz="2000" dirty="0" smtClean="0"/>
              <a:t> </a:t>
            </a:r>
            <a:r>
              <a:rPr lang="en-US" sz="2000" dirty="0"/>
              <a:t>and S07 has a</a:t>
            </a:r>
            <a:r>
              <a:rPr lang="en-US" sz="2000" b="1" dirty="0"/>
              <a:t> survival rate </a:t>
            </a:r>
            <a:r>
              <a:rPr lang="en-US" sz="2000" dirty="0"/>
              <a:t>of </a:t>
            </a:r>
            <a:r>
              <a:rPr lang="en-US" sz="2000" dirty="0" smtClean="0"/>
              <a:t>90</a:t>
            </a:r>
            <a:r>
              <a:rPr lang="en-US" sz="2000" dirty="0" smtClean="0"/>
              <a:t>% </a:t>
            </a:r>
            <a:r>
              <a:rPr lang="en-US" sz="2000" dirty="0"/>
              <a:t>,typically in the 95% confidence interval (</a:t>
            </a:r>
            <a:r>
              <a:rPr lang="en-US" sz="2000" dirty="0" smtClean="0"/>
              <a:t>0.754,1) </a:t>
            </a:r>
            <a:r>
              <a:rPr lang="en-US" sz="2000" dirty="0"/>
              <a:t>whereas </a:t>
            </a:r>
            <a:r>
              <a:rPr lang="en-US" sz="2000" dirty="0" smtClean="0"/>
              <a:t>1 year after diagnosis </a:t>
            </a:r>
            <a:r>
              <a:rPr lang="en-US" sz="2000" dirty="0" smtClean="0"/>
              <a:t>8 </a:t>
            </a:r>
            <a:r>
              <a:rPr lang="en-US" sz="2000" dirty="0"/>
              <a:t>people having the same symptoms has a</a:t>
            </a:r>
            <a:r>
              <a:rPr lang="en-US" sz="2000" b="1" dirty="0"/>
              <a:t> survival rate </a:t>
            </a:r>
            <a:r>
              <a:rPr lang="en-US" sz="2000" dirty="0"/>
              <a:t>of </a:t>
            </a:r>
            <a:r>
              <a:rPr lang="en-US" sz="2000" dirty="0" smtClean="0"/>
              <a:t>18.2%  </a:t>
            </a:r>
            <a:r>
              <a:rPr lang="en-US" sz="2000" dirty="0"/>
              <a:t>in the confidence interval (</a:t>
            </a:r>
            <a:r>
              <a:rPr lang="en-US" sz="2000" dirty="0" smtClean="0"/>
              <a:t>0.0519,0.637)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1938" y="3528397"/>
            <a:ext cx="9836655" cy="94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3352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xmlns="" id="{69C64051-31FF-4D5B-A09F-5844B6B8F3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5018A-629D-4814-A9C6-3AB1D91C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46" y="212437"/>
            <a:ext cx="11102109" cy="794328"/>
          </a:xfrm>
        </p:spPr>
        <p:txBody>
          <a:bodyPr>
            <a:normAutofit/>
          </a:bodyPr>
          <a:lstStyle/>
          <a:p>
            <a:r>
              <a:rPr lang="en-US" dirty="0"/>
              <a:t>Survival Analysis – Diagnosis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5963" y="1424003"/>
            <a:ext cx="104832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Survival Analysis was performed for the Diagnosis Bucket and it can be seen that 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For first year </a:t>
            </a:r>
            <a:r>
              <a:rPr lang="en-US" sz="1600" dirty="0" smtClean="0"/>
              <a:t>of</a:t>
            </a:r>
            <a:r>
              <a:rPr lang="en-US" sz="1600" dirty="0" smtClean="0"/>
              <a:t> </a:t>
            </a:r>
            <a:r>
              <a:rPr lang="en-US" sz="1600" dirty="0"/>
              <a:t>diagnosis, a 12 people with stage 1 cancer and initial tumor size ranging between 31 to 71mm has the </a:t>
            </a:r>
            <a:r>
              <a:rPr lang="en-US" sz="1600" b="1" dirty="0"/>
              <a:t>survival rate </a:t>
            </a:r>
            <a:r>
              <a:rPr lang="en-US" sz="1600" dirty="0"/>
              <a:t>of 96.6%, typically in the 95% confidence interval (0.947, 985) and 1 year after diagnosis, 112 people with same stage and </a:t>
            </a:r>
            <a:r>
              <a:rPr lang="en-US" sz="1600" dirty="0" err="1"/>
              <a:t>tumour</a:t>
            </a:r>
            <a:r>
              <a:rPr lang="en-US" sz="1600" dirty="0"/>
              <a:t> size has a survival rate of 64.8% in the confidence interval (0.600, 0.700)</a:t>
            </a:r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For first year </a:t>
            </a:r>
            <a:r>
              <a:rPr lang="en-US" sz="1600" dirty="0" smtClean="0"/>
              <a:t>of</a:t>
            </a:r>
            <a:r>
              <a:rPr lang="en-US" sz="1600" dirty="0" smtClean="0"/>
              <a:t> </a:t>
            </a:r>
            <a:r>
              <a:rPr lang="en-US" sz="1600" dirty="0"/>
              <a:t>diagnosis, 15 people with stage iv cancer and initial tumor size ranging between 79 to 84mm has the </a:t>
            </a:r>
            <a:r>
              <a:rPr lang="en-US" sz="1600" b="1" dirty="0"/>
              <a:t>survival rate </a:t>
            </a:r>
            <a:r>
              <a:rPr lang="en-US" sz="1600" dirty="0"/>
              <a:t>of 88.9% ,typically in the 95% confidence interval (0.837, 0.944) and 1 year after diagnosis, 88 people with same stage and </a:t>
            </a:r>
            <a:r>
              <a:rPr lang="en-US" sz="1600" dirty="0" err="1"/>
              <a:t>tumour</a:t>
            </a:r>
            <a:r>
              <a:rPr lang="en-US" sz="1600" dirty="0"/>
              <a:t> size has a survival rate of 23.7% in the confidence interval (0.175, 0.321)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1541" y="4861210"/>
            <a:ext cx="6910939" cy="79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1165" y="2853536"/>
            <a:ext cx="6833937" cy="89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3352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xmlns="" id="{69C64051-31FF-4D5B-A09F-5844B6B8F3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5018A-629D-4814-A9C6-3AB1D91C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4" y="212437"/>
            <a:ext cx="11102109" cy="794328"/>
          </a:xfrm>
        </p:spPr>
        <p:txBody>
          <a:bodyPr>
            <a:normAutofit/>
          </a:bodyPr>
          <a:lstStyle/>
          <a:p>
            <a:r>
              <a:rPr lang="en-US" dirty="0"/>
              <a:t>Survival Analysis – Treatment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055" y="1245301"/>
            <a:ext cx="10363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Survival Analysis was performed for the Treatment Bucket and it can be seen that 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For first year </a:t>
            </a:r>
            <a:r>
              <a:rPr lang="en-US" sz="1600" dirty="0" smtClean="0"/>
              <a:t>of</a:t>
            </a:r>
            <a:r>
              <a:rPr lang="en-US" sz="1600" dirty="0" smtClean="0"/>
              <a:t> </a:t>
            </a:r>
            <a:r>
              <a:rPr lang="en-US" sz="1600" dirty="0"/>
              <a:t>diagnosis, 3 people who was in stage IIB and has undergone chemotherapy, radiation therapy and brachy therapy has a</a:t>
            </a:r>
            <a:r>
              <a:rPr lang="en-US" sz="1600" b="1" dirty="0"/>
              <a:t> survival rate </a:t>
            </a:r>
            <a:r>
              <a:rPr lang="en-US" sz="1600" dirty="0"/>
              <a:t>of 96% ,typically in the 95% confidence interval (0.917, 1) whereas 1 year after diagnosis, 47 people who was in stage IIB and has undergone same therapies had a</a:t>
            </a:r>
            <a:r>
              <a:rPr lang="en-US" sz="1600" b="1" dirty="0"/>
              <a:t> survival rate </a:t>
            </a:r>
            <a:r>
              <a:rPr lang="en-US" sz="1600" dirty="0"/>
              <a:t>of 33.3%  in the confidence interval (0.242, 0.459)</a:t>
            </a:r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For first year </a:t>
            </a:r>
            <a:r>
              <a:rPr lang="en-US" sz="1600" dirty="0" smtClean="0"/>
              <a:t>of</a:t>
            </a:r>
            <a:r>
              <a:rPr lang="en-US" sz="1600" dirty="0" smtClean="0"/>
              <a:t> </a:t>
            </a:r>
            <a:r>
              <a:rPr lang="en-US" sz="1600" dirty="0"/>
              <a:t>diagnosis, 2 people who was in stage IV and has undergone </a:t>
            </a:r>
            <a:r>
              <a:rPr lang="en-US" sz="1600" dirty="0" err="1"/>
              <a:t>crypotherapy</a:t>
            </a:r>
            <a:r>
              <a:rPr lang="en-US" sz="1600" dirty="0"/>
              <a:t>, chemotherapy, surgery and radiation </a:t>
            </a:r>
            <a:r>
              <a:rPr lang="en-US" sz="1600" dirty="0" err="1"/>
              <a:t>therepy</a:t>
            </a:r>
            <a:r>
              <a:rPr lang="en-US" sz="1600" dirty="0"/>
              <a:t> has a</a:t>
            </a:r>
            <a:r>
              <a:rPr lang="en-US" sz="1600" b="1" dirty="0"/>
              <a:t> survival rate </a:t>
            </a:r>
            <a:r>
              <a:rPr lang="en-US" sz="1600" dirty="0"/>
              <a:t>of 71.4% ,typically in the 95% confidence interval (0.4471, 1) whereas 1 year after diagnosis, 4 people who was in stage IV and same therapies had a</a:t>
            </a:r>
            <a:r>
              <a:rPr lang="en-US" sz="1600" b="1" dirty="0"/>
              <a:t> survival rate </a:t>
            </a:r>
            <a:r>
              <a:rPr lang="en-US" sz="1600" dirty="0"/>
              <a:t>of 14.3%  in the confidence interval (0.0233, 0.877)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906" y="5225715"/>
            <a:ext cx="7334449" cy="79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3090" y="2967091"/>
            <a:ext cx="7287641" cy="66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3352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642" y="274638"/>
            <a:ext cx="10956758" cy="7071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Cox Regression – Hazard Ratio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1894" y="1327184"/>
            <a:ext cx="7151571" cy="476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412481" y="2358190"/>
            <a:ext cx="3272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plot,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hazard ratio for stage 1 cancer when compared to stage 4,decreases by a factor of 0.60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hazard ratio for people aged between 78to 104 when compared to people between 32 to 78 increases by a factor of 0.10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669</Words>
  <Application>Microsoft Macintosh PowerPoint</Application>
  <PresentationFormat>Custom</PresentationFormat>
  <Paragraphs>95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Prostate Cancer  Identification Survival Analysis</vt:lpstr>
      <vt:lpstr>Introduction</vt:lpstr>
      <vt:lpstr>Conceptual Model</vt:lpstr>
      <vt:lpstr>Survival Analysis – Patient History</vt:lpstr>
      <vt:lpstr>Survival Analysis – Symptoms</vt:lpstr>
      <vt:lpstr>Survival Analysis – Diagnosis</vt:lpstr>
      <vt:lpstr>Survival Analysis – Treatment</vt:lpstr>
      <vt:lpstr>Cox Regression – Hazard Ratio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Parkinson Disease Prediction</dc:title>
  <dc:creator>elnajjar.nusair@gmail.com</dc:creator>
  <cp:lastModifiedBy>DELL</cp:lastModifiedBy>
  <cp:revision>15</cp:revision>
  <dcterms:created xsi:type="dcterms:W3CDTF">2020-03-09T04:06:49Z</dcterms:created>
  <dcterms:modified xsi:type="dcterms:W3CDTF">2020-03-10T03:28:19Z</dcterms:modified>
</cp:coreProperties>
</file>