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80" r:id="rId6"/>
    <p:sldId id="263" r:id="rId7"/>
    <p:sldId id="261" r:id="rId8"/>
    <p:sldId id="262" r:id="rId9"/>
    <p:sldId id="281" r:id="rId10"/>
    <p:sldId id="282" r:id="rId11"/>
    <p:sldId id="264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najjar.nusair@gmail.com" initials="e" lastIdx="1" clrIdx="0">
    <p:extLst>
      <p:ext uri="{19B8F6BF-5375-455C-9EA6-DF929625EA0E}">
        <p15:presenceInfo xmlns:p15="http://schemas.microsoft.com/office/powerpoint/2012/main" userId="7e7896251b4f1d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4B5FF-EED7-4B6B-8373-B5ABD53235D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189A90-4746-4E68-869E-718F9633DD81}">
      <dgm:prSet/>
      <dgm:spPr/>
      <dgm:t>
        <a:bodyPr/>
        <a:lstStyle/>
        <a:p>
          <a:r>
            <a:rPr lang="en-US"/>
            <a:t>PD causes vocal impairment that effects speech, motor skills, and other functions.</a:t>
          </a:r>
        </a:p>
      </dgm:t>
    </dgm:pt>
    <dgm:pt modelId="{EC3DA79C-DD13-418A-AE2B-A374B7703B4F}" type="parTrans" cxnId="{C7AE8BD8-85B9-4DAC-ACE0-B4E7298E782B}">
      <dgm:prSet/>
      <dgm:spPr/>
      <dgm:t>
        <a:bodyPr/>
        <a:lstStyle/>
        <a:p>
          <a:endParaRPr lang="en-US"/>
        </a:p>
      </dgm:t>
    </dgm:pt>
    <dgm:pt modelId="{92B2E5E0-704E-48C3-886E-26C41B723480}" type="sibTrans" cxnId="{C7AE8BD8-85B9-4DAC-ACE0-B4E7298E782B}">
      <dgm:prSet/>
      <dgm:spPr/>
      <dgm:t>
        <a:bodyPr/>
        <a:lstStyle/>
        <a:p>
          <a:endParaRPr lang="en-US"/>
        </a:p>
      </dgm:t>
    </dgm:pt>
    <dgm:pt modelId="{EC9123CB-BDAA-4B46-8B92-259712F76244}">
      <dgm:prSet/>
      <dgm:spPr/>
      <dgm:t>
        <a:bodyPr/>
        <a:lstStyle/>
        <a:p>
          <a:r>
            <a:rPr lang="en-US"/>
            <a:t>Tele_monitoring of the disease using voice measurement has a vital role in its early diagnosis of PD.</a:t>
          </a:r>
        </a:p>
      </dgm:t>
    </dgm:pt>
    <dgm:pt modelId="{3918976C-168A-4469-9F83-FE8E0DD5A86C}" type="parTrans" cxnId="{186FC711-7CFD-446E-97D1-3F48C90E0328}">
      <dgm:prSet/>
      <dgm:spPr/>
      <dgm:t>
        <a:bodyPr/>
        <a:lstStyle/>
        <a:p>
          <a:endParaRPr lang="en-US"/>
        </a:p>
      </dgm:t>
    </dgm:pt>
    <dgm:pt modelId="{046B2107-2A0E-402F-B174-6E036DC5465C}" type="sibTrans" cxnId="{186FC711-7CFD-446E-97D1-3F48C90E0328}">
      <dgm:prSet/>
      <dgm:spPr/>
      <dgm:t>
        <a:bodyPr/>
        <a:lstStyle/>
        <a:p>
          <a:endParaRPr lang="en-US"/>
        </a:p>
      </dgm:t>
    </dgm:pt>
    <dgm:pt modelId="{FC5EC273-521D-4E5B-BC9B-C92FF07C1915}" type="pres">
      <dgm:prSet presAssocID="{7154B5FF-EED7-4B6B-8373-B5ABD53235D3}" presName="Name0" presStyleCnt="0">
        <dgm:presLayoutVars>
          <dgm:dir/>
          <dgm:animLvl val="lvl"/>
          <dgm:resizeHandles val="exact"/>
        </dgm:presLayoutVars>
      </dgm:prSet>
      <dgm:spPr/>
    </dgm:pt>
    <dgm:pt modelId="{AC1FB46B-1FB6-4B1C-882F-D0EA163914EF}" type="pres">
      <dgm:prSet presAssocID="{EC9123CB-BDAA-4B46-8B92-259712F76244}" presName="boxAndChildren" presStyleCnt="0"/>
      <dgm:spPr/>
    </dgm:pt>
    <dgm:pt modelId="{FCD222C9-D1C3-47D2-BBEC-93CEC1AF5464}" type="pres">
      <dgm:prSet presAssocID="{EC9123CB-BDAA-4B46-8B92-259712F76244}" presName="parentTextBox" presStyleLbl="node1" presStyleIdx="0" presStyleCnt="2"/>
      <dgm:spPr/>
    </dgm:pt>
    <dgm:pt modelId="{1BA037B3-80F1-41C5-93CF-18F9CE7322C2}" type="pres">
      <dgm:prSet presAssocID="{92B2E5E0-704E-48C3-886E-26C41B723480}" presName="sp" presStyleCnt="0"/>
      <dgm:spPr/>
    </dgm:pt>
    <dgm:pt modelId="{6402A1A5-F3DF-4864-8780-0052B0A4FCE7}" type="pres">
      <dgm:prSet presAssocID="{08189A90-4746-4E68-869E-718F9633DD81}" presName="arrowAndChildren" presStyleCnt="0"/>
      <dgm:spPr/>
    </dgm:pt>
    <dgm:pt modelId="{09F8F819-0B39-4C95-9826-0002ED8E536D}" type="pres">
      <dgm:prSet presAssocID="{08189A90-4746-4E68-869E-718F9633DD81}" presName="parentTextArrow" presStyleLbl="node1" presStyleIdx="1" presStyleCnt="2"/>
      <dgm:spPr/>
    </dgm:pt>
  </dgm:ptLst>
  <dgm:cxnLst>
    <dgm:cxn modelId="{400E630A-7CD4-4BD2-892E-7443F65C49C9}" type="presOf" srcId="{08189A90-4746-4E68-869E-718F9633DD81}" destId="{09F8F819-0B39-4C95-9826-0002ED8E536D}" srcOrd="0" destOrd="0" presId="urn:microsoft.com/office/officeart/2005/8/layout/process4"/>
    <dgm:cxn modelId="{186FC711-7CFD-446E-97D1-3F48C90E0328}" srcId="{7154B5FF-EED7-4B6B-8373-B5ABD53235D3}" destId="{EC9123CB-BDAA-4B46-8B92-259712F76244}" srcOrd="1" destOrd="0" parTransId="{3918976C-168A-4469-9F83-FE8E0DD5A86C}" sibTransId="{046B2107-2A0E-402F-B174-6E036DC5465C}"/>
    <dgm:cxn modelId="{786DFE2A-384A-4CB1-B786-5EC3DA2BBE5D}" type="presOf" srcId="{EC9123CB-BDAA-4B46-8B92-259712F76244}" destId="{FCD222C9-D1C3-47D2-BBEC-93CEC1AF5464}" srcOrd="0" destOrd="0" presId="urn:microsoft.com/office/officeart/2005/8/layout/process4"/>
    <dgm:cxn modelId="{23EBBB81-7B91-4C3A-BD4D-A6B3DDA16BA3}" type="presOf" srcId="{7154B5FF-EED7-4B6B-8373-B5ABD53235D3}" destId="{FC5EC273-521D-4E5B-BC9B-C92FF07C1915}" srcOrd="0" destOrd="0" presId="urn:microsoft.com/office/officeart/2005/8/layout/process4"/>
    <dgm:cxn modelId="{C7AE8BD8-85B9-4DAC-ACE0-B4E7298E782B}" srcId="{7154B5FF-EED7-4B6B-8373-B5ABD53235D3}" destId="{08189A90-4746-4E68-869E-718F9633DD81}" srcOrd="0" destOrd="0" parTransId="{EC3DA79C-DD13-418A-AE2B-A374B7703B4F}" sibTransId="{92B2E5E0-704E-48C3-886E-26C41B723480}"/>
    <dgm:cxn modelId="{F7F66C1F-C1B4-47FB-889F-E33B8D4AB5F9}" type="presParOf" srcId="{FC5EC273-521D-4E5B-BC9B-C92FF07C1915}" destId="{AC1FB46B-1FB6-4B1C-882F-D0EA163914EF}" srcOrd="0" destOrd="0" presId="urn:microsoft.com/office/officeart/2005/8/layout/process4"/>
    <dgm:cxn modelId="{4B299E7A-DFC6-40AE-9847-A184D184A51D}" type="presParOf" srcId="{AC1FB46B-1FB6-4B1C-882F-D0EA163914EF}" destId="{FCD222C9-D1C3-47D2-BBEC-93CEC1AF5464}" srcOrd="0" destOrd="0" presId="urn:microsoft.com/office/officeart/2005/8/layout/process4"/>
    <dgm:cxn modelId="{41665588-2972-4F79-AFF6-DE6EF41B0036}" type="presParOf" srcId="{FC5EC273-521D-4E5B-BC9B-C92FF07C1915}" destId="{1BA037B3-80F1-41C5-93CF-18F9CE7322C2}" srcOrd="1" destOrd="0" presId="urn:microsoft.com/office/officeart/2005/8/layout/process4"/>
    <dgm:cxn modelId="{D52F093D-4CD3-4D6A-9FE9-C552E4440CE0}" type="presParOf" srcId="{FC5EC273-521D-4E5B-BC9B-C92FF07C1915}" destId="{6402A1A5-F3DF-4864-8780-0052B0A4FCE7}" srcOrd="2" destOrd="0" presId="urn:microsoft.com/office/officeart/2005/8/layout/process4"/>
    <dgm:cxn modelId="{236B9152-DFC5-4F22-BFAF-E0D232766927}" type="presParOf" srcId="{6402A1A5-F3DF-4864-8780-0052B0A4FCE7}" destId="{09F8F819-0B39-4C95-9826-0002ED8E53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48CF1-4A0F-4C52-B254-6582727C35A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696C2E-DAA8-45B9-9037-E629551033FE}">
      <dgm:prSet custT="1"/>
      <dgm:spPr/>
      <dgm:t>
        <a:bodyPr/>
        <a:lstStyle/>
        <a:p>
          <a:r>
            <a:rPr lang="en-US" sz="1600" b="1" u="sng" dirty="0"/>
            <a:t>Dataset</a:t>
          </a:r>
          <a:r>
            <a:rPr lang="en-US" sz="1600" dirty="0"/>
            <a:t> has biomedical voice measurements from 31 people of which 23 has Parkinson disease(PD).</a:t>
          </a:r>
        </a:p>
      </dgm:t>
    </dgm:pt>
    <dgm:pt modelId="{C9A312E0-63B6-4F3B-9DF3-0E02D8B988DE}" type="parTrans" cxnId="{9859FDE0-2739-4519-AA55-1E6B4DCC523E}">
      <dgm:prSet/>
      <dgm:spPr/>
      <dgm:t>
        <a:bodyPr/>
        <a:lstStyle/>
        <a:p>
          <a:endParaRPr lang="en-US"/>
        </a:p>
      </dgm:t>
    </dgm:pt>
    <dgm:pt modelId="{50ECF035-7129-4A4D-877B-E77549CFCF46}" type="sibTrans" cxnId="{9859FDE0-2739-4519-AA55-1E6B4DCC523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8901D13-3A9F-4DCF-BF83-AE725A245E9E}">
      <dgm:prSet custT="1"/>
      <dgm:spPr/>
      <dgm:t>
        <a:bodyPr/>
        <a:lstStyle/>
        <a:p>
          <a:r>
            <a:rPr lang="en-US" sz="1800" b="1" u="sng" dirty="0"/>
            <a:t>Each column </a:t>
          </a:r>
          <a:r>
            <a:rPr lang="en-US" sz="1600" dirty="0"/>
            <a:t>corresponds to a particular voice measure and each row corresponds to 195 voice recording from those individuals. </a:t>
          </a:r>
        </a:p>
        <a:p>
          <a:r>
            <a:rPr lang="en-US" sz="1600" b="1" u="sng" dirty="0"/>
            <a:t>Dependent variable</a:t>
          </a:r>
          <a:r>
            <a:rPr lang="en-US" sz="1600" u="sng" dirty="0"/>
            <a:t> </a:t>
          </a:r>
          <a:r>
            <a:rPr lang="en-US" sz="1600" dirty="0"/>
            <a:t>is status column ( Binary variable 0/1 with 0 for healthy and 1 has PD)</a:t>
          </a:r>
        </a:p>
      </dgm:t>
    </dgm:pt>
    <dgm:pt modelId="{5B0B5F0A-2FD7-4A85-8895-827744EC6A6D}" type="parTrans" cxnId="{C17CD94F-F05A-4C1F-92D7-744D30827FE8}">
      <dgm:prSet/>
      <dgm:spPr/>
      <dgm:t>
        <a:bodyPr/>
        <a:lstStyle/>
        <a:p>
          <a:endParaRPr lang="en-US"/>
        </a:p>
      </dgm:t>
    </dgm:pt>
    <dgm:pt modelId="{EF464EDA-A2D2-4532-BC7E-1226C76A1A3F}" type="sibTrans" cxnId="{C17CD94F-F05A-4C1F-92D7-744D30827FE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92D3647-7021-4642-B1ED-302232FBE6D4}">
      <dgm:prSet custT="1"/>
      <dgm:spPr/>
      <dgm:t>
        <a:bodyPr/>
        <a:lstStyle/>
        <a:p>
          <a:r>
            <a:rPr lang="en-US" sz="1600" b="1" u="sng" dirty="0"/>
            <a:t>Objective</a:t>
          </a:r>
          <a:r>
            <a:rPr lang="en-US" sz="1600" dirty="0"/>
            <a:t>:</a:t>
          </a:r>
        </a:p>
        <a:p>
          <a:r>
            <a:rPr lang="en-US" sz="1600" dirty="0"/>
            <a:t>-  To discriminate or identify healthy people from those with PD. </a:t>
          </a:r>
        </a:p>
        <a:p>
          <a:r>
            <a:rPr lang="en-US" sz="1600" dirty="0"/>
            <a:t>- Identify the key predictors in  speech-related characteristics to PD</a:t>
          </a:r>
        </a:p>
      </dgm:t>
    </dgm:pt>
    <dgm:pt modelId="{1FE84594-D984-4CAF-A1FD-B2D91502F0A2}" type="parTrans" cxnId="{74F62080-D8DD-4070-A3D0-F2B9204CEACD}">
      <dgm:prSet/>
      <dgm:spPr/>
      <dgm:t>
        <a:bodyPr/>
        <a:lstStyle/>
        <a:p>
          <a:endParaRPr lang="en-US"/>
        </a:p>
      </dgm:t>
    </dgm:pt>
    <dgm:pt modelId="{C9C67723-9441-4048-8672-22A22F00C2B8}" type="sibTrans" cxnId="{74F62080-D8DD-4070-A3D0-F2B9204CEAC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F5FE57-E660-419D-BD86-6230ABD46F7C}" type="pres">
      <dgm:prSet presAssocID="{B0148CF1-4A0F-4C52-B254-6582727C35AD}" presName="Name0" presStyleCnt="0">
        <dgm:presLayoutVars>
          <dgm:animLvl val="lvl"/>
          <dgm:resizeHandles val="exact"/>
        </dgm:presLayoutVars>
      </dgm:prSet>
      <dgm:spPr/>
    </dgm:pt>
    <dgm:pt modelId="{E58617BD-C1EC-439F-A4C3-493F882F0BCA}" type="pres">
      <dgm:prSet presAssocID="{10696C2E-DAA8-45B9-9037-E629551033FE}" presName="compositeNode" presStyleCnt="0">
        <dgm:presLayoutVars>
          <dgm:bulletEnabled val="1"/>
        </dgm:presLayoutVars>
      </dgm:prSet>
      <dgm:spPr/>
    </dgm:pt>
    <dgm:pt modelId="{B1E7E7FA-036A-4DB3-9148-768C9F316C31}" type="pres">
      <dgm:prSet presAssocID="{10696C2E-DAA8-45B9-9037-E629551033FE}" presName="bgRect" presStyleLbl="alignNode1" presStyleIdx="0" presStyleCnt="3"/>
      <dgm:spPr/>
    </dgm:pt>
    <dgm:pt modelId="{0EC6B0CB-D56A-49AB-AACE-51C11920D6CA}" type="pres">
      <dgm:prSet presAssocID="{50ECF035-7129-4A4D-877B-E77549CFCF4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B5B96EF-5203-4C47-8D7F-3FD9280C61C7}" type="pres">
      <dgm:prSet presAssocID="{10696C2E-DAA8-45B9-9037-E629551033FE}" presName="nodeRect" presStyleLbl="alignNode1" presStyleIdx="0" presStyleCnt="3">
        <dgm:presLayoutVars>
          <dgm:bulletEnabled val="1"/>
        </dgm:presLayoutVars>
      </dgm:prSet>
      <dgm:spPr/>
    </dgm:pt>
    <dgm:pt modelId="{4D36BE24-2B23-4B64-9128-59EE06FC5FD8}" type="pres">
      <dgm:prSet presAssocID="{50ECF035-7129-4A4D-877B-E77549CFCF46}" presName="sibTrans" presStyleCnt="0"/>
      <dgm:spPr/>
    </dgm:pt>
    <dgm:pt modelId="{6AD95FA2-5617-48DE-9381-C5657EFC2BB7}" type="pres">
      <dgm:prSet presAssocID="{28901D13-3A9F-4DCF-BF83-AE725A245E9E}" presName="compositeNode" presStyleCnt="0">
        <dgm:presLayoutVars>
          <dgm:bulletEnabled val="1"/>
        </dgm:presLayoutVars>
      </dgm:prSet>
      <dgm:spPr/>
    </dgm:pt>
    <dgm:pt modelId="{475488F8-2E3C-4B7E-88AC-A5A01548245F}" type="pres">
      <dgm:prSet presAssocID="{28901D13-3A9F-4DCF-BF83-AE725A245E9E}" presName="bgRect" presStyleLbl="alignNode1" presStyleIdx="1" presStyleCnt="3"/>
      <dgm:spPr/>
    </dgm:pt>
    <dgm:pt modelId="{20DD1E0F-88D6-4A13-8673-DBFAE44F7BBF}" type="pres">
      <dgm:prSet presAssocID="{EF464EDA-A2D2-4532-BC7E-1226C76A1A3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5DC87B4-8D95-47FF-9CD9-258876DCBB85}" type="pres">
      <dgm:prSet presAssocID="{28901D13-3A9F-4DCF-BF83-AE725A245E9E}" presName="nodeRect" presStyleLbl="alignNode1" presStyleIdx="1" presStyleCnt="3">
        <dgm:presLayoutVars>
          <dgm:bulletEnabled val="1"/>
        </dgm:presLayoutVars>
      </dgm:prSet>
      <dgm:spPr/>
    </dgm:pt>
    <dgm:pt modelId="{DF27B31B-6678-495C-BFE2-988B2AA283DB}" type="pres">
      <dgm:prSet presAssocID="{EF464EDA-A2D2-4532-BC7E-1226C76A1A3F}" presName="sibTrans" presStyleCnt="0"/>
      <dgm:spPr/>
    </dgm:pt>
    <dgm:pt modelId="{70CFAC28-F06D-4608-BC8A-5E9D58EDD84D}" type="pres">
      <dgm:prSet presAssocID="{692D3647-7021-4642-B1ED-302232FBE6D4}" presName="compositeNode" presStyleCnt="0">
        <dgm:presLayoutVars>
          <dgm:bulletEnabled val="1"/>
        </dgm:presLayoutVars>
      </dgm:prSet>
      <dgm:spPr/>
    </dgm:pt>
    <dgm:pt modelId="{CC1A0950-F47C-4D09-83E2-1BE67482D685}" type="pres">
      <dgm:prSet presAssocID="{692D3647-7021-4642-B1ED-302232FBE6D4}" presName="bgRect" presStyleLbl="alignNode1" presStyleIdx="2" presStyleCnt="3" custLinFactNeighborX="25"/>
      <dgm:spPr/>
    </dgm:pt>
    <dgm:pt modelId="{8073FB58-AD71-4CE1-8339-A437EA6E4F1E}" type="pres">
      <dgm:prSet presAssocID="{C9C67723-9441-4048-8672-22A22F00C2B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755E764-7EF1-499A-AF11-6702406F3BA2}" type="pres">
      <dgm:prSet presAssocID="{692D3647-7021-4642-B1ED-302232FBE6D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A8A8A1C-25A2-4C50-9A60-120E69B9B675}" type="presOf" srcId="{10696C2E-DAA8-45B9-9037-E629551033FE}" destId="{EB5B96EF-5203-4C47-8D7F-3FD9280C61C7}" srcOrd="1" destOrd="0" presId="urn:microsoft.com/office/officeart/2016/7/layout/LinearBlockProcessNumbered"/>
    <dgm:cxn modelId="{C17CD94F-F05A-4C1F-92D7-744D30827FE8}" srcId="{B0148CF1-4A0F-4C52-B254-6582727C35AD}" destId="{28901D13-3A9F-4DCF-BF83-AE725A245E9E}" srcOrd="1" destOrd="0" parTransId="{5B0B5F0A-2FD7-4A85-8895-827744EC6A6D}" sibTransId="{EF464EDA-A2D2-4532-BC7E-1226C76A1A3F}"/>
    <dgm:cxn modelId="{F3799C53-D6E2-4E2A-8E13-5A51C6C00CFF}" type="presOf" srcId="{10696C2E-DAA8-45B9-9037-E629551033FE}" destId="{B1E7E7FA-036A-4DB3-9148-768C9F316C31}" srcOrd="0" destOrd="0" presId="urn:microsoft.com/office/officeart/2016/7/layout/LinearBlockProcessNumbered"/>
    <dgm:cxn modelId="{74F62080-D8DD-4070-A3D0-F2B9204CEACD}" srcId="{B0148CF1-4A0F-4C52-B254-6582727C35AD}" destId="{692D3647-7021-4642-B1ED-302232FBE6D4}" srcOrd="2" destOrd="0" parTransId="{1FE84594-D984-4CAF-A1FD-B2D91502F0A2}" sibTransId="{C9C67723-9441-4048-8672-22A22F00C2B8}"/>
    <dgm:cxn modelId="{1E7E0381-BA2F-42B9-B49B-DE21034BCCE7}" type="presOf" srcId="{692D3647-7021-4642-B1ED-302232FBE6D4}" destId="{A755E764-7EF1-499A-AF11-6702406F3BA2}" srcOrd="1" destOrd="0" presId="urn:microsoft.com/office/officeart/2016/7/layout/LinearBlockProcessNumbered"/>
    <dgm:cxn modelId="{2A7A2E8A-3EE0-4D49-A6D6-10B65749D428}" type="presOf" srcId="{692D3647-7021-4642-B1ED-302232FBE6D4}" destId="{CC1A0950-F47C-4D09-83E2-1BE67482D685}" srcOrd="0" destOrd="0" presId="urn:microsoft.com/office/officeart/2016/7/layout/LinearBlockProcessNumbered"/>
    <dgm:cxn modelId="{2D62A38F-E5E9-4906-9E44-079D6CDD7677}" type="presOf" srcId="{50ECF035-7129-4A4D-877B-E77549CFCF46}" destId="{0EC6B0CB-D56A-49AB-AACE-51C11920D6CA}" srcOrd="0" destOrd="0" presId="urn:microsoft.com/office/officeart/2016/7/layout/LinearBlockProcessNumbered"/>
    <dgm:cxn modelId="{09900C9D-6346-4163-BD69-F4C58925667A}" type="presOf" srcId="{EF464EDA-A2D2-4532-BC7E-1226C76A1A3F}" destId="{20DD1E0F-88D6-4A13-8673-DBFAE44F7BBF}" srcOrd="0" destOrd="0" presId="urn:microsoft.com/office/officeart/2016/7/layout/LinearBlockProcessNumbered"/>
    <dgm:cxn modelId="{FFB3F3A7-096E-47C0-B025-E80EC9301CF8}" type="presOf" srcId="{B0148CF1-4A0F-4C52-B254-6582727C35AD}" destId="{76F5FE57-E660-419D-BD86-6230ABD46F7C}" srcOrd="0" destOrd="0" presId="urn:microsoft.com/office/officeart/2016/7/layout/LinearBlockProcessNumbered"/>
    <dgm:cxn modelId="{4EAC14B8-DEEB-448B-83C8-D1DE69E1588F}" type="presOf" srcId="{C9C67723-9441-4048-8672-22A22F00C2B8}" destId="{8073FB58-AD71-4CE1-8339-A437EA6E4F1E}" srcOrd="0" destOrd="0" presId="urn:microsoft.com/office/officeart/2016/7/layout/LinearBlockProcessNumbered"/>
    <dgm:cxn modelId="{DADE84BD-5BF5-4EA0-B396-E421B8756D2A}" type="presOf" srcId="{28901D13-3A9F-4DCF-BF83-AE725A245E9E}" destId="{95DC87B4-8D95-47FF-9CD9-258876DCBB85}" srcOrd="1" destOrd="0" presId="urn:microsoft.com/office/officeart/2016/7/layout/LinearBlockProcessNumbered"/>
    <dgm:cxn modelId="{5235DACD-C222-479D-93E8-0BCFD51C5A79}" type="presOf" srcId="{28901D13-3A9F-4DCF-BF83-AE725A245E9E}" destId="{475488F8-2E3C-4B7E-88AC-A5A01548245F}" srcOrd="0" destOrd="0" presId="urn:microsoft.com/office/officeart/2016/7/layout/LinearBlockProcessNumbered"/>
    <dgm:cxn modelId="{9859FDE0-2739-4519-AA55-1E6B4DCC523E}" srcId="{B0148CF1-4A0F-4C52-B254-6582727C35AD}" destId="{10696C2E-DAA8-45B9-9037-E629551033FE}" srcOrd="0" destOrd="0" parTransId="{C9A312E0-63B6-4F3B-9DF3-0E02D8B988DE}" sibTransId="{50ECF035-7129-4A4D-877B-E77549CFCF46}"/>
    <dgm:cxn modelId="{8874F174-B74B-4A3B-BD3C-4173FFE3844D}" type="presParOf" srcId="{76F5FE57-E660-419D-BD86-6230ABD46F7C}" destId="{E58617BD-C1EC-439F-A4C3-493F882F0BCA}" srcOrd="0" destOrd="0" presId="urn:microsoft.com/office/officeart/2016/7/layout/LinearBlockProcessNumbered"/>
    <dgm:cxn modelId="{4006B999-1D06-451C-8741-A8D05FEEC8E9}" type="presParOf" srcId="{E58617BD-C1EC-439F-A4C3-493F882F0BCA}" destId="{B1E7E7FA-036A-4DB3-9148-768C9F316C31}" srcOrd="0" destOrd="0" presId="urn:microsoft.com/office/officeart/2016/7/layout/LinearBlockProcessNumbered"/>
    <dgm:cxn modelId="{D7FA5E93-6CBA-4D69-8FEA-B6D354938CB4}" type="presParOf" srcId="{E58617BD-C1EC-439F-A4C3-493F882F0BCA}" destId="{0EC6B0CB-D56A-49AB-AACE-51C11920D6CA}" srcOrd="1" destOrd="0" presId="urn:microsoft.com/office/officeart/2016/7/layout/LinearBlockProcessNumbered"/>
    <dgm:cxn modelId="{EF7EF3BF-2870-4D80-8416-04EBC04644D7}" type="presParOf" srcId="{E58617BD-C1EC-439F-A4C3-493F882F0BCA}" destId="{EB5B96EF-5203-4C47-8D7F-3FD9280C61C7}" srcOrd="2" destOrd="0" presId="urn:microsoft.com/office/officeart/2016/7/layout/LinearBlockProcessNumbered"/>
    <dgm:cxn modelId="{0A453718-4F7C-4BE2-8D60-6F9138F44653}" type="presParOf" srcId="{76F5FE57-E660-419D-BD86-6230ABD46F7C}" destId="{4D36BE24-2B23-4B64-9128-59EE06FC5FD8}" srcOrd="1" destOrd="0" presId="urn:microsoft.com/office/officeart/2016/7/layout/LinearBlockProcessNumbered"/>
    <dgm:cxn modelId="{21B10478-7F9A-46E9-86D0-D67CD9198467}" type="presParOf" srcId="{76F5FE57-E660-419D-BD86-6230ABD46F7C}" destId="{6AD95FA2-5617-48DE-9381-C5657EFC2BB7}" srcOrd="2" destOrd="0" presId="urn:microsoft.com/office/officeart/2016/7/layout/LinearBlockProcessNumbered"/>
    <dgm:cxn modelId="{9C27DAA3-5683-45EE-AB4D-82EC0F86F78E}" type="presParOf" srcId="{6AD95FA2-5617-48DE-9381-C5657EFC2BB7}" destId="{475488F8-2E3C-4B7E-88AC-A5A01548245F}" srcOrd="0" destOrd="0" presId="urn:microsoft.com/office/officeart/2016/7/layout/LinearBlockProcessNumbered"/>
    <dgm:cxn modelId="{B291FFFD-29B5-4BE7-9F19-4CB0378E157C}" type="presParOf" srcId="{6AD95FA2-5617-48DE-9381-C5657EFC2BB7}" destId="{20DD1E0F-88D6-4A13-8673-DBFAE44F7BBF}" srcOrd="1" destOrd="0" presId="urn:microsoft.com/office/officeart/2016/7/layout/LinearBlockProcessNumbered"/>
    <dgm:cxn modelId="{E72F4BE4-52FB-4FB3-9B24-CE073FEB524E}" type="presParOf" srcId="{6AD95FA2-5617-48DE-9381-C5657EFC2BB7}" destId="{95DC87B4-8D95-47FF-9CD9-258876DCBB85}" srcOrd="2" destOrd="0" presId="urn:microsoft.com/office/officeart/2016/7/layout/LinearBlockProcessNumbered"/>
    <dgm:cxn modelId="{A5186078-2815-418D-A174-F2E5A7ED4130}" type="presParOf" srcId="{76F5FE57-E660-419D-BD86-6230ABD46F7C}" destId="{DF27B31B-6678-495C-BFE2-988B2AA283DB}" srcOrd="3" destOrd="0" presId="urn:microsoft.com/office/officeart/2016/7/layout/LinearBlockProcessNumbered"/>
    <dgm:cxn modelId="{1914CE3D-8E77-42A5-966A-90933766585A}" type="presParOf" srcId="{76F5FE57-E660-419D-BD86-6230ABD46F7C}" destId="{70CFAC28-F06D-4608-BC8A-5E9D58EDD84D}" srcOrd="4" destOrd="0" presId="urn:microsoft.com/office/officeart/2016/7/layout/LinearBlockProcessNumbered"/>
    <dgm:cxn modelId="{78E52099-FEEB-49DC-A885-CC17B9648A14}" type="presParOf" srcId="{70CFAC28-F06D-4608-BC8A-5E9D58EDD84D}" destId="{CC1A0950-F47C-4D09-83E2-1BE67482D685}" srcOrd="0" destOrd="0" presId="urn:microsoft.com/office/officeart/2016/7/layout/LinearBlockProcessNumbered"/>
    <dgm:cxn modelId="{990C2986-F20B-485F-8BB6-C4F88FD071AD}" type="presParOf" srcId="{70CFAC28-F06D-4608-BC8A-5E9D58EDD84D}" destId="{8073FB58-AD71-4CE1-8339-A437EA6E4F1E}" srcOrd="1" destOrd="0" presId="urn:microsoft.com/office/officeart/2016/7/layout/LinearBlockProcessNumbered"/>
    <dgm:cxn modelId="{32B27494-1160-4AEB-9700-04ACF9500586}" type="presParOf" srcId="{70CFAC28-F06D-4608-BC8A-5E9D58EDD84D}" destId="{A755E764-7EF1-499A-AF11-6702406F3B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D7387-9D1A-4E17-AD82-233AAF5A23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DE8898-8897-4855-9362-24513ED112A3}">
      <dgm:prSet/>
      <dgm:spPr/>
      <dgm:t>
        <a:bodyPr/>
        <a:lstStyle/>
        <a:p>
          <a:r>
            <a:rPr lang="en-US" dirty="0"/>
            <a:t>Independent variables are linear variables </a:t>
          </a:r>
        </a:p>
      </dgm:t>
    </dgm:pt>
    <dgm:pt modelId="{3771C0C4-CC63-4D68-BF49-89C219520528}" type="parTrans" cxnId="{40B1EA47-37D2-4A29-B8B9-100B1BF31112}">
      <dgm:prSet/>
      <dgm:spPr/>
      <dgm:t>
        <a:bodyPr/>
        <a:lstStyle/>
        <a:p>
          <a:endParaRPr lang="en-US"/>
        </a:p>
      </dgm:t>
    </dgm:pt>
    <dgm:pt modelId="{3D911258-9920-4EB1-9F6C-A986199DE067}" type="sibTrans" cxnId="{40B1EA47-37D2-4A29-B8B9-100B1BF31112}">
      <dgm:prSet/>
      <dgm:spPr/>
      <dgm:t>
        <a:bodyPr/>
        <a:lstStyle/>
        <a:p>
          <a:endParaRPr lang="en-US"/>
        </a:p>
      </dgm:t>
    </dgm:pt>
    <dgm:pt modelId="{3A7FF233-353C-488C-A5CC-036BE35CAC69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MDVP:Fo</a:t>
          </a:r>
          <a:r>
            <a:rPr lang="en-US" b="1" dirty="0">
              <a:solidFill>
                <a:schemeClr val="tx1"/>
              </a:solidFill>
            </a:rPr>
            <a:t>(Hz) </a:t>
          </a:r>
          <a:r>
            <a:rPr lang="en-US" dirty="0"/>
            <a:t>- Average vocal fundamental frequency  </a:t>
          </a:r>
          <a:r>
            <a:rPr lang="en-US" b="1" dirty="0" err="1">
              <a:solidFill>
                <a:schemeClr val="tx1"/>
              </a:solidFill>
            </a:rPr>
            <a:t>MDVP:Fhi</a:t>
          </a:r>
          <a:r>
            <a:rPr lang="en-US" b="1" dirty="0">
              <a:solidFill>
                <a:schemeClr val="tx1"/>
              </a:solidFill>
            </a:rPr>
            <a:t>(Hz) </a:t>
          </a:r>
          <a:r>
            <a:rPr lang="en-US" dirty="0"/>
            <a:t>- Maximum vocal fundamental frequency  </a:t>
          </a:r>
          <a:r>
            <a:rPr lang="en-US" b="1" dirty="0" err="1">
              <a:solidFill>
                <a:schemeClr val="tx1"/>
              </a:solidFill>
            </a:rPr>
            <a:t>MDVP:Flo</a:t>
          </a:r>
          <a:r>
            <a:rPr lang="en-US" b="1" dirty="0">
              <a:solidFill>
                <a:schemeClr val="tx1"/>
              </a:solidFill>
            </a:rPr>
            <a:t>(Hz) </a:t>
          </a:r>
          <a:r>
            <a:rPr lang="en-US" dirty="0"/>
            <a:t>- Minimum vocal fundamental frequency</a:t>
          </a:r>
        </a:p>
      </dgm:t>
    </dgm:pt>
    <dgm:pt modelId="{3563AA91-FD24-4515-866E-5EF3D17604F9}" type="parTrans" cxnId="{527548BD-1EBB-4838-A1AA-7B867FDCA1DD}">
      <dgm:prSet/>
      <dgm:spPr/>
      <dgm:t>
        <a:bodyPr/>
        <a:lstStyle/>
        <a:p>
          <a:endParaRPr lang="en-US"/>
        </a:p>
      </dgm:t>
    </dgm:pt>
    <dgm:pt modelId="{3308EE0F-DC66-4356-8C1E-C65484026E92}" type="sibTrans" cxnId="{527548BD-1EBB-4838-A1AA-7B867FDCA1DD}">
      <dgm:prSet/>
      <dgm:spPr/>
      <dgm:t>
        <a:bodyPr/>
        <a:lstStyle/>
        <a:p>
          <a:endParaRPr lang="en-US"/>
        </a:p>
      </dgm:t>
    </dgm:pt>
    <dgm:pt modelId="{9FFB6C51-F6F6-4FDE-AFE5-684647A998CF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MDVP:Jitter</a:t>
          </a:r>
          <a:r>
            <a:rPr lang="en-US" b="1" dirty="0">
              <a:solidFill>
                <a:schemeClr val="tx1"/>
              </a:solidFill>
            </a:rPr>
            <a:t>(%),</a:t>
          </a:r>
          <a:r>
            <a:rPr lang="en-US" b="1" dirty="0" err="1">
              <a:solidFill>
                <a:schemeClr val="tx1"/>
              </a:solidFill>
            </a:rPr>
            <a:t>MDVP:Jitter</a:t>
          </a:r>
          <a:r>
            <a:rPr lang="en-US" b="1" dirty="0">
              <a:solidFill>
                <a:schemeClr val="tx1"/>
              </a:solidFill>
            </a:rPr>
            <a:t>(Ab),MDVP:RAP,MDVP:PPQ, </a:t>
          </a:r>
          <a:r>
            <a:rPr lang="en-US" b="1" dirty="0" err="1">
              <a:solidFill>
                <a:schemeClr val="tx1"/>
              </a:solidFill>
            </a:rPr>
            <a:t>Jitter:DDP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dirty="0"/>
            <a:t>- Several measures of variation in fundamental frequency</a:t>
          </a:r>
        </a:p>
      </dgm:t>
    </dgm:pt>
    <dgm:pt modelId="{9BEF2F79-0F81-457A-B1B9-93EC1DDAF0C7}" type="parTrans" cxnId="{356B8A40-6660-40A6-9439-124478FC1DE6}">
      <dgm:prSet/>
      <dgm:spPr/>
      <dgm:t>
        <a:bodyPr/>
        <a:lstStyle/>
        <a:p>
          <a:endParaRPr lang="en-US"/>
        </a:p>
      </dgm:t>
    </dgm:pt>
    <dgm:pt modelId="{0515B275-367C-4AF0-98D3-ECE619FF6201}" type="sibTrans" cxnId="{356B8A40-6660-40A6-9439-124478FC1DE6}">
      <dgm:prSet/>
      <dgm:spPr/>
      <dgm:t>
        <a:bodyPr/>
        <a:lstStyle/>
        <a:p>
          <a:endParaRPr lang="en-US"/>
        </a:p>
      </dgm:t>
    </dgm:pt>
    <dgm:pt modelId="{8E3BB1FB-2165-40E1-99E8-421CF8008C3D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MDVP:Shimmer,MDVP:Shimmer</a:t>
          </a:r>
          <a:r>
            <a:rPr lang="en-US" b="1" dirty="0">
              <a:solidFill>
                <a:schemeClr val="tx1"/>
              </a:solidFill>
            </a:rPr>
            <a:t>(dB),Shimmer:APQ3, Shimmer:APQ5,MDVP:APQ,Shimmer:DDA </a:t>
          </a:r>
          <a:r>
            <a:rPr lang="en-US" dirty="0"/>
            <a:t>- Several measures of variation in amplitude </a:t>
          </a:r>
        </a:p>
      </dgm:t>
    </dgm:pt>
    <dgm:pt modelId="{FE255DA3-5CFE-4811-898C-B482BC99CD6B}" type="parTrans" cxnId="{7E8083EF-205D-4A16-9D0B-BDBD092892CE}">
      <dgm:prSet/>
      <dgm:spPr/>
      <dgm:t>
        <a:bodyPr/>
        <a:lstStyle/>
        <a:p>
          <a:endParaRPr lang="en-US"/>
        </a:p>
      </dgm:t>
    </dgm:pt>
    <dgm:pt modelId="{47065583-88AE-4F80-B65D-28A62213DD49}" type="sibTrans" cxnId="{7E8083EF-205D-4A16-9D0B-BDBD092892CE}">
      <dgm:prSet/>
      <dgm:spPr/>
      <dgm:t>
        <a:bodyPr/>
        <a:lstStyle/>
        <a:p>
          <a:endParaRPr lang="en-US"/>
        </a:p>
      </dgm:t>
    </dgm:pt>
    <dgm:pt modelId="{20F20B76-B9D7-460F-B4D5-89BACCC02A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NHR, HNR - </a:t>
          </a:r>
          <a:r>
            <a:rPr lang="en-US" dirty="0"/>
            <a:t>Two measures of ratio of noise to tonal components in the voice </a:t>
          </a:r>
        </a:p>
      </dgm:t>
    </dgm:pt>
    <dgm:pt modelId="{87213E31-CED6-445E-BB51-10080BF05FEB}" type="parTrans" cxnId="{19BC08B2-5FED-43CD-9EFB-1CA37C67B78D}">
      <dgm:prSet/>
      <dgm:spPr/>
      <dgm:t>
        <a:bodyPr/>
        <a:lstStyle/>
        <a:p>
          <a:endParaRPr lang="en-US"/>
        </a:p>
      </dgm:t>
    </dgm:pt>
    <dgm:pt modelId="{14E23659-E511-4C07-8D7B-949031ED72C2}" type="sibTrans" cxnId="{19BC08B2-5FED-43CD-9EFB-1CA37C67B78D}">
      <dgm:prSet/>
      <dgm:spPr/>
      <dgm:t>
        <a:bodyPr/>
        <a:lstStyle/>
        <a:p>
          <a:endParaRPr lang="en-US"/>
        </a:p>
      </dgm:t>
    </dgm:pt>
    <dgm:pt modelId="{C2518F33-5F20-4410-817F-E4FDBB85A43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RPDE, D2 - </a:t>
          </a:r>
          <a:r>
            <a:rPr lang="en-US" dirty="0"/>
            <a:t>Two nonlinear dynamical complexity measures </a:t>
          </a:r>
        </a:p>
      </dgm:t>
    </dgm:pt>
    <dgm:pt modelId="{0D27A90F-07A8-4CAF-BAE1-5931CF603A69}" type="parTrans" cxnId="{E9F29905-F74B-4D4B-985D-62BC27AC94E8}">
      <dgm:prSet/>
      <dgm:spPr/>
      <dgm:t>
        <a:bodyPr/>
        <a:lstStyle/>
        <a:p>
          <a:endParaRPr lang="en-US"/>
        </a:p>
      </dgm:t>
    </dgm:pt>
    <dgm:pt modelId="{D034DB8F-F27F-4F48-B404-FD4CF059B07D}" type="sibTrans" cxnId="{E9F29905-F74B-4D4B-985D-62BC27AC94E8}">
      <dgm:prSet/>
      <dgm:spPr/>
      <dgm:t>
        <a:bodyPr/>
        <a:lstStyle/>
        <a:p>
          <a:endParaRPr lang="en-US"/>
        </a:p>
      </dgm:t>
    </dgm:pt>
    <dgm:pt modelId="{9A8A8C02-C832-464A-B471-085A0AEE111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DFA </a:t>
          </a:r>
          <a:r>
            <a:rPr lang="en-US" dirty="0"/>
            <a:t>- Signal fractal scaling exponent </a:t>
          </a:r>
        </a:p>
      </dgm:t>
    </dgm:pt>
    <dgm:pt modelId="{8FA41A8A-B529-4120-B63E-1CBC609546B4}" type="parTrans" cxnId="{05810B4A-1BCC-4632-87E2-643478440753}">
      <dgm:prSet/>
      <dgm:spPr/>
      <dgm:t>
        <a:bodyPr/>
        <a:lstStyle/>
        <a:p>
          <a:endParaRPr lang="en-US"/>
        </a:p>
      </dgm:t>
    </dgm:pt>
    <dgm:pt modelId="{BBAAE91C-6913-4332-9365-E6867C06E263}" type="sibTrans" cxnId="{05810B4A-1BCC-4632-87E2-643478440753}">
      <dgm:prSet/>
      <dgm:spPr/>
      <dgm:t>
        <a:bodyPr/>
        <a:lstStyle/>
        <a:p>
          <a:endParaRPr lang="en-US"/>
        </a:p>
      </dgm:t>
    </dgm:pt>
    <dgm:pt modelId="{DD054B0F-5B15-4E9A-9D00-9CEC6887DB3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spread1, spread2, PPE - </a:t>
          </a:r>
          <a:r>
            <a:rPr lang="en-US" dirty="0"/>
            <a:t>Three nonlinear measures of fundamental frequency variation </a:t>
          </a:r>
        </a:p>
      </dgm:t>
    </dgm:pt>
    <dgm:pt modelId="{ABDAE2E3-754E-47BD-85BE-EAC52647B10A}" type="parTrans" cxnId="{461C26C9-F80E-4DD5-BC61-72CCC2CE0644}">
      <dgm:prSet/>
      <dgm:spPr/>
      <dgm:t>
        <a:bodyPr/>
        <a:lstStyle/>
        <a:p>
          <a:endParaRPr lang="en-US"/>
        </a:p>
      </dgm:t>
    </dgm:pt>
    <dgm:pt modelId="{F641A95C-9B7D-4625-9300-7665AF2B5920}" type="sibTrans" cxnId="{461C26C9-F80E-4DD5-BC61-72CCC2CE0644}">
      <dgm:prSet/>
      <dgm:spPr/>
      <dgm:t>
        <a:bodyPr/>
        <a:lstStyle/>
        <a:p>
          <a:endParaRPr lang="en-US"/>
        </a:p>
      </dgm:t>
    </dgm:pt>
    <dgm:pt modelId="{AF4B3B59-60E4-4307-AA65-EE249AF4A8CB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Dependent Variable :status </a:t>
          </a:r>
          <a:r>
            <a:rPr lang="en-US" sz="1400" dirty="0"/>
            <a:t>- Health status of the subject (one) :has Parkinson's, (zero) : Healthy Person </a:t>
          </a:r>
        </a:p>
      </dgm:t>
    </dgm:pt>
    <dgm:pt modelId="{6D84E4A5-C659-4454-9185-F9E1C484C784}" type="parTrans" cxnId="{0259E84B-C805-4E2E-9564-9E5D14E5BC23}">
      <dgm:prSet/>
      <dgm:spPr/>
      <dgm:t>
        <a:bodyPr/>
        <a:lstStyle/>
        <a:p>
          <a:endParaRPr lang="en-US"/>
        </a:p>
      </dgm:t>
    </dgm:pt>
    <dgm:pt modelId="{0482A9FF-38E1-4C68-825D-0CCB6656F05C}" type="sibTrans" cxnId="{0259E84B-C805-4E2E-9564-9E5D14E5BC23}">
      <dgm:prSet/>
      <dgm:spPr/>
      <dgm:t>
        <a:bodyPr/>
        <a:lstStyle/>
        <a:p>
          <a:endParaRPr lang="en-US"/>
        </a:p>
      </dgm:t>
    </dgm:pt>
    <dgm:pt modelId="{C1AD5312-A1A3-44C4-9F06-B171EF9ABA06}" type="pres">
      <dgm:prSet presAssocID="{72CD7387-9D1A-4E17-AD82-233AAF5A23EE}" presName="linear" presStyleCnt="0">
        <dgm:presLayoutVars>
          <dgm:animLvl val="lvl"/>
          <dgm:resizeHandles val="exact"/>
        </dgm:presLayoutVars>
      </dgm:prSet>
      <dgm:spPr/>
    </dgm:pt>
    <dgm:pt modelId="{F794DF6E-2F2F-4EE8-A36C-9FECF377DA36}" type="pres">
      <dgm:prSet presAssocID="{24DE8898-8897-4855-9362-24513ED112A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6E85B5C-59AF-4FC0-A5A4-2D176DC63766}" type="pres">
      <dgm:prSet presAssocID="{3D911258-9920-4EB1-9F6C-A986199DE067}" presName="spacer" presStyleCnt="0"/>
      <dgm:spPr/>
    </dgm:pt>
    <dgm:pt modelId="{B79D1EE2-EB3A-4105-8BAA-05B95C1E9EDC}" type="pres">
      <dgm:prSet presAssocID="{3A7FF233-353C-488C-A5CC-036BE35CAC6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1648C12-943A-4752-AA81-68499EC69E55}" type="pres">
      <dgm:prSet presAssocID="{3308EE0F-DC66-4356-8C1E-C65484026E92}" presName="spacer" presStyleCnt="0"/>
      <dgm:spPr/>
    </dgm:pt>
    <dgm:pt modelId="{9B5AC8F6-8EBB-4F77-9E96-3192EE11DF8F}" type="pres">
      <dgm:prSet presAssocID="{9FFB6C51-F6F6-4FDE-AFE5-684647A998C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C5AF1C3-18A6-4E67-BF95-8DD672AFEF57}" type="pres">
      <dgm:prSet presAssocID="{0515B275-367C-4AF0-98D3-ECE619FF6201}" presName="spacer" presStyleCnt="0"/>
      <dgm:spPr/>
    </dgm:pt>
    <dgm:pt modelId="{5A14B88C-0877-482E-88E7-B17BA6EDBA8A}" type="pres">
      <dgm:prSet presAssocID="{8E3BB1FB-2165-40E1-99E8-421CF8008C3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65C434D-38A2-4FB5-95FA-C3863E2AE7FB}" type="pres">
      <dgm:prSet presAssocID="{47065583-88AE-4F80-B65D-28A62213DD49}" presName="spacer" presStyleCnt="0"/>
      <dgm:spPr/>
    </dgm:pt>
    <dgm:pt modelId="{63D42D83-0F41-40AD-B59E-200D899F287D}" type="pres">
      <dgm:prSet presAssocID="{20F20B76-B9D7-460F-B4D5-89BACCC02AF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A12B177-9034-431B-9DD5-29879B12255D}" type="pres">
      <dgm:prSet presAssocID="{14E23659-E511-4C07-8D7B-949031ED72C2}" presName="spacer" presStyleCnt="0"/>
      <dgm:spPr/>
    </dgm:pt>
    <dgm:pt modelId="{1C628863-DD22-4531-9732-8822B7422528}" type="pres">
      <dgm:prSet presAssocID="{C2518F33-5F20-4410-817F-E4FDBB85A43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FBA984B-A0D8-44F8-8ED3-F69A788373AA}" type="pres">
      <dgm:prSet presAssocID="{D034DB8F-F27F-4F48-B404-FD4CF059B07D}" presName="spacer" presStyleCnt="0"/>
      <dgm:spPr/>
    </dgm:pt>
    <dgm:pt modelId="{3D6EC2D6-66DE-4114-AA6B-0059A7AC7176}" type="pres">
      <dgm:prSet presAssocID="{9A8A8C02-C832-464A-B471-085A0AEE111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8C886AB-CE4E-4CF7-B491-0E60C158CA3B}" type="pres">
      <dgm:prSet presAssocID="{BBAAE91C-6913-4332-9365-E6867C06E263}" presName="spacer" presStyleCnt="0"/>
      <dgm:spPr/>
    </dgm:pt>
    <dgm:pt modelId="{7B5F9E9D-9F39-43D7-8446-DE68C482B29E}" type="pres">
      <dgm:prSet presAssocID="{DD054B0F-5B15-4E9A-9D00-9CEC6887DB3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F192BBC-A83D-42A4-B33D-5710DD092E35}" type="pres">
      <dgm:prSet presAssocID="{F641A95C-9B7D-4625-9300-7665AF2B5920}" presName="spacer" presStyleCnt="0"/>
      <dgm:spPr/>
    </dgm:pt>
    <dgm:pt modelId="{64C1F70E-8DFB-4C0F-B474-48E4C3489A0F}" type="pres">
      <dgm:prSet presAssocID="{AF4B3B59-60E4-4307-AA65-EE249AF4A8C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9F29905-F74B-4D4B-985D-62BC27AC94E8}" srcId="{72CD7387-9D1A-4E17-AD82-233AAF5A23EE}" destId="{C2518F33-5F20-4410-817F-E4FDBB85A430}" srcOrd="5" destOrd="0" parTransId="{0D27A90F-07A8-4CAF-BAE1-5931CF603A69}" sibTransId="{D034DB8F-F27F-4F48-B404-FD4CF059B07D}"/>
    <dgm:cxn modelId="{F8838224-6080-4A27-B284-EE764380DC90}" type="presOf" srcId="{C2518F33-5F20-4410-817F-E4FDBB85A430}" destId="{1C628863-DD22-4531-9732-8822B7422528}" srcOrd="0" destOrd="0" presId="urn:microsoft.com/office/officeart/2005/8/layout/vList2"/>
    <dgm:cxn modelId="{30208C25-1397-4161-9A24-3AB87543C21F}" type="presOf" srcId="{8E3BB1FB-2165-40E1-99E8-421CF8008C3D}" destId="{5A14B88C-0877-482E-88E7-B17BA6EDBA8A}" srcOrd="0" destOrd="0" presId="urn:microsoft.com/office/officeart/2005/8/layout/vList2"/>
    <dgm:cxn modelId="{1E2F432A-A88D-4A55-B143-2CD100F0F980}" type="presOf" srcId="{9A8A8C02-C832-464A-B471-085A0AEE111C}" destId="{3D6EC2D6-66DE-4114-AA6B-0059A7AC7176}" srcOrd="0" destOrd="0" presId="urn:microsoft.com/office/officeart/2005/8/layout/vList2"/>
    <dgm:cxn modelId="{EE2A9032-0054-418A-953E-3174216C00F9}" type="presOf" srcId="{DD054B0F-5B15-4E9A-9D00-9CEC6887DB39}" destId="{7B5F9E9D-9F39-43D7-8446-DE68C482B29E}" srcOrd="0" destOrd="0" presId="urn:microsoft.com/office/officeart/2005/8/layout/vList2"/>
    <dgm:cxn modelId="{A9021537-0837-4A30-8C78-8359A1DCB59E}" type="presOf" srcId="{72CD7387-9D1A-4E17-AD82-233AAF5A23EE}" destId="{C1AD5312-A1A3-44C4-9F06-B171EF9ABA06}" srcOrd="0" destOrd="0" presId="urn:microsoft.com/office/officeart/2005/8/layout/vList2"/>
    <dgm:cxn modelId="{356B8A40-6660-40A6-9439-124478FC1DE6}" srcId="{72CD7387-9D1A-4E17-AD82-233AAF5A23EE}" destId="{9FFB6C51-F6F6-4FDE-AFE5-684647A998CF}" srcOrd="2" destOrd="0" parTransId="{9BEF2F79-0F81-457A-B1B9-93EC1DDAF0C7}" sibTransId="{0515B275-367C-4AF0-98D3-ECE619FF6201}"/>
    <dgm:cxn modelId="{40B1EA47-37D2-4A29-B8B9-100B1BF31112}" srcId="{72CD7387-9D1A-4E17-AD82-233AAF5A23EE}" destId="{24DE8898-8897-4855-9362-24513ED112A3}" srcOrd="0" destOrd="0" parTransId="{3771C0C4-CC63-4D68-BF49-89C219520528}" sibTransId="{3D911258-9920-4EB1-9F6C-A986199DE067}"/>
    <dgm:cxn modelId="{05810B4A-1BCC-4632-87E2-643478440753}" srcId="{72CD7387-9D1A-4E17-AD82-233AAF5A23EE}" destId="{9A8A8C02-C832-464A-B471-085A0AEE111C}" srcOrd="6" destOrd="0" parTransId="{8FA41A8A-B529-4120-B63E-1CBC609546B4}" sibTransId="{BBAAE91C-6913-4332-9365-E6867C06E263}"/>
    <dgm:cxn modelId="{0259E84B-C805-4E2E-9564-9E5D14E5BC23}" srcId="{72CD7387-9D1A-4E17-AD82-233AAF5A23EE}" destId="{AF4B3B59-60E4-4307-AA65-EE249AF4A8CB}" srcOrd="8" destOrd="0" parTransId="{6D84E4A5-C659-4454-9185-F9E1C484C784}" sibTransId="{0482A9FF-38E1-4C68-825D-0CCB6656F05C}"/>
    <dgm:cxn modelId="{4397A576-6C18-425E-9FCA-9BA31B932ED7}" type="presOf" srcId="{20F20B76-B9D7-460F-B4D5-89BACCC02AFE}" destId="{63D42D83-0F41-40AD-B59E-200D899F287D}" srcOrd="0" destOrd="0" presId="urn:microsoft.com/office/officeart/2005/8/layout/vList2"/>
    <dgm:cxn modelId="{907F26A7-E8E3-4C5F-82D5-4CA511ED8B66}" type="presOf" srcId="{9FFB6C51-F6F6-4FDE-AFE5-684647A998CF}" destId="{9B5AC8F6-8EBB-4F77-9E96-3192EE11DF8F}" srcOrd="0" destOrd="0" presId="urn:microsoft.com/office/officeart/2005/8/layout/vList2"/>
    <dgm:cxn modelId="{19BC08B2-5FED-43CD-9EFB-1CA37C67B78D}" srcId="{72CD7387-9D1A-4E17-AD82-233AAF5A23EE}" destId="{20F20B76-B9D7-460F-B4D5-89BACCC02AFE}" srcOrd="4" destOrd="0" parTransId="{87213E31-CED6-445E-BB51-10080BF05FEB}" sibTransId="{14E23659-E511-4C07-8D7B-949031ED72C2}"/>
    <dgm:cxn modelId="{527548BD-1EBB-4838-A1AA-7B867FDCA1DD}" srcId="{72CD7387-9D1A-4E17-AD82-233AAF5A23EE}" destId="{3A7FF233-353C-488C-A5CC-036BE35CAC69}" srcOrd="1" destOrd="0" parTransId="{3563AA91-FD24-4515-866E-5EF3D17604F9}" sibTransId="{3308EE0F-DC66-4356-8C1E-C65484026E92}"/>
    <dgm:cxn modelId="{461C26C9-F80E-4DD5-BC61-72CCC2CE0644}" srcId="{72CD7387-9D1A-4E17-AD82-233AAF5A23EE}" destId="{DD054B0F-5B15-4E9A-9D00-9CEC6887DB39}" srcOrd="7" destOrd="0" parTransId="{ABDAE2E3-754E-47BD-85BE-EAC52647B10A}" sibTransId="{F641A95C-9B7D-4625-9300-7665AF2B5920}"/>
    <dgm:cxn modelId="{D655A2CC-21CC-45C6-A76F-5E314AF3D15D}" type="presOf" srcId="{AF4B3B59-60E4-4307-AA65-EE249AF4A8CB}" destId="{64C1F70E-8DFB-4C0F-B474-48E4C3489A0F}" srcOrd="0" destOrd="0" presId="urn:microsoft.com/office/officeart/2005/8/layout/vList2"/>
    <dgm:cxn modelId="{0321BAE5-7CF5-4132-8809-9B21B1D40D2D}" type="presOf" srcId="{3A7FF233-353C-488C-A5CC-036BE35CAC69}" destId="{B79D1EE2-EB3A-4105-8BAA-05B95C1E9EDC}" srcOrd="0" destOrd="0" presId="urn:microsoft.com/office/officeart/2005/8/layout/vList2"/>
    <dgm:cxn modelId="{7E8083EF-205D-4A16-9D0B-BDBD092892CE}" srcId="{72CD7387-9D1A-4E17-AD82-233AAF5A23EE}" destId="{8E3BB1FB-2165-40E1-99E8-421CF8008C3D}" srcOrd="3" destOrd="0" parTransId="{FE255DA3-5CFE-4811-898C-B482BC99CD6B}" sibTransId="{47065583-88AE-4F80-B65D-28A62213DD49}"/>
    <dgm:cxn modelId="{0AE8E8FA-81BF-4018-AAEA-57BE5DE1F8CD}" type="presOf" srcId="{24DE8898-8897-4855-9362-24513ED112A3}" destId="{F794DF6E-2F2F-4EE8-A36C-9FECF377DA36}" srcOrd="0" destOrd="0" presId="urn:microsoft.com/office/officeart/2005/8/layout/vList2"/>
    <dgm:cxn modelId="{6134FF0E-C26A-4696-9A88-72B921D0477E}" type="presParOf" srcId="{C1AD5312-A1A3-44C4-9F06-B171EF9ABA06}" destId="{F794DF6E-2F2F-4EE8-A36C-9FECF377DA36}" srcOrd="0" destOrd="0" presId="urn:microsoft.com/office/officeart/2005/8/layout/vList2"/>
    <dgm:cxn modelId="{F7261651-9A38-4F29-8374-CB7FC2F2F4A6}" type="presParOf" srcId="{C1AD5312-A1A3-44C4-9F06-B171EF9ABA06}" destId="{06E85B5C-59AF-4FC0-A5A4-2D176DC63766}" srcOrd="1" destOrd="0" presId="urn:microsoft.com/office/officeart/2005/8/layout/vList2"/>
    <dgm:cxn modelId="{4B1BDB72-397E-4AEB-9BBB-4DC52C98EBBB}" type="presParOf" srcId="{C1AD5312-A1A3-44C4-9F06-B171EF9ABA06}" destId="{B79D1EE2-EB3A-4105-8BAA-05B95C1E9EDC}" srcOrd="2" destOrd="0" presId="urn:microsoft.com/office/officeart/2005/8/layout/vList2"/>
    <dgm:cxn modelId="{F939F2A6-F871-431B-87F0-05B8EA1ED78E}" type="presParOf" srcId="{C1AD5312-A1A3-44C4-9F06-B171EF9ABA06}" destId="{21648C12-943A-4752-AA81-68499EC69E55}" srcOrd="3" destOrd="0" presId="urn:microsoft.com/office/officeart/2005/8/layout/vList2"/>
    <dgm:cxn modelId="{5D1C2ADC-30DD-4B07-805B-5AC6B7492721}" type="presParOf" srcId="{C1AD5312-A1A3-44C4-9F06-B171EF9ABA06}" destId="{9B5AC8F6-8EBB-4F77-9E96-3192EE11DF8F}" srcOrd="4" destOrd="0" presId="urn:microsoft.com/office/officeart/2005/8/layout/vList2"/>
    <dgm:cxn modelId="{C9227810-2896-4CE5-9D30-2B4243CB2455}" type="presParOf" srcId="{C1AD5312-A1A3-44C4-9F06-B171EF9ABA06}" destId="{7C5AF1C3-18A6-4E67-BF95-8DD672AFEF57}" srcOrd="5" destOrd="0" presId="urn:microsoft.com/office/officeart/2005/8/layout/vList2"/>
    <dgm:cxn modelId="{7CCEFB62-7ADA-42A0-A115-65598871D8FF}" type="presParOf" srcId="{C1AD5312-A1A3-44C4-9F06-B171EF9ABA06}" destId="{5A14B88C-0877-482E-88E7-B17BA6EDBA8A}" srcOrd="6" destOrd="0" presId="urn:microsoft.com/office/officeart/2005/8/layout/vList2"/>
    <dgm:cxn modelId="{D66F6111-6AFD-4ECE-9576-A881A598392E}" type="presParOf" srcId="{C1AD5312-A1A3-44C4-9F06-B171EF9ABA06}" destId="{C65C434D-38A2-4FB5-95FA-C3863E2AE7FB}" srcOrd="7" destOrd="0" presId="urn:microsoft.com/office/officeart/2005/8/layout/vList2"/>
    <dgm:cxn modelId="{06C24CF7-5894-41EB-AFB8-13F69F0FD8FF}" type="presParOf" srcId="{C1AD5312-A1A3-44C4-9F06-B171EF9ABA06}" destId="{63D42D83-0F41-40AD-B59E-200D899F287D}" srcOrd="8" destOrd="0" presId="urn:microsoft.com/office/officeart/2005/8/layout/vList2"/>
    <dgm:cxn modelId="{895B6AAD-C189-483A-BB98-05B228088C89}" type="presParOf" srcId="{C1AD5312-A1A3-44C4-9F06-B171EF9ABA06}" destId="{EA12B177-9034-431B-9DD5-29879B12255D}" srcOrd="9" destOrd="0" presId="urn:microsoft.com/office/officeart/2005/8/layout/vList2"/>
    <dgm:cxn modelId="{D9DA5F32-4EB7-4FB8-91B4-CC882EE03345}" type="presParOf" srcId="{C1AD5312-A1A3-44C4-9F06-B171EF9ABA06}" destId="{1C628863-DD22-4531-9732-8822B7422528}" srcOrd="10" destOrd="0" presId="urn:microsoft.com/office/officeart/2005/8/layout/vList2"/>
    <dgm:cxn modelId="{6EC2F8EC-EEEB-43AA-8491-AF6414B8D1B2}" type="presParOf" srcId="{C1AD5312-A1A3-44C4-9F06-B171EF9ABA06}" destId="{6FBA984B-A0D8-44F8-8ED3-F69A788373AA}" srcOrd="11" destOrd="0" presId="urn:microsoft.com/office/officeart/2005/8/layout/vList2"/>
    <dgm:cxn modelId="{4C263635-6E20-4EDE-BD61-0CA96F737E84}" type="presParOf" srcId="{C1AD5312-A1A3-44C4-9F06-B171EF9ABA06}" destId="{3D6EC2D6-66DE-4114-AA6B-0059A7AC7176}" srcOrd="12" destOrd="0" presId="urn:microsoft.com/office/officeart/2005/8/layout/vList2"/>
    <dgm:cxn modelId="{D51F1CA0-12B5-4DF1-B386-D8BD15C578D9}" type="presParOf" srcId="{C1AD5312-A1A3-44C4-9F06-B171EF9ABA06}" destId="{08C886AB-CE4E-4CF7-B491-0E60C158CA3B}" srcOrd="13" destOrd="0" presId="urn:microsoft.com/office/officeart/2005/8/layout/vList2"/>
    <dgm:cxn modelId="{C60CE70D-56EE-4442-8676-07A23C7D79BB}" type="presParOf" srcId="{C1AD5312-A1A3-44C4-9F06-B171EF9ABA06}" destId="{7B5F9E9D-9F39-43D7-8446-DE68C482B29E}" srcOrd="14" destOrd="0" presId="urn:microsoft.com/office/officeart/2005/8/layout/vList2"/>
    <dgm:cxn modelId="{B82DCC71-FA05-47B3-8880-6853A47AA40E}" type="presParOf" srcId="{C1AD5312-A1A3-44C4-9F06-B171EF9ABA06}" destId="{7F192BBC-A83D-42A4-B33D-5710DD092E35}" srcOrd="15" destOrd="0" presId="urn:microsoft.com/office/officeart/2005/8/layout/vList2"/>
    <dgm:cxn modelId="{863C5DC2-B6F4-467A-94D0-3E40A9BC26A8}" type="presParOf" srcId="{C1AD5312-A1A3-44C4-9F06-B171EF9ABA06}" destId="{64C1F70E-8DFB-4C0F-B474-48E4C3489A0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222C9-D1C3-47D2-BBEC-93CEC1AF5464}">
      <dsp:nvSpPr>
        <dsp:cNvPr id="0" name=""/>
        <dsp:cNvSpPr/>
      </dsp:nvSpPr>
      <dsp:spPr>
        <a:xfrm>
          <a:off x="0" y="2203722"/>
          <a:ext cx="9701953" cy="1445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Tele_monitoring of the disease using voice measurement has a vital role in its early diagnosis of PD.</a:t>
          </a:r>
        </a:p>
      </dsp:txBody>
      <dsp:txXfrm>
        <a:off x="0" y="2203722"/>
        <a:ext cx="9701953" cy="1445880"/>
      </dsp:txXfrm>
    </dsp:sp>
    <dsp:sp modelId="{09F8F819-0B39-4C95-9826-0002ED8E536D}">
      <dsp:nvSpPr>
        <dsp:cNvPr id="0" name=""/>
        <dsp:cNvSpPr/>
      </dsp:nvSpPr>
      <dsp:spPr>
        <a:xfrm rot="10800000">
          <a:off x="0" y="1646"/>
          <a:ext cx="9701953" cy="2223764"/>
        </a:xfrm>
        <a:prstGeom prst="upArrowCallout">
          <a:avLst/>
        </a:prstGeom>
        <a:solidFill>
          <a:schemeClr val="accent2">
            <a:hueOff val="-20346271"/>
            <a:satOff val="42696"/>
            <a:lumOff val="1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PD causes vocal impairment that effects speech, motor skills, and other functions.</a:t>
          </a:r>
        </a:p>
      </dsp:txBody>
      <dsp:txXfrm rot="10800000">
        <a:off x="0" y="1646"/>
        <a:ext cx="9701953" cy="1444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7E7FA-036A-4DB3-9148-768C9F316C31}">
      <dsp:nvSpPr>
        <dsp:cNvPr id="0" name=""/>
        <dsp:cNvSpPr/>
      </dsp:nvSpPr>
      <dsp:spPr>
        <a:xfrm>
          <a:off x="757" y="572732"/>
          <a:ext cx="3069758" cy="36837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0" rIns="3032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Dataset</a:t>
          </a:r>
          <a:r>
            <a:rPr lang="en-US" sz="1600" kern="1200" dirty="0"/>
            <a:t> has biomedical voice measurements from 31 people of which 23 has Parkinson disease(PD).</a:t>
          </a:r>
        </a:p>
      </dsp:txBody>
      <dsp:txXfrm>
        <a:off x="757" y="2046216"/>
        <a:ext cx="3069758" cy="2210226"/>
      </dsp:txXfrm>
    </dsp:sp>
    <dsp:sp modelId="{0EC6B0CB-D56A-49AB-AACE-51C11920D6CA}">
      <dsp:nvSpPr>
        <dsp:cNvPr id="0" name=""/>
        <dsp:cNvSpPr/>
      </dsp:nvSpPr>
      <dsp:spPr>
        <a:xfrm>
          <a:off x="757" y="572732"/>
          <a:ext cx="3069758" cy="14734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165100" rIns="3032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7" y="572732"/>
        <a:ext cx="3069758" cy="1473484"/>
      </dsp:txXfrm>
    </dsp:sp>
    <dsp:sp modelId="{475488F8-2E3C-4B7E-88AC-A5A01548245F}">
      <dsp:nvSpPr>
        <dsp:cNvPr id="0" name=""/>
        <dsp:cNvSpPr/>
      </dsp:nvSpPr>
      <dsp:spPr>
        <a:xfrm>
          <a:off x="3316097" y="572732"/>
          <a:ext cx="3069758" cy="3683710"/>
        </a:xfrm>
        <a:prstGeom prst="rect">
          <a:avLst/>
        </a:prstGeom>
        <a:solidFill>
          <a:schemeClr val="accent5">
            <a:hueOff val="2546396"/>
            <a:satOff val="16082"/>
            <a:lumOff val="-8236"/>
            <a:alphaOff val="0"/>
          </a:schemeClr>
        </a:solidFill>
        <a:ln w="12700" cap="flat" cmpd="sng" algn="ctr">
          <a:solidFill>
            <a:schemeClr val="accent5">
              <a:hueOff val="2546396"/>
              <a:satOff val="16082"/>
              <a:lumOff val="-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0" rIns="30322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Each column </a:t>
          </a:r>
          <a:r>
            <a:rPr lang="en-US" sz="1600" kern="1200" dirty="0"/>
            <a:t>corresponds to a particular voice measure and each row corresponds to 195 voice recording from those individuals.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Dependent variable</a:t>
          </a:r>
          <a:r>
            <a:rPr lang="en-US" sz="1600" u="sng" kern="1200" dirty="0"/>
            <a:t> </a:t>
          </a:r>
          <a:r>
            <a:rPr lang="en-US" sz="1600" kern="1200" dirty="0"/>
            <a:t>is status column ( Binary variable 0/1 with 0 for healthy and 1 has PD)</a:t>
          </a:r>
        </a:p>
      </dsp:txBody>
      <dsp:txXfrm>
        <a:off x="3316097" y="2046216"/>
        <a:ext cx="3069758" cy="2210226"/>
      </dsp:txXfrm>
    </dsp:sp>
    <dsp:sp modelId="{20DD1E0F-88D6-4A13-8673-DBFAE44F7BBF}">
      <dsp:nvSpPr>
        <dsp:cNvPr id="0" name=""/>
        <dsp:cNvSpPr/>
      </dsp:nvSpPr>
      <dsp:spPr>
        <a:xfrm>
          <a:off x="3316097" y="572732"/>
          <a:ext cx="3069758" cy="14734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165100" rIns="3032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16097" y="572732"/>
        <a:ext cx="3069758" cy="1473484"/>
      </dsp:txXfrm>
    </dsp:sp>
    <dsp:sp modelId="{CC1A0950-F47C-4D09-83E2-1BE67482D685}">
      <dsp:nvSpPr>
        <dsp:cNvPr id="0" name=""/>
        <dsp:cNvSpPr/>
      </dsp:nvSpPr>
      <dsp:spPr>
        <a:xfrm>
          <a:off x="6632194" y="572732"/>
          <a:ext cx="3069758" cy="3683710"/>
        </a:xfrm>
        <a:prstGeom prst="rect">
          <a:avLst/>
        </a:prstGeom>
        <a:solidFill>
          <a:schemeClr val="accent5">
            <a:hueOff val="5092792"/>
            <a:satOff val="32163"/>
            <a:lumOff val="-16472"/>
            <a:alphaOff val="0"/>
          </a:schemeClr>
        </a:solidFill>
        <a:ln w="12700" cap="flat" cmpd="sng" algn="ctr">
          <a:solidFill>
            <a:schemeClr val="accent5">
              <a:hueOff val="5092792"/>
              <a:satOff val="32163"/>
              <a:lumOff val="-16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0" rIns="3032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Objective</a:t>
          </a:r>
          <a:r>
            <a:rPr lang="en-US" sz="1600" kern="1200" dirty="0"/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 To discriminate or identify healthy people from those with PD.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Identify the key predictors in  speech-related characteristics to PD</a:t>
          </a:r>
        </a:p>
      </dsp:txBody>
      <dsp:txXfrm>
        <a:off x="6632194" y="2046216"/>
        <a:ext cx="3069758" cy="2210226"/>
      </dsp:txXfrm>
    </dsp:sp>
    <dsp:sp modelId="{8073FB58-AD71-4CE1-8339-A437EA6E4F1E}">
      <dsp:nvSpPr>
        <dsp:cNvPr id="0" name=""/>
        <dsp:cNvSpPr/>
      </dsp:nvSpPr>
      <dsp:spPr>
        <a:xfrm>
          <a:off x="6631436" y="572732"/>
          <a:ext cx="3069758" cy="147348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4" tIns="165100" rIns="3032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631436" y="572732"/>
        <a:ext cx="3069758" cy="1473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4DF6E-2F2F-4EE8-A36C-9FECF377DA36}">
      <dsp:nvSpPr>
        <dsp:cNvPr id="0" name=""/>
        <dsp:cNvSpPr/>
      </dsp:nvSpPr>
      <dsp:spPr>
        <a:xfrm>
          <a:off x="0" y="122097"/>
          <a:ext cx="7188200" cy="5561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Independent variables are linear variables </a:t>
          </a:r>
        </a:p>
      </dsp:txBody>
      <dsp:txXfrm>
        <a:off x="27149" y="149246"/>
        <a:ext cx="7133902" cy="501854"/>
      </dsp:txXfrm>
    </dsp:sp>
    <dsp:sp modelId="{B79D1EE2-EB3A-4105-8BAA-05B95C1E9EDC}">
      <dsp:nvSpPr>
        <dsp:cNvPr id="0" name=""/>
        <dsp:cNvSpPr/>
      </dsp:nvSpPr>
      <dsp:spPr>
        <a:xfrm>
          <a:off x="0" y="718569"/>
          <a:ext cx="7188200" cy="556152"/>
        </a:xfrm>
        <a:prstGeom prst="roundRect">
          <a:avLst/>
        </a:prstGeom>
        <a:solidFill>
          <a:schemeClr val="accent2">
            <a:hueOff val="-2543284"/>
            <a:satOff val="5337"/>
            <a:lumOff val="2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tx1"/>
              </a:solidFill>
            </a:rPr>
            <a:t>MDVP:Fo</a:t>
          </a:r>
          <a:r>
            <a:rPr lang="en-US" sz="1400" b="1" kern="1200" dirty="0">
              <a:solidFill>
                <a:schemeClr val="tx1"/>
              </a:solidFill>
            </a:rPr>
            <a:t>(Hz) </a:t>
          </a:r>
          <a:r>
            <a:rPr lang="en-US" sz="1400" kern="1200" dirty="0"/>
            <a:t>- Average vocal fundamental frequency  </a:t>
          </a:r>
          <a:r>
            <a:rPr lang="en-US" sz="1400" b="1" kern="1200" dirty="0" err="1">
              <a:solidFill>
                <a:schemeClr val="tx1"/>
              </a:solidFill>
            </a:rPr>
            <a:t>MDVP:Fhi</a:t>
          </a:r>
          <a:r>
            <a:rPr lang="en-US" sz="1400" b="1" kern="1200" dirty="0">
              <a:solidFill>
                <a:schemeClr val="tx1"/>
              </a:solidFill>
            </a:rPr>
            <a:t>(Hz) </a:t>
          </a:r>
          <a:r>
            <a:rPr lang="en-US" sz="1400" kern="1200" dirty="0"/>
            <a:t>- Maximum vocal fundamental frequency  </a:t>
          </a:r>
          <a:r>
            <a:rPr lang="en-US" sz="1400" b="1" kern="1200" dirty="0" err="1">
              <a:solidFill>
                <a:schemeClr val="tx1"/>
              </a:solidFill>
            </a:rPr>
            <a:t>MDVP:Flo</a:t>
          </a:r>
          <a:r>
            <a:rPr lang="en-US" sz="1400" b="1" kern="1200" dirty="0">
              <a:solidFill>
                <a:schemeClr val="tx1"/>
              </a:solidFill>
            </a:rPr>
            <a:t>(Hz) </a:t>
          </a:r>
          <a:r>
            <a:rPr lang="en-US" sz="1400" kern="1200" dirty="0"/>
            <a:t>- Minimum vocal fundamental frequency</a:t>
          </a:r>
        </a:p>
      </dsp:txBody>
      <dsp:txXfrm>
        <a:off x="27149" y="745718"/>
        <a:ext cx="7133902" cy="501854"/>
      </dsp:txXfrm>
    </dsp:sp>
    <dsp:sp modelId="{9B5AC8F6-8EBB-4F77-9E96-3192EE11DF8F}">
      <dsp:nvSpPr>
        <dsp:cNvPr id="0" name=""/>
        <dsp:cNvSpPr/>
      </dsp:nvSpPr>
      <dsp:spPr>
        <a:xfrm>
          <a:off x="0" y="1315042"/>
          <a:ext cx="7188200" cy="556152"/>
        </a:xfrm>
        <a:prstGeom prst="roundRect">
          <a:avLst/>
        </a:prstGeom>
        <a:solidFill>
          <a:schemeClr val="accent2">
            <a:hueOff val="-5086568"/>
            <a:satOff val="10674"/>
            <a:lumOff val="42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tx1"/>
              </a:solidFill>
            </a:rPr>
            <a:t>MDVP:Jitter</a:t>
          </a:r>
          <a:r>
            <a:rPr lang="en-US" sz="1400" b="1" kern="1200" dirty="0">
              <a:solidFill>
                <a:schemeClr val="tx1"/>
              </a:solidFill>
            </a:rPr>
            <a:t>(%),</a:t>
          </a:r>
          <a:r>
            <a:rPr lang="en-US" sz="1400" b="1" kern="1200" dirty="0" err="1">
              <a:solidFill>
                <a:schemeClr val="tx1"/>
              </a:solidFill>
            </a:rPr>
            <a:t>MDVP:Jitter</a:t>
          </a:r>
          <a:r>
            <a:rPr lang="en-US" sz="1400" b="1" kern="1200" dirty="0">
              <a:solidFill>
                <a:schemeClr val="tx1"/>
              </a:solidFill>
            </a:rPr>
            <a:t>(Ab),MDVP:RAP,MDVP:PPQ, </a:t>
          </a:r>
          <a:r>
            <a:rPr lang="en-US" sz="1400" b="1" kern="1200" dirty="0" err="1">
              <a:solidFill>
                <a:schemeClr val="tx1"/>
              </a:solidFill>
            </a:rPr>
            <a:t>Jitter:DDP</a:t>
          </a:r>
          <a:r>
            <a:rPr lang="en-US" sz="1400" b="1" kern="1200" dirty="0">
              <a:solidFill>
                <a:schemeClr val="tx1"/>
              </a:solidFill>
            </a:rPr>
            <a:t> </a:t>
          </a:r>
          <a:r>
            <a:rPr lang="en-US" sz="1400" kern="1200" dirty="0"/>
            <a:t>- Several measures of variation in fundamental frequency</a:t>
          </a:r>
        </a:p>
      </dsp:txBody>
      <dsp:txXfrm>
        <a:off x="27149" y="1342191"/>
        <a:ext cx="7133902" cy="501854"/>
      </dsp:txXfrm>
    </dsp:sp>
    <dsp:sp modelId="{5A14B88C-0877-482E-88E7-B17BA6EDBA8A}">
      <dsp:nvSpPr>
        <dsp:cNvPr id="0" name=""/>
        <dsp:cNvSpPr/>
      </dsp:nvSpPr>
      <dsp:spPr>
        <a:xfrm>
          <a:off x="0" y="1911514"/>
          <a:ext cx="7188200" cy="556152"/>
        </a:xfrm>
        <a:prstGeom prst="roundRect">
          <a:avLst/>
        </a:prstGeom>
        <a:solidFill>
          <a:schemeClr val="accent2">
            <a:hueOff val="-7629852"/>
            <a:satOff val="16011"/>
            <a:lumOff val="6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tx1"/>
              </a:solidFill>
            </a:rPr>
            <a:t>MDVP:Shimmer,MDVP:Shimmer</a:t>
          </a:r>
          <a:r>
            <a:rPr lang="en-US" sz="1400" b="1" kern="1200" dirty="0">
              <a:solidFill>
                <a:schemeClr val="tx1"/>
              </a:solidFill>
            </a:rPr>
            <a:t>(dB),Shimmer:APQ3, Shimmer:APQ5,MDVP:APQ,Shimmer:DDA </a:t>
          </a:r>
          <a:r>
            <a:rPr lang="en-US" sz="1400" kern="1200" dirty="0"/>
            <a:t>- Several measures of variation in amplitude </a:t>
          </a:r>
        </a:p>
      </dsp:txBody>
      <dsp:txXfrm>
        <a:off x="27149" y="1938663"/>
        <a:ext cx="7133902" cy="501854"/>
      </dsp:txXfrm>
    </dsp:sp>
    <dsp:sp modelId="{63D42D83-0F41-40AD-B59E-200D899F287D}">
      <dsp:nvSpPr>
        <dsp:cNvPr id="0" name=""/>
        <dsp:cNvSpPr/>
      </dsp:nvSpPr>
      <dsp:spPr>
        <a:xfrm>
          <a:off x="0" y="2507986"/>
          <a:ext cx="7188200" cy="556152"/>
        </a:xfrm>
        <a:prstGeom prst="roundRect">
          <a:avLst/>
        </a:prstGeom>
        <a:solidFill>
          <a:schemeClr val="accent2">
            <a:hueOff val="-10173136"/>
            <a:satOff val="21348"/>
            <a:lumOff val="8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NHR, HNR - </a:t>
          </a:r>
          <a:r>
            <a:rPr lang="en-US" sz="1400" kern="1200" dirty="0"/>
            <a:t>Two measures of ratio of noise to tonal components in the voice </a:t>
          </a:r>
        </a:p>
      </dsp:txBody>
      <dsp:txXfrm>
        <a:off x="27149" y="2535135"/>
        <a:ext cx="7133902" cy="501854"/>
      </dsp:txXfrm>
    </dsp:sp>
    <dsp:sp modelId="{1C628863-DD22-4531-9732-8822B7422528}">
      <dsp:nvSpPr>
        <dsp:cNvPr id="0" name=""/>
        <dsp:cNvSpPr/>
      </dsp:nvSpPr>
      <dsp:spPr>
        <a:xfrm>
          <a:off x="0" y="3104458"/>
          <a:ext cx="7188200" cy="556152"/>
        </a:xfrm>
        <a:prstGeom prst="roundRect">
          <a:avLst/>
        </a:prstGeom>
        <a:solidFill>
          <a:schemeClr val="accent2">
            <a:hueOff val="-12716419"/>
            <a:satOff val="26685"/>
            <a:lumOff val="10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RPDE, D2 - </a:t>
          </a:r>
          <a:r>
            <a:rPr lang="en-US" sz="1400" kern="1200" dirty="0"/>
            <a:t>Two nonlinear dynamical complexity measures </a:t>
          </a:r>
        </a:p>
      </dsp:txBody>
      <dsp:txXfrm>
        <a:off x="27149" y="3131607"/>
        <a:ext cx="7133902" cy="501854"/>
      </dsp:txXfrm>
    </dsp:sp>
    <dsp:sp modelId="{3D6EC2D6-66DE-4114-AA6B-0059A7AC7176}">
      <dsp:nvSpPr>
        <dsp:cNvPr id="0" name=""/>
        <dsp:cNvSpPr/>
      </dsp:nvSpPr>
      <dsp:spPr>
        <a:xfrm>
          <a:off x="0" y="3700930"/>
          <a:ext cx="7188200" cy="556152"/>
        </a:xfrm>
        <a:prstGeom prst="roundRect">
          <a:avLst/>
        </a:prstGeom>
        <a:solidFill>
          <a:schemeClr val="accent2">
            <a:hueOff val="-15259704"/>
            <a:satOff val="32022"/>
            <a:lumOff val="12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DFA </a:t>
          </a:r>
          <a:r>
            <a:rPr lang="en-US" sz="1400" kern="1200" dirty="0"/>
            <a:t>- Signal fractal scaling exponent </a:t>
          </a:r>
        </a:p>
      </dsp:txBody>
      <dsp:txXfrm>
        <a:off x="27149" y="3728079"/>
        <a:ext cx="7133902" cy="501854"/>
      </dsp:txXfrm>
    </dsp:sp>
    <dsp:sp modelId="{7B5F9E9D-9F39-43D7-8446-DE68C482B29E}">
      <dsp:nvSpPr>
        <dsp:cNvPr id="0" name=""/>
        <dsp:cNvSpPr/>
      </dsp:nvSpPr>
      <dsp:spPr>
        <a:xfrm>
          <a:off x="0" y="4297402"/>
          <a:ext cx="7188200" cy="556152"/>
        </a:xfrm>
        <a:prstGeom prst="roundRect">
          <a:avLst/>
        </a:prstGeom>
        <a:solidFill>
          <a:schemeClr val="accent2">
            <a:hueOff val="-17802988"/>
            <a:satOff val="37359"/>
            <a:lumOff val="147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spread1, spread2, PPE - </a:t>
          </a:r>
          <a:r>
            <a:rPr lang="en-US" sz="1400" kern="1200" dirty="0"/>
            <a:t>Three nonlinear measures of fundamental frequency variation </a:t>
          </a:r>
        </a:p>
      </dsp:txBody>
      <dsp:txXfrm>
        <a:off x="27149" y="4324551"/>
        <a:ext cx="7133902" cy="501854"/>
      </dsp:txXfrm>
    </dsp:sp>
    <dsp:sp modelId="{64C1F70E-8DFB-4C0F-B474-48E4C3489A0F}">
      <dsp:nvSpPr>
        <dsp:cNvPr id="0" name=""/>
        <dsp:cNvSpPr/>
      </dsp:nvSpPr>
      <dsp:spPr>
        <a:xfrm>
          <a:off x="0" y="4893875"/>
          <a:ext cx="7188200" cy="556152"/>
        </a:xfrm>
        <a:prstGeom prst="roundRect">
          <a:avLst/>
        </a:prstGeom>
        <a:solidFill>
          <a:schemeClr val="accent2">
            <a:hueOff val="-20346271"/>
            <a:satOff val="42696"/>
            <a:lumOff val="1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Dependent Variable :status </a:t>
          </a:r>
          <a:r>
            <a:rPr lang="en-US" sz="1400" kern="1200" dirty="0"/>
            <a:t>- Health status of the subject (one) :has Parkinson's, (zero) : Healthy Person </a:t>
          </a:r>
        </a:p>
      </dsp:txBody>
      <dsp:txXfrm>
        <a:off x="27149" y="4921024"/>
        <a:ext cx="7133902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35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3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0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7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16F88EB-1D8B-46D1-8DCC-F82D5349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55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D5A7E67-0DC3-42C5-AB91-E64F38E4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6350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A27C48FB-2C24-49BF-A441-7619512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D5E3554D-5080-488A-9B8C-AFFCFE4CD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0C01D01-5126-48DA-BDA1-30660A0E5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F3CD7-0487-453C-A0BB-F2CF60F5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236" y="1023867"/>
            <a:ext cx="3241382" cy="3349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Parkinson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216A-D64F-48FD-A598-A33D4D75F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236" y="4945377"/>
            <a:ext cx="3247732" cy="10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Parth</a:t>
            </a:r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</a:rPr>
              <a:t> Paliwal , Leyla Elnaggar, Suhail Shaikh, Vaishnavii Paramashivam</a:t>
            </a:r>
          </a:p>
          <a:p>
            <a:pPr>
              <a:lnSpc>
                <a:spcPct val="120000"/>
              </a:lnSpc>
            </a:pPr>
            <a:endParaRPr lang="en-US" sz="17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88391-5BD6-417C-B917-3598EA91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 Same Side Corner Rectangle 16">
            <a:extLst>
              <a:ext uri="{FF2B5EF4-FFF2-40B4-BE49-F238E27FC236}">
                <a16:creationId xmlns:a16="http://schemas.microsoft.com/office/drawing/2014/main" id="{BF8C41F0-84C6-4FC9-8886-6C1BD6C8C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7665" y="-8283"/>
            <a:ext cx="5494196" cy="6897510"/>
          </a:xfrm>
          <a:prstGeom prst="round2SameRect">
            <a:avLst>
              <a:gd name="adj1" fmla="val 2412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D61F23D-690E-4239-B504-869E77D11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820" y="693372"/>
            <a:ext cx="10856204" cy="5494195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D43F36D3-8CEE-4D93-BDCD-537111245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823" y="1308487"/>
            <a:ext cx="5632801" cy="4285867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2E2E03D0-E18F-418F-8644-1F0EC654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03" y="1653186"/>
            <a:ext cx="3610339" cy="36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8E5-323B-4D5F-805E-887476F4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41D8-784A-4516-B5C0-3DCE717B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06BA8-87C3-40EB-847A-422777738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B61F2A-154B-4BBD-B829-664395F3360F}"/>
              </a:ext>
            </a:extLst>
          </p:cNvPr>
          <p:cNvSpPr txBox="1">
            <a:spLocks/>
          </p:cNvSpPr>
          <p:nvPr/>
        </p:nvSpPr>
        <p:spPr>
          <a:xfrm>
            <a:off x="1846580" y="568345"/>
            <a:ext cx="9701953" cy="8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Coefficients</a:t>
            </a:r>
            <a:br>
              <a:rPr lang="en-US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E024AD-02A3-4660-9293-9FC1B9CD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5A0B661-A420-4AF4-92DB-3F4775AE5E07}"/>
              </a:ext>
            </a:extLst>
          </p:cNvPr>
          <p:cNvGraphicFramePr>
            <a:graphicFrameLocks/>
          </p:cNvGraphicFramePr>
          <p:nvPr/>
        </p:nvGraphicFramePr>
        <p:xfrm>
          <a:off x="1796623" y="2348097"/>
          <a:ext cx="9701955" cy="3550639"/>
        </p:xfrm>
        <a:graphic>
          <a:graphicData uri="http://schemas.openxmlformats.org/drawingml/2006/table">
            <a:tbl>
              <a:tblPr firstRow="1" bandRow="1"/>
              <a:tblGrid>
                <a:gridCol w="1906133">
                  <a:extLst>
                    <a:ext uri="{9D8B030D-6E8A-4147-A177-3AD203B41FA5}">
                      <a16:colId xmlns:a16="http://schemas.microsoft.com/office/drawing/2014/main" val="2330666647"/>
                    </a:ext>
                  </a:extLst>
                </a:gridCol>
                <a:gridCol w="1334116">
                  <a:extLst>
                    <a:ext uri="{9D8B030D-6E8A-4147-A177-3AD203B41FA5}">
                      <a16:colId xmlns:a16="http://schemas.microsoft.com/office/drawing/2014/main" val="2482624923"/>
                    </a:ext>
                  </a:extLst>
                </a:gridCol>
                <a:gridCol w="1376778">
                  <a:extLst>
                    <a:ext uri="{9D8B030D-6E8A-4147-A177-3AD203B41FA5}">
                      <a16:colId xmlns:a16="http://schemas.microsoft.com/office/drawing/2014/main" val="3657511750"/>
                    </a:ext>
                  </a:extLst>
                </a:gridCol>
                <a:gridCol w="5084928">
                  <a:extLst>
                    <a:ext uri="{9D8B030D-6E8A-4147-A177-3AD203B41FA5}">
                      <a16:colId xmlns:a16="http://schemas.microsoft.com/office/drawing/2014/main" val="3743189094"/>
                    </a:ext>
                  </a:extLst>
                </a:gridCol>
              </a:tblGrid>
              <a:tr h="348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Interpretation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06753"/>
                  </a:ext>
                </a:extLst>
              </a:tr>
              <a:tr h="64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MDVP:Fo(Hz)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0.990762926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Unit increase in '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MDVP:Fo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(Hz)' decreases odds of having Parkinson disease by 1 %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898582"/>
                  </a:ext>
                </a:extLst>
              </a:tr>
              <a:tr h="64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MDVP:Shimmer(dB)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13.20373838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Unit increase in '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MDVP:Shimmer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(dB)' increases odds of having Parkinson disease by 13 times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834054"/>
                  </a:ext>
                </a:extLst>
              </a:tr>
              <a:tr h="64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HNR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1.176683632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Unit increase in 'HNR' increases odds of having Parkinson disease by 17 %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377665"/>
                  </a:ext>
                </a:extLst>
              </a:tr>
              <a:tr h="64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4.037800044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Unit increase in 'spread1' increases odds of having Parkinson disease  by 4 times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57819"/>
                  </a:ext>
                </a:extLst>
              </a:tr>
              <a:tr h="64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29.40250868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Unit increase in 'D2' increases odds of having Parkinson disease by 29.4 times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96533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A4AA813-BB3F-4C7A-9A91-99F07B023BC4}"/>
              </a:ext>
            </a:extLst>
          </p:cNvPr>
          <p:cNvSpPr/>
          <p:nvPr/>
        </p:nvSpPr>
        <p:spPr>
          <a:xfrm>
            <a:off x="1846579" y="1377243"/>
            <a:ext cx="9701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Regularized Logistic Regression model  the Interpretation of Coefficients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372118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064A36-CCFA-43C1-877A-02F4E7B5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7B17-A1EC-4083-9D19-C1A2DCC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953C0-A676-473F-96B3-46F8A763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122B-DB36-48B3-9F6C-7B6D2F03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4" y="2507905"/>
            <a:ext cx="6755199" cy="39243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Data was split into 2 sets with 75:25 ratio.</a:t>
            </a:r>
          </a:p>
          <a:p>
            <a:endParaRPr lang="en-US" sz="500" dirty="0"/>
          </a:p>
          <a:p>
            <a:r>
              <a:rPr lang="en-US" dirty="0"/>
              <a:t>The split was made based on target variable to ensure PD affected rate remains the same in the 2 sets.</a:t>
            </a:r>
          </a:p>
          <a:p>
            <a:endParaRPr lang="en-US" sz="500" dirty="0"/>
          </a:p>
          <a:p>
            <a:r>
              <a:rPr lang="en-US" dirty="0"/>
              <a:t>Parameter Tuning by checking accuracy on Testing Set resulted in best parameters as:</a:t>
            </a:r>
          </a:p>
          <a:p>
            <a:pPr lvl="1"/>
            <a:r>
              <a:rPr lang="en-US" dirty="0"/>
              <a:t>Number of Trees: 100</a:t>
            </a:r>
          </a:p>
          <a:p>
            <a:pPr lvl="1"/>
            <a:r>
              <a:rPr lang="en-US" dirty="0"/>
              <a:t>Number of predictors to choose(</a:t>
            </a:r>
            <a:r>
              <a:rPr lang="en-US" dirty="0" err="1"/>
              <a:t>mtry</a:t>
            </a:r>
            <a:r>
              <a:rPr lang="en-US" dirty="0"/>
              <a:t>) = 4</a:t>
            </a:r>
          </a:p>
          <a:p>
            <a:pPr lvl="1"/>
            <a:endParaRPr lang="en-US" sz="500" dirty="0"/>
          </a:p>
          <a:p>
            <a:r>
              <a:rPr lang="en-US" dirty="0"/>
              <a:t>Testing Accuracy of 89.6% was best scenario on 48 Testing subjects.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D6B75-690A-48F2-84AE-4917D2C4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580254"/>
            <a:ext cx="4510088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681FF-4553-40CB-B473-BF365C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3043644"/>
            <a:ext cx="4510088" cy="36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8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064A36-CCFA-43C1-877A-02F4E7B5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7B17-A1EC-4083-9D19-C1A2DCC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953C0-A676-473F-96B3-46F8A763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122B-DB36-48B3-9F6C-7B6D2F03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4" y="2507905"/>
            <a:ext cx="6755199" cy="39243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MeanDecreaseAccuracy</a:t>
            </a:r>
            <a:r>
              <a:rPr lang="en-US" dirty="0"/>
              <a:t> shows us that the more the accuracy of the random forest decreases due to the exclusion of a single variable, the more important that variable is deemed.</a:t>
            </a:r>
          </a:p>
          <a:p>
            <a:r>
              <a:rPr lang="en-US" dirty="0"/>
              <a:t>Important Factors:</a:t>
            </a:r>
          </a:p>
          <a:p>
            <a:pPr lvl="1"/>
            <a:r>
              <a:rPr lang="en-US" dirty="0" err="1"/>
              <a:t>MDVP:Fo</a:t>
            </a:r>
            <a:r>
              <a:rPr lang="en-US" dirty="0"/>
              <a:t>(Hz)</a:t>
            </a:r>
          </a:p>
          <a:p>
            <a:pPr lvl="1"/>
            <a:r>
              <a:rPr lang="en-US" dirty="0" err="1"/>
              <a:t>MDVP:Fhi</a:t>
            </a:r>
            <a:r>
              <a:rPr lang="en-US" dirty="0"/>
              <a:t>(Hz)</a:t>
            </a:r>
          </a:p>
          <a:p>
            <a:pPr lvl="1"/>
            <a:r>
              <a:rPr lang="en-US" dirty="0"/>
              <a:t>Shimmer:APQ5</a:t>
            </a:r>
          </a:p>
          <a:p>
            <a:pPr lvl="1"/>
            <a:r>
              <a:rPr lang="en-US" dirty="0"/>
              <a:t>Spread1</a:t>
            </a:r>
          </a:p>
          <a:p>
            <a:pPr lvl="1"/>
            <a:r>
              <a:rPr lang="en-US" dirty="0"/>
              <a:t>PPE</a:t>
            </a:r>
          </a:p>
          <a:p>
            <a:pPr lvl="1"/>
            <a:r>
              <a:rPr lang="en-US" dirty="0"/>
              <a:t>Spread2</a:t>
            </a:r>
          </a:p>
          <a:p>
            <a:pPr lvl="1"/>
            <a:r>
              <a:rPr lang="en-US" dirty="0" err="1"/>
              <a:t>Jitter:DDP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1E75C-352F-4299-9B7A-32328700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508172"/>
            <a:ext cx="4705349" cy="58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064A36-CCFA-43C1-877A-02F4E7B5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7B17-A1EC-4083-9D19-C1A2DCC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953C0-A676-473F-96B3-46F8A763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122B-DB36-48B3-9F6C-7B6D2F03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4" y="2507905"/>
            <a:ext cx="6755199" cy="3924301"/>
          </a:xfrm>
        </p:spPr>
        <p:txBody>
          <a:bodyPr>
            <a:normAutofit lnSpcReduction="10000"/>
          </a:bodyPr>
          <a:lstStyle/>
          <a:p>
            <a:pPr marL="182563" indent="-182563"/>
            <a:r>
              <a:rPr lang="en-US" dirty="0"/>
              <a:t>The data was split into training(24 people) &amp; test (8 people)</a:t>
            </a:r>
          </a:p>
          <a:p>
            <a:pPr marL="0" indent="0"/>
            <a:r>
              <a:rPr lang="en-US" dirty="0"/>
              <a:t>Data was checked if linearly separable using the following methods:</a:t>
            </a:r>
          </a:p>
          <a:p>
            <a:pPr marL="320040" lvl="2" indent="0"/>
            <a:r>
              <a:rPr lang="en-US" dirty="0"/>
              <a:t>Data Visualization – Pair plots</a:t>
            </a:r>
          </a:p>
          <a:p>
            <a:pPr marL="452438" lvl="2" indent="-133350"/>
            <a:r>
              <a:rPr lang="en-US" dirty="0" err="1"/>
              <a:t>Perceptron</a:t>
            </a:r>
            <a:r>
              <a:rPr lang="en-US" dirty="0"/>
              <a:t> Algorithm  (Accuracy of 87.17%)</a:t>
            </a:r>
          </a:p>
          <a:p>
            <a:pPr marL="320040" lvl="2" indent="0"/>
            <a:r>
              <a:rPr lang="en-US" dirty="0"/>
              <a:t>Linear Kernel with C=very high or infinity (Accuracy of 85.12%)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/>
            <a:r>
              <a:rPr lang="en-US" dirty="0"/>
              <a:t>SVM with linear kernel was used to train the model</a:t>
            </a:r>
          </a:p>
          <a:p>
            <a:pPr marL="0" lvl="1" indent="0"/>
            <a:r>
              <a:rPr lang="en-US" dirty="0"/>
              <a:t>Accuracy and Recall were calculated for a range of cost values and accordingly the best cost value was found to be 0.5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9" y="2083167"/>
            <a:ext cx="3967237" cy="27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834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064A36-CCFA-43C1-877A-02F4E7B5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7B17-A1EC-4083-9D19-C1A2DCC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568345"/>
            <a:ext cx="6747260" cy="1558838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C953C0-A676-473F-96B3-46F8A763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490" y="456264"/>
            <a:ext cx="3595003" cy="261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566" y="3657600"/>
            <a:ext cx="3574054" cy="265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86037" y="3417455"/>
            <a:ext cx="6826894" cy="28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67563" y="2743200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Output:</a:t>
            </a:r>
          </a:p>
        </p:txBody>
      </p:sp>
    </p:spTree>
    <p:extLst>
      <p:ext uri="{BB962C8B-B14F-4D97-AF65-F5344CB8AC3E}">
        <p14:creationId xmlns:p14="http://schemas.microsoft.com/office/powerpoint/2010/main" val="26983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9C64051-31FF-4D5B-A09F-5844B6B8F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C906F-C812-49FF-A1D5-95D24FA9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5A3E23B-D22F-4E7C-B490-F6CA780C3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526CC4A-4ABE-448B-B5DB-B9925C41C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95204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58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9C64051-31FF-4D5B-A09F-5844B6B8F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5018A-629D-4814-A9C6-3AB1D91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Dataset and objective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E5A3E23B-D22F-4E7C-B490-F6CA780C3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FE0CD-C854-4ACB-A526-65F9DEBB8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56950"/>
              </p:ext>
            </p:extLst>
          </p:nvPr>
        </p:nvGraphicFramePr>
        <p:xfrm>
          <a:off x="1846580" y="2028825"/>
          <a:ext cx="9701953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52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950375-EE42-4BC7-999B-EC782FB9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30F5-5C5A-4B68-A445-71D3C0E3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en-US" sz="3400"/>
              <a:t>Data Exploratory analysis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EC8531-12DE-43E5-AF86-2B83C072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Content Placeholder 14">
            <a:extLst>
              <a:ext uri="{FF2B5EF4-FFF2-40B4-BE49-F238E27FC236}">
                <a16:creationId xmlns:a16="http://schemas.microsoft.com/office/drawing/2014/main" id="{97F5CC54-018A-4E01-B9E1-E0F70CB10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46121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0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AB217C-122B-434B-893F-639B5FD5C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9B48C-F11E-4D1E-A595-0C23280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Data distribution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8BC71-0333-430E-9DFA-FA8DCFCFD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81901"/>
            <a:ext cx="6898017" cy="42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F0F8-BFCB-4FB1-99BD-BD9E0541E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C9DD-737F-46B6-8D58-397C928A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/>
          </a:bodyPr>
          <a:lstStyle/>
          <a:p>
            <a:r>
              <a:rPr lang="en-US" dirty="0"/>
              <a:t>We have more healthy people in our dataset</a:t>
            </a:r>
          </a:p>
          <a:p>
            <a:r>
              <a:rPr lang="en-US" dirty="0"/>
              <a:t>Dataset is relatively small with 195 observations, which might lead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134247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AB217C-122B-434B-893F-639B5FD5C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6C646-D189-4BD4-8F12-B45B0F79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Correlation graph</a:t>
            </a:r>
          </a:p>
        </p:txBody>
      </p:sp>
      <p:pic>
        <p:nvPicPr>
          <p:cNvPr id="4" name="Content Placeholder 10" descr="A picture containing pencil&#10;&#10;Description automatically generated">
            <a:extLst>
              <a:ext uri="{FF2B5EF4-FFF2-40B4-BE49-F238E27FC236}">
                <a16:creationId xmlns:a16="http://schemas.microsoft.com/office/drawing/2014/main" id="{9E9D4176-1594-4822-B4B6-8D210983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1" y="640081"/>
            <a:ext cx="6301713" cy="53407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4F0F8-BFCB-4FB1-99BD-BD9E0541E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8FD2-A29D-42AA-9AC7-26780354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/>
          </a:bodyPr>
          <a:lstStyle/>
          <a:p>
            <a:r>
              <a:rPr lang="en-US" dirty="0"/>
              <a:t>This graph shows correlation between independent variables.</a:t>
            </a:r>
          </a:p>
          <a:p>
            <a:r>
              <a:rPr lang="en-US" dirty="0"/>
              <a:t>MDVP(</a:t>
            </a:r>
            <a:r>
              <a:rPr lang="en-US" dirty="0" err="1"/>
              <a:t>hi,lo,O</a:t>
            </a:r>
            <a:r>
              <a:rPr lang="en-US" dirty="0"/>
              <a:t>) have low correlation/uncorrelated with all other voice </a:t>
            </a:r>
            <a:r>
              <a:rPr lang="en-US" dirty="0" err="1"/>
              <a:t>measurments</a:t>
            </a:r>
            <a:r>
              <a:rPr lang="en-US" dirty="0"/>
              <a:t>.</a:t>
            </a:r>
          </a:p>
          <a:p>
            <a:r>
              <a:rPr lang="en-US" dirty="0"/>
              <a:t>RPDE,DFA,Spread2,D2 have also low correlation with all other IV.</a:t>
            </a:r>
          </a:p>
          <a:p>
            <a:r>
              <a:rPr lang="en-US" dirty="0"/>
              <a:t>HNR (noise)has negative correlation with most IV.</a:t>
            </a:r>
          </a:p>
        </p:txBody>
      </p:sp>
    </p:spTree>
    <p:extLst>
      <p:ext uri="{BB962C8B-B14F-4D97-AF65-F5344CB8AC3E}">
        <p14:creationId xmlns:p14="http://schemas.microsoft.com/office/powerpoint/2010/main" val="9893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FCB15C0-B744-4977-B02C-DECF4FD92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5B295-4AD8-49E6-A74C-DE1C0600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4"/>
            <a:ext cx="6755199" cy="2205335"/>
          </a:xfrm>
        </p:spPr>
        <p:txBody>
          <a:bodyPr>
            <a:normAutofit/>
          </a:bodyPr>
          <a:lstStyle/>
          <a:p>
            <a:r>
              <a:rPr lang="en-US" sz="1800" b="1" dirty="0"/>
              <a:t>Independent variables plotting: we have plotted dome of the highly correlated variables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u="sng" dirty="0" err="1"/>
              <a:t>MDVP:Shimmer</a:t>
            </a:r>
            <a:r>
              <a:rPr lang="en-US" sz="1600" u="sng" dirty="0"/>
              <a:t>(dB) &amp; </a:t>
            </a:r>
            <a:r>
              <a:rPr lang="en-US" sz="1600" u="sng" dirty="0" err="1"/>
              <a:t>MDVP:SHIMMer</a:t>
            </a:r>
            <a:endParaRPr lang="en-US" sz="1600" u="sng" dirty="0"/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DD03BEE3-CC2A-4998-A6F2-2421114C6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0"/>
          <a:stretch/>
        </p:blipFill>
        <p:spPr>
          <a:xfrm>
            <a:off x="633999" y="640074"/>
            <a:ext cx="4001315" cy="25899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5F99-73E5-4648-A5AA-E90A7932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rgbClr val="FFEF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picture containing text, white, table&#10;&#10;">
            <a:extLst>
              <a:ext uri="{FF2B5EF4-FFF2-40B4-BE49-F238E27FC236}">
                <a16:creationId xmlns:a16="http://schemas.microsoft.com/office/drawing/2014/main" id="{62270C03-F0DA-4D41-8AC2-B136CB2EF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0" b="4"/>
          <a:stretch/>
        </p:blipFill>
        <p:spPr>
          <a:xfrm>
            <a:off x="487729" y="3390872"/>
            <a:ext cx="4147585" cy="3009928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C94A8FF-DC58-4E4B-81B5-C4227C68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MDVP:RAP &amp; </a:t>
            </a:r>
            <a:r>
              <a:rPr lang="en-US" u="sng" dirty="0" err="1"/>
              <a:t>Jitter:DDp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155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CB15C0-B744-4977-B02C-DECF4FD92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BFE33-707B-454F-A95E-656C93CD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A picture containing white, table, group&#10;&#10;Description automatically generated">
            <a:extLst>
              <a:ext uri="{FF2B5EF4-FFF2-40B4-BE49-F238E27FC236}">
                <a16:creationId xmlns:a16="http://schemas.microsoft.com/office/drawing/2014/main" id="{D4B92FB6-2B69-4B40-8596-962EB99F7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9" b="-4"/>
          <a:stretch/>
        </p:blipFill>
        <p:spPr>
          <a:xfrm>
            <a:off x="633999" y="640074"/>
            <a:ext cx="4001315" cy="2589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215F99-73E5-4648-A5AA-E90A7932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rgbClr val="FFC7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6B8A76E-D73C-4478-A7CF-5D7A9CBE3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0"/>
          <a:stretch/>
        </p:blipFill>
        <p:spPr>
          <a:xfrm>
            <a:off x="633999" y="3390872"/>
            <a:ext cx="4001315" cy="258991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352B1E-B70A-4172-AF8B-5C36DC42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Shimmer:DDA</a:t>
            </a:r>
            <a:r>
              <a:rPr lang="en-US" dirty="0"/>
              <a:t> &amp; </a:t>
            </a:r>
            <a:r>
              <a:rPr lang="en-US" dirty="0" err="1"/>
              <a:t>MDVP:Shimmer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969F-C2DB-4A3E-90AE-9DB245F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891F-85AB-44A3-8D01-A29CAD81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137C9F-724B-4E9A-AAD3-50E9F2078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3000497-A65B-4AF2-9832-C93B7848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229F9E-AFA0-40E7-8D1E-1630EF3D1200}"/>
              </a:ext>
            </a:extLst>
          </p:cNvPr>
          <p:cNvSpPr txBox="1">
            <a:spLocks/>
          </p:cNvSpPr>
          <p:nvPr/>
        </p:nvSpPr>
        <p:spPr>
          <a:xfrm>
            <a:off x="1145219" y="372871"/>
            <a:ext cx="10559053" cy="788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Regularized Logistic Regression</a:t>
            </a:r>
            <a:br>
              <a:rPr lang="en-US" b="1"/>
            </a:br>
            <a:endParaRPr lang="en-US" b="1" dirty="0"/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B0D6C1CE-12E9-45D1-A4E2-10EF748D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5127306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82732-551E-4D47-8C0A-C314DACC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9642"/>
            <a:ext cx="2988785" cy="10156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95B04B-1117-4832-B623-8A60DB90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0D15B-1A07-46FF-84DE-E6409F24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1990725"/>
            <a:ext cx="4928236" cy="2943224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0FCAE0C6-C8B1-47B2-B478-F7728B93E435}"/>
              </a:ext>
            </a:extLst>
          </p:cNvPr>
          <p:cNvSpPr txBox="1">
            <a:spLocks/>
          </p:cNvSpPr>
          <p:nvPr/>
        </p:nvSpPr>
        <p:spPr>
          <a:xfrm>
            <a:off x="6096000" y="1534254"/>
            <a:ext cx="5608271" cy="455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u="sng"/>
              <a:t>Lasso Regression</a:t>
            </a:r>
            <a:r>
              <a:rPr lang="en-US" sz="2400"/>
              <a:t>:</a:t>
            </a:r>
          </a:p>
          <a:p>
            <a:endParaRPr lang="en-US" sz="10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Used Lasso Regression to obtain subset of predictors by shrinking regression coefficients for some predictors to zero.</a:t>
            </a:r>
          </a:p>
          <a:p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7200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787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Wingdings</vt:lpstr>
      <vt:lpstr>Feathered</vt:lpstr>
      <vt:lpstr>Parkinson Disease Prediction</vt:lpstr>
      <vt:lpstr>Introduction </vt:lpstr>
      <vt:lpstr>Dataset and objective</vt:lpstr>
      <vt:lpstr>Data Exploratory analysis</vt:lpstr>
      <vt:lpstr>Data distribution </vt:lpstr>
      <vt:lpstr>Correlation graph</vt:lpstr>
      <vt:lpstr>Independent variables plotting: we have plotted dome of the highly correlated variables      MDVP:Shimmer(dB) &amp; MDVP:SHIMMer</vt:lpstr>
      <vt:lpstr>PowerPoint Presentation</vt:lpstr>
      <vt:lpstr>PowerPoint Presentation</vt:lpstr>
      <vt:lpstr>PowerPoint Presentation</vt:lpstr>
      <vt:lpstr>Random Forest</vt:lpstr>
      <vt:lpstr>Random Forest</vt:lpstr>
      <vt:lpstr>Support Vector Machines</vt:lpstr>
      <vt:lpstr>Support Vector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 Disease Prediction</dc:title>
  <dc:creator>elnajjar.nusair@gmail.com</dc:creator>
  <cp:lastModifiedBy>elnajjar.nusair@gmail.com</cp:lastModifiedBy>
  <cp:revision>2</cp:revision>
  <dcterms:created xsi:type="dcterms:W3CDTF">2020-03-09T16:01:03Z</dcterms:created>
  <dcterms:modified xsi:type="dcterms:W3CDTF">2020-03-09T17:03:11Z</dcterms:modified>
</cp:coreProperties>
</file>