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ocs.djangoproject.com/en/stable/"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05200" y="2133600"/>
            <a:ext cx="56923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smtClean="0">
                <a:solidFill>
                  <a:srgbClr val="1CACE3"/>
                </a:solidFill>
                <a:latin typeface="Arial"/>
                <a:cs typeface="Arial"/>
              </a:rPr>
              <a:t>BUS TICKET BOOKING</a:t>
            </a:r>
            <a:endParaRPr sz="3600">
              <a:latin typeface="Arial"/>
              <a:cs typeface="Arial"/>
            </a:endParaRPr>
          </a:p>
        </p:txBody>
      </p:sp>
      <p:sp>
        <p:nvSpPr>
          <p:cNvPr id="3" name="object 3"/>
          <p:cNvSpPr txBox="1">
            <a:spLocks noGrp="1"/>
          </p:cNvSpPr>
          <p:nvPr>
            <p:ph type="title"/>
          </p:nvPr>
        </p:nvSpPr>
        <p:spPr>
          <a:xfrm>
            <a:off x="1676400" y="762000"/>
            <a:ext cx="9753600"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smtClean="0"/>
              <a:t>CAPSTONE PROJECT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a:latin typeface="Arial"/>
              <a:cs typeface="Arial"/>
            </a:endParaRPr>
          </a:p>
          <a:p>
            <a:pPr marL="2763520">
              <a:lnSpc>
                <a:spcPct val="100000"/>
              </a:lnSpc>
            </a:pPr>
            <a:r>
              <a:rPr sz="2000" b="1" spc="10" dirty="0">
                <a:solidFill>
                  <a:srgbClr val="1382AC"/>
                </a:solidFill>
                <a:latin typeface="Arial"/>
                <a:cs typeface="Arial"/>
              </a:rPr>
              <a:t>1</a:t>
            </a:r>
            <a:r>
              <a:rPr sz="2000" b="1" spc="10">
                <a:solidFill>
                  <a:srgbClr val="1382AC"/>
                </a:solidFill>
                <a:latin typeface="Arial"/>
                <a:cs typeface="Arial"/>
              </a:rPr>
              <a:t>.</a:t>
            </a:r>
            <a:r>
              <a:rPr sz="2000" b="1" spc="-75">
                <a:solidFill>
                  <a:srgbClr val="1382AC"/>
                </a:solidFill>
                <a:latin typeface="Arial"/>
                <a:cs typeface="Arial"/>
              </a:rPr>
              <a:t> </a:t>
            </a:r>
            <a:r>
              <a:rPr lang="en-US" sz="2000" b="1" spc="10" dirty="0" err="1" smtClean="0">
                <a:solidFill>
                  <a:srgbClr val="1382AC"/>
                </a:solidFill>
                <a:latin typeface="Arial"/>
                <a:cs typeface="Arial"/>
              </a:rPr>
              <a:t>Vaishnavi</a:t>
            </a:r>
            <a:r>
              <a:rPr lang="en-US" sz="2000" b="1" spc="10" dirty="0" smtClean="0">
                <a:solidFill>
                  <a:srgbClr val="1382AC"/>
                </a:solidFill>
                <a:latin typeface="Arial"/>
                <a:cs typeface="Arial"/>
              </a:rPr>
              <a:t> K 2021309045 </a:t>
            </a:r>
            <a:r>
              <a:rPr lang="en-US" sz="2000" b="1" dirty="0" smtClean="0">
                <a:solidFill>
                  <a:srgbClr val="1382AC"/>
                </a:solidFill>
                <a:latin typeface="Arial"/>
                <a:cs typeface="Arial"/>
              </a:rPr>
              <a:t>–</a:t>
            </a:r>
            <a:r>
              <a:rPr lang="en-US" sz="2000" b="1" spc="-25" dirty="0" smtClean="0">
                <a:solidFill>
                  <a:srgbClr val="1382AC"/>
                </a:solidFill>
                <a:latin typeface="Arial"/>
                <a:cs typeface="Arial"/>
              </a:rPr>
              <a:t> </a:t>
            </a:r>
            <a:r>
              <a:rPr lang="en-US" sz="2000" b="1" spc="-25" dirty="0" err="1" smtClean="0">
                <a:solidFill>
                  <a:srgbClr val="1382AC"/>
                </a:solidFill>
                <a:latin typeface="Arial"/>
                <a:cs typeface="Arial"/>
              </a:rPr>
              <a:t>Alagappa</a:t>
            </a:r>
            <a:r>
              <a:rPr lang="en-US" sz="2000" b="1" spc="-25" dirty="0" smtClean="0">
                <a:solidFill>
                  <a:srgbClr val="1382AC"/>
                </a:solidFill>
                <a:latin typeface="Arial"/>
                <a:cs typeface="Arial"/>
              </a:rPr>
              <a:t>  college of technology, Anna university </a:t>
            </a:r>
            <a:r>
              <a:rPr lang="en-US" sz="2000" b="1" dirty="0" smtClean="0">
                <a:solidFill>
                  <a:srgbClr val="1382AC"/>
                </a:solidFill>
                <a:latin typeface="Arial"/>
                <a:cs typeface="Arial"/>
              </a:rPr>
              <a:t>–</a:t>
            </a:r>
            <a:r>
              <a:rPr sz="2000" b="1" spc="-25" smtClean="0">
                <a:solidFill>
                  <a:srgbClr val="1382AC"/>
                </a:solidFill>
                <a:latin typeface="Arial"/>
                <a:cs typeface="Arial"/>
              </a:rPr>
              <a:t>D</a:t>
            </a:r>
            <a:r>
              <a:rPr sz="2000" b="1" spc="15" smtClean="0">
                <a:solidFill>
                  <a:srgbClr val="1382AC"/>
                </a:solidFill>
                <a:latin typeface="Arial"/>
                <a:cs typeface="Arial"/>
              </a:rPr>
              <a:t>e</a:t>
            </a:r>
            <a:r>
              <a:rPr sz="2000" b="1" spc="-25" smtClean="0">
                <a:solidFill>
                  <a:srgbClr val="1382AC"/>
                </a:solidFill>
                <a:latin typeface="Arial"/>
                <a:cs typeface="Arial"/>
              </a:rPr>
              <a:t>p</a:t>
            </a:r>
            <a:r>
              <a:rPr sz="2000" b="1" spc="10" smtClean="0">
                <a:solidFill>
                  <a:srgbClr val="1382AC"/>
                </a:solidFill>
                <a:latin typeface="Arial"/>
                <a:cs typeface="Arial"/>
              </a:rPr>
              <a:t>a</a:t>
            </a:r>
            <a:r>
              <a:rPr sz="2000" b="1" spc="-30" smtClean="0">
                <a:solidFill>
                  <a:srgbClr val="1382AC"/>
                </a:solidFill>
                <a:latin typeface="Arial"/>
                <a:cs typeface="Arial"/>
              </a:rPr>
              <a:t>r</a:t>
            </a:r>
            <a:r>
              <a:rPr sz="2000" b="1" spc="-70" smtClean="0">
                <a:solidFill>
                  <a:srgbClr val="1382AC"/>
                </a:solidFill>
                <a:latin typeface="Arial"/>
                <a:cs typeface="Arial"/>
              </a:rPr>
              <a:t>t</a:t>
            </a:r>
            <a:r>
              <a:rPr sz="2000" b="1" spc="90" smtClean="0">
                <a:solidFill>
                  <a:srgbClr val="1382AC"/>
                </a:solidFill>
                <a:latin typeface="Arial"/>
                <a:cs typeface="Arial"/>
              </a:rPr>
              <a:t>m</a:t>
            </a:r>
            <a:r>
              <a:rPr sz="2000" b="1" spc="15" smtClean="0">
                <a:solidFill>
                  <a:srgbClr val="1382AC"/>
                </a:solidFill>
                <a:latin typeface="Arial"/>
                <a:cs typeface="Arial"/>
              </a:rPr>
              <a:t>e</a:t>
            </a:r>
            <a:r>
              <a:rPr sz="2000" b="1" spc="-25" smtClean="0">
                <a:solidFill>
                  <a:srgbClr val="1382AC"/>
                </a:solidFill>
                <a:latin typeface="Arial"/>
                <a:cs typeface="Arial"/>
              </a:rPr>
              <a:t>n</a:t>
            </a:r>
            <a:r>
              <a:rPr sz="2000" b="1" spc="5" smtClean="0">
                <a:solidFill>
                  <a:srgbClr val="1382AC"/>
                </a:solidFill>
                <a:latin typeface="Arial"/>
                <a:cs typeface="Arial"/>
              </a:rPr>
              <a:t>t</a:t>
            </a:r>
            <a:r>
              <a:rPr lang="en-US" sz="2000" b="1" spc="5" dirty="0" smtClean="0">
                <a:solidFill>
                  <a:srgbClr val="1382AC"/>
                </a:solidFill>
                <a:latin typeface="Arial"/>
                <a:cs typeface="Arial"/>
              </a:rPr>
              <a:t> – Textile Technology</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Rectangle 2"/>
          <p:cNvSpPr/>
          <p:nvPr/>
        </p:nvSpPr>
        <p:spPr>
          <a:xfrm>
            <a:off x="838200" y="1295400"/>
            <a:ext cx="9372600" cy="3693319"/>
          </a:xfrm>
          <a:prstGeom prst="rect">
            <a:avLst/>
          </a:prstGeom>
        </p:spPr>
        <p:txBody>
          <a:bodyPr wrap="square">
            <a:spAutoFit/>
          </a:bodyPr>
          <a:lstStyle/>
          <a:p>
            <a:endParaRPr lang="en-US" dirty="0" smtClean="0"/>
          </a:p>
          <a:p>
            <a:pPr lvl="2"/>
            <a:r>
              <a:rPr lang="en-US" dirty="0" err="1" smtClean="0"/>
              <a:t>Django</a:t>
            </a:r>
            <a:r>
              <a:rPr lang="en-US" dirty="0" smtClean="0"/>
              <a:t> documentation: </a:t>
            </a:r>
            <a:r>
              <a:rPr lang="en-US" dirty="0" smtClean="0">
                <a:hlinkClick r:id="rId2"/>
              </a:rPr>
              <a:t>https://docs.djangoproject.com/en/stable/</a:t>
            </a:r>
            <a:endParaRPr lang="en-US" dirty="0" smtClean="0"/>
          </a:p>
          <a:p>
            <a:pPr lvl="2"/>
            <a:r>
              <a:rPr lang="en-US" dirty="0" smtClean="0"/>
              <a:t>Flask documentation: https://flask.palletsprojects.com/en/2.0.x/</a:t>
            </a:r>
          </a:p>
          <a:p>
            <a:pPr lvl="2"/>
            <a:r>
              <a:rPr lang="en-US" dirty="0" smtClean="0"/>
              <a:t>React documentation: https://reactjs.org/docs/getting-started.html</a:t>
            </a:r>
          </a:p>
          <a:p>
            <a:pPr lvl="2"/>
            <a:r>
              <a:rPr lang="en-US" dirty="0" smtClean="0"/>
              <a:t>Angular documentation: https://angular.io/docs</a:t>
            </a:r>
          </a:p>
          <a:p>
            <a:r>
              <a:rPr lang="en-US" b="1" dirty="0" smtClean="0"/>
              <a:t>Books</a:t>
            </a:r>
            <a:r>
              <a:rPr lang="en-US" dirty="0" smtClean="0"/>
              <a:t>:</a:t>
            </a:r>
          </a:p>
          <a:p>
            <a:pPr lvl="1"/>
            <a:r>
              <a:rPr lang="en-US" dirty="0" smtClean="0"/>
              <a:t>"Flask Web Development" by Miguel </a:t>
            </a:r>
            <a:r>
              <a:rPr lang="en-US" dirty="0" err="1" smtClean="0"/>
              <a:t>Grinberg</a:t>
            </a:r>
            <a:r>
              <a:rPr lang="en-US" dirty="0" smtClean="0"/>
              <a:t>: This book covers web development using the Flask framework in Python, which can be helpful for building backend APIs for a bus ticket booking system.</a:t>
            </a:r>
          </a:p>
          <a:p>
            <a:pPr lvl="1"/>
            <a:endParaRPr lang="en-US" dirty="0" smtClean="0"/>
          </a:p>
          <a:p>
            <a:pPr lvl="1"/>
            <a:r>
              <a:rPr lang="en-US" dirty="0" smtClean="0"/>
              <a:t>"Learning React: A Hands-On Guide to Building Web Applications Using React and </a:t>
            </a:r>
            <a:r>
              <a:rPr lang="en-US" dirty="0" err="1" smtClean="0"/>
              <a:t>Redux</a:t>
            </a:r>
            <a:r>
              <a:rPr lang="en-US" dirty="0" smtClean="0"/>
              <a:t>" by </a:t>
            </a:r>
            <a:r>
              <a:rPr lang="en-US" dirty="0" err="1" smtClean="0"/>
              <a:t>Kirupa</a:t>
            </a:r>
            <a:r>
              <a:rPr lang="en-US" dirty="0" smtClean="0"/>
              <a:t> </a:t>
            </a:r>
            <a:r>
              <a:rPr lang="en-US" dirty="0" err="1" smtClean="0"/>
              <a:t>Chinnathambi</a:t>
            </a:r>
            <a:r>
              <a:rPr lang="en-US" dirty="0" smtClean="0"/>
              <a:t>: This book provides a comprehensive introduction to building web applications with React, which can be useful for frontend development.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Rectangle 2"/>
          <p:cNvSpPr/>
          <p:nvPr/>
        </p:nvSpPr>
        <p:spPr>
          <a:xfrm>
            <a:off x="914400" y="1828800"/>
            <a:ext cx="9525000" cy="1938992"/>
          </a:xfrm>
          <a:prstGeom prst="rect">
            <a:avLst/>
          </a:prstGeom>
        </p:spPr>
        <p:txBody>
          <a:bodyPr wrap="square">
            <a:spAutoFit/>
          </a:bodyPr>
          <a:lstStyle/>
          <a:p>
            <a:r>
              <a:rPr lang="en-US" sz="2000" dirty="0"/>
              <a:t>"Develop a bus ticket booking system that allows customers to book bus tickets online without having to queue up at the counter. The system should enable customers to check the availability and types of buses, as well as the departure times for every bus. Customers should also be able to cancel their reservations. Additionally, the system should provide admin user privileges for updating and cancelling payment, route, and vehicle records. The system does not need to be web-based and can be run from a Python file</a:t>
            </a:r>
            <a:r>
              <a:rPr lang="en-US" sz="2000" dirty="0" smtClean="0"/>
              <a:t>."</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Rectangle 3"/>
          <p:cNvSpPr/>
          <p:nvPr/>
        </p:nvSpPr>
        <p:spPr>
          <a:xfrm>
            <a:off x="762000" y="1371600"/>
            <a:ext cx="9372600" cy="4247317"/>
          </a:xfrm>
          <a:prstGeom prst="rect">
            <a:avLst/>
          </a:prstGeom>
        </p:spPr>
        <p:txBody>
          <a:bodyPr wrap="square">
            <a:spAutoFit/>
          </a:bodyPr>
          <a:lstStyle/>
          <a:p>
            <a:r>
              <a:rPr lang="en-US" b="1" dirty="0" smtClean="0"/>
              <a:t>User Interface</a:t>
            </a:r>
            <a:r>
              <a:rPr lang="en-US" dirty="0" smtClean="0"/>
              <a:t>: Develop a user-friendly interface for customers to easily search for bus routes, select seats, and make payments</a:t>
            </a:r>
          </a:p>
          <a:p>
            <a:r>
              <a:rPr lang="en-US" b="1" dirty="0" smtClean="0"/>
              <a:t>Search Functionality</a:t>
            </a:r>
            <a:r>
              <a:rPr lang="en-US" dirty="0" smtClean="0"/>
              <a:t>: Implement a robust search functionality allowing users to search for buses based on various parameters such as origin, destination, date, time, and type of bus (e.g., AC, sleeper, semi-sleeper).</a:t>
            </a:r>
          </a:p>
          <a:p>
            <a:r>
              <a:rPr lang="en-US" b="1" dirty="0" smtClean="0"/>
              <a:t>Seat Selection</a:t>
            </a:r>
            <a:r>
              <a:rPr lang="en-US" dirty="0" smtClean="0"/>
              <a:t>: Provide an interactive seat map displaying available seats and allowing users to select their preferred seats.</a:t>
            </a:r>
          </a:p>
          <a:p>
            <a:r>
              <a:rPr lang="en-US" b="1" dirty="0" smtClean="0"/>
              <a:t>User Registration and Login</a:t>
            </a:r>
            <a:r>
              <a:rPr lang="en-US" dirty="0" smtClean="0"/>
              <a:t>: Allow users to register and create accounts to manage their bookings. </a:t>
            </a:r>
          </a:p>
          <a:p>
            <a:r>
              <a:rPr lang="en-US" b="1" dirty="0" smtClean="0"/>
              <a:t>Booking Process</a:t>
            </a:r>
            <a:r>
              <a:rPr lang="en-US" dirty="0" smtClean="0"/>
              <a:t>: Guide users through a seamless booking process, including selecting the desired bus, choosing seats, entering passenger details, and making payments.</a:t>
            </a:r>
          </a:p>
          <a:p>
            <a:r>
              <a:rPr lang="en-US" b="1" dirty="0" smtClean="0"/>
              <a:t>Payment Gateway Integration</a:t>
            </a:r>
            <a:r>
              <a:rPr lang="en-US" dirty="0" smtClean="0"/>
              <a:t>: Integrate a secure payment gateway to facilitate online payments. </a:t>
            </a:r>
          </a:p>
          <a:p>
            <a:r>
              <a:rPr lang="en-US" b="1" dirty="0" smtClean="0"/>
              <a:t>Booking Confirmation</a:t>
            </a:r>
            <a:r>
              <a:rPr lang="en-US" dirty="0" smtClean="0"/>
              <a:t>: Send booking confirmation emails or SMS to users once the payment is successfully processed. </a:t>
            </a:r>
          </a:p>
          <a:p>
            <a:r>
              <a:rPr lang="en-US" b="1" dirty="0" smtClean="0"/>
              <a:t>Cancellation and Refund</a:t>
            </a:r>
            <a:r>
              <a:rPr lang="en-US" dirty="0" smtClean="0"/>
              <a:t>: Allow users to cancel their bookings with applicable cancellation charges based on the cancellation policy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Rectangle 3"/>
          <p:cNvSpPr/>
          <p:nvPr/>
        </p:nvSpPr>
        <p:spPr>
          <a:xfrm>
            <a:off x="762000" y="1066800"/>
            <a:ext cx="9829800" cy="5632311"/>
          </a:xfrm>
          <a:prstGeom prst="rect">
            <a:avLst/>
          </a:prstGeom>
        </p:spPr>
        <p:txBody>
          <a:bodyPr wrap="square">
            <a:spAutoFit/>
          </a:bodyPr>
          <a:lstStyle/>
          <a:p>
            <a:r>
              <a:rPr lang="en-US" b="1" dirty="0" smtClean="0"/>
              <a:t>Define Requirements</a:t>
            </a:r>
            <a:r>
              <a:rPr lang="en-US" dirty="0" smtClean="0"/>
              <a:t>:</a:t>
            </a:r>
          </a:p>
          <a:p>
            <a:pPr lvl="1"/>
            <a:r>
              <a:rPr lang="en-US" dirty="0" smtClean="0"/>
              <a:t>Gather requirements from stakeholders (bus operators, passengers, administrators).</a:t>
            </a:r>
          </a:p>
          <a:p>
            <a:r>
              <a:rPr lang="en-US" b="1" dirty="0" smtClean="0"/>
              <a:t>System Design</a:t>
            </a:r>
            <a:r>
              <a:rPr lang="en-US" dirty="0" smtClean="0"/>
              <a:t>:</a:t>
            </a:r>
          </a:p>
          <a:p>
            <a:pPr lvl="1"/>
            <a:r>
              <a:rPr lang="en-US" b="1" dirty="0" smtClean="0"/>
              <a:t>Database Design</a:t>
            </a:r>
            <a:r>
              <a:rPr lang="en-US" dirty="0" smtClean="0"/>
              <a:t>: Design the database schema to store bus routes, schedules, bookings, user profiles, and payment details.</a:t>
            </a:r>
          </a:p>
          <a:p>
            <a:pPr lvl="1"/>
            <a:r>
              <a:rPr lang="en-US" b="1" dirty="0" smtClean="0"/>
              <a:t>Backend Components</a:t>
            </a:r>
            <a:r>
              <a:rPr lang="en-US" dirty="0" smtClean="0"/>
              <a:t>: Design APIs for managing buses, bookings, and user accounts. Implement business logic for seat availability, booking, and cancellation.</a:t>
            </a:r>
          </a:p>
          <a:p>
            <a:pPr lvl="1"/>
            <a:r>
              <a:rPr lang="en-US" b="1" dirty="0" smtClean="0"/>
              <a:t>Frontend Components</a:t>
            </a:r>
            <a:r>
              <a:rPr lang="en-US" dirty="0" smtClean="0"/>
              <a:t>: Design user interfaces for searching buses, selecting seats, and making payments. Ensure responsiveness and accessibility across devices.</a:t>
            </a:r>
          </a:p>
          <a:p>
            <a:r>
              <a:rPr lang="en-US" b="1" dirty="0" smtClean="0"/>
              <a:t>Implementation</a:t>
            </a:r>
            <a:r>
              <a:rPr lang="en-US" dirty="0" smtClean="0"/>
              <a:t>:</a:t>
            </a:r>
          </a:p>
          <a:p>
            <a:pPr lvl="1"/>
            <a:r>
              <a:rPr lang="en-US" b="1" dirty="0" smtClean="0"/>
              <a:t>Backend Development</a:t>
            </a:r>
            <a:r>
              <a:rPr lang="en-US" dirty="0" smtClean="0"/>
              <a:t>: Develop backend services using frameworks like </a:t>
            </a:r>
            <a:r>
              <a:rPr lang="en-US" dirty="0" err="1" smtClean="0"/>
              <a:t>Django</a:t>
            </a:r>
            <a:r>
              <a:rPr lang="en-US" dirty="0" smtClean="0"/>
              <a:t>, Flask, or Express.js. Implement authentication, authorization, and business logic.</a:t>
            </a:r>
          </a:p>
          <a:p>
            <a:pPr lvl="1"/>
            <a:r>
              <a:rPr lang="en-US" b="1" dirty="0" smtClean="0"/>
              <a:t>Frontend Development</a:t>
            </a:r>
            <a:r>
              <a:rPr lang="en-US" dirty="0" smtClean="0"/>
              <a:t>: Develop user interfaces using HTML, CSS, and JavaScript frameworks like React or Angular.</a:t>
            </a:r>
          </a:p>
          <a:p>
            <a:r>
              <a:rPr lang="en-US" b="1" dirty="0" smtClean="0"/>
              <a:t>Testing</a:t>
            </a:r>
            <a:r>
              <a:rPr lang="en-US" dirty="0" smtClean="0"/>
              <a:t>:</a:t>
            </a:r>
          </a:p>
          <a:p>
            <a:pPr lvl="1"/>
            <a:r>
              <a:rPr lang="en-US" b="1" dirty="0" smtClean="0"/>
              <a:t>Unit Testing</a:t>
            </a:r>
            <a:r>
              <a:rPr lang="en-US" dirty="0" smtClean="0"/>
              <a:t>: Test individual components (backend services, frontend UI components) in isolation.</a:t>
            </a:r>
          </a:p>
          <a:p>
            <a:pPr lvl="1"/>
            <a:r>
              <a:rPr lang="en-US" b="1" dirty="0" smtClean="0"/>
              <a:t>Integration Testing</a:t>
            </a:r>
            <a:r>
              <a:rPr lang="en-US" dirty="0" smtClean="0"/>
              <a:t>: Test interactions between frontend and backend components.</a:t>
            </a:r>
          </a:p>
          <a:p>
            <a:r>
              <a:rPr lang="en-US" b="1" dirty="0" smtClean="0"/>
              <a:t>Deployment</a:t>
            </a:r>
            <a:r>
              <a:rPr lang="en-US" dirty="0" smtClean="0"/>
              <a:t>:</a:t>
            </a:r>
          </a:p>
          <a:p>
            <a:pPr lvl="1"/>
            <a:r>
              <a:rPr lang="en-US" b="1" dirty="0" smtClean="0"/>
              <a:t>Environment Setup</a:t>
            </a:r>
            <a:r>
              <a:rPr lang="en-US" dirty="0" smtClean="0"/>
              <a:t>: Choose hosting options (e.g., cloud-based platforms like AWS, Azure, or on-premises servers).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Rectangle 3"/>
          <p:cNvSpPr/>
          <p:nvPr/>
        </p:nvSpPr>
        <p:spPr>
          <a:xfrm>
            <a:off x="762000" y="1371600"/>
            <a:ext cx="10363200" cy="5078313"/>
          </a:xfrm>
          <a:prstGeom prst="rect">
            <a:avLst/>
          </a:prstGeom>
        </p:spPr>
        <p:txBody>
          <a:bodyPr wrap="square">
            <a:spAutoFit/>
          </a:bodyPr>
          <a:lstStyle/>
          <a:p>
            <a:r>
              <a:rPr lang="en-US" b="1" dirty="0" smtClean="0"/>
              <a:t>Algorithm for Bus Ticket Booking:</a:t>
            </a:r>
            <a:endParaRPr lang="en-US" dirty="0" smtClean="0"/>
          </a:p>
          <a:p>
            <a:r>
              <a:rPr lang="en-US" b="1" dirty="0" smtClean="0"/>
              <a:t>Bus Search and Selection</a:t>
            </a:r>
            <a:r>
              <a:rPr lang="en-US" dirty="0" smtClean="0"/>
              <a:t>:</a:t>
            </a:r>
          </a:p>
          <a:p>
            <a:pPr lvl="1"/>
            <a:r>
              <a:rPr lang="en-US" dirty="0" smtClean="0"/>
              <a:t>User specifies the origin, destination, and travel date.</a:t>
            </a:r>
          </a:p>
          <a:p>
            <a:r>
              <a:rPr lang="en-US" b="1" dirty="0" smtClean="0"/>
              <a:t>Seat Selection</a:t>
            </a:r>
            <a:r>
              <a:rPr lang="en-US" dirty="0" smtClean="0"/>
              <a:t>:</a:t>
            </a:r>
          </a:p>
          <a:p>
            <a:pPr lvl="1"/>
            <a:r>
              <a:rPr lang="en-US" dirty="0" smtClean="0"/>
              <a:t>The system displays the seating arrangement of the selected bus.</a:t>
            </a:r>
          </a:p>
          <a:p>
            <a:r>
              <a:rPr lang="en-US" b="1" dirty="0" smtClean="0"/>
              <a:t>Passenger Information</a:t>
            </a:r>
            <a:r>
              <a:rPr lang="en-US" dirty="0" smtClean="0"/>
              <a:t>:</a:t>
            </a:r>
          </a:p>
          <a:p>
            <a:pPr lvl="1"/>
            <a:r>
              <a:rPr lang="en-US" dirty="0" smtClean="0"/>
              <a:t>User provides passenger details for the booked seats (e.g., name, age, contact information).</a:t>
            </a:r>
          </a:p>
          <a:p>
            <a:r>
              <a:rPr lang="en-US" b="1" dirty="0" smtClean="0"/>
              <a:t>Cancellation and Refund</a:t>
            </a:r>
            <a:r>
              <a:rPr lang="en-US" dirty="0" smtClean="0"/>
              <a:t>:</a:t>
            </a:r>
          </a:p>
          <a:p>
            <a:pPr lvl="1"/>
            <a:r>
              <a:rPr lang="en-US" dirty="0" smtClean="0"/>
              <a:t>User can cancel the booking within the allowed cancellation window.</a:t>
            </a:r>
          </a:p>
          <a:p>
            <a:r>
              <a:rPr lang="en-US" b="1" dirty="0" smtClean="0"/>
              <a:t>Development Steps:</a:t>
            </a:r>
            <a:endParaRPr lang="en-US" dirty="0" smtClean="0"/>
          </a:p>
          <a:p>
            <a:r>
              <a:rPr lang="en-US" b="1" dirty="0" smtClean="0"/>
              <a:t>Setup Project Environment</a:t>
            </a:r>
            <a:r>
              <a:rPr lang="en-US" dirty="0" smtClean="0"/>
              <a:t>:</a:t>
            </a:r>
          </a:p>
          <a:p>
            <a:pPr lvl="1"/>
            <a:r>
              <a:rPr lang="en-US" dirty="0" smtClean="0"/>
              <a:t>Choose the tech stack (e.g., Python/</a:t>
            </a:r>
            <a:r>
              <a:rPr lang="en-US" dirty="0" err="1" smtClean="0"/>
              <a:t>Django</a:t>
            </a:r>
            <a:r>
              <a:rPr lang="en-US" dirty="0" smtClean="0"/>
              <a:t> for backend, HTML/CSS/JavaScript for frontend).</a:t>
            </a:r>
          </a:p>
          <a:p>
            <a:r>
              <a:rPr lang="en-US" b="1" dirty="0" smtClean="0"/>
              <a:t>Backend Development</a:t>
            </a:r>
            <a:r>
              <a:rPr lang="en-US" dirty="0" smtClean="0"/>
              <a:t>:</a:t>
            </a:r>
          </a:p>
          <a:p>
            <a:pPr lvl="1"/>
            <a:r>
              <a:rPr lang="en-US" dirty="0" smtClean="0"/>
              <a:t>Implement user authentication and authorization.</a:t>
            </a:r>
          </a:p>
          <a:p>
            <a:pPr lvl="1"/>
            <a:r>
              <a:rPr lang="en-US" dirty="0" smtClean="0"/>
              <a:t>Develop APIs for bus search, seat selection, booking, cancellation, and payment processing.</a:t>
            </a:r>
          </a:p>
          <a:p>
            <a:r>
              <a:rPr lang="en-US" b="1" dirty="0" smtClean="0"/>
              <a:t>Frontend Development</a:t>
            </a:r>
            <a:r>
              <a:rPr lang="en-US" dirty="0" smtClean="0"/>
              <a:t>:</a:t>
            </a:r>
          </a:p>
          <a:p>
            <a:pPr lvl="1"/>
            <a:r>
              <a:rPr lang="en-US" dirty="0" smtClean="0"/>
              <a:t>Design user interfaces for bus search, seat selection, passenger information, payment, and booking confirmation.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3" name="Rectangle 2"/>
          <p:cNvSpPr/>
          <p:nvPr/>
        </p:nvSpPr>
        <p:spPr>
          <a:xfrm>
            <a:off x="990600" y="1447800"/>
            <a:ext cx="9296400" cy="3139321"/>
          </a:xfrm>
          <a:prstGeom prst="rect">
            <a:avLst/>
          </a:prstGeom>
        </p:spPr>
        <p:txBody>
          <a:bodyPr wrap="square">
            <a:spAutoFit/>
          </a:bodyPr>
          <a:lstStyle/>
          <a:p>
            <a:r>
              <a:rPr lang="en-US" b="1" dirty="0" smtClean="0"/>
              <a:t>Ticket Issuance</a:t>
            </a:r>
            <a:r>
              <a:rPr lang="en-US" dirty="0" smtClean="0"/>
              <a:t>: Upon confirmation, the system generates electronic tickets that can be either emailed to the passenger or made available for download/printing. These tickets contain all relevant information about the booked journey and serve as proof of booking.</a:t>
            </a:r>
          </a:p>
          <a:p>
            <a:r>
              <a:rPr lang="en-US" b="1" dirty="0" smtClean="0"/>
              <a:t>Notification</a:t>
            </a:r>
            <a:r>
              <a:rPr lang="en-US" dirty="0" smtClean="0"/>
              <a:t>: The system sends notifications to the passenger via email or SMS, confirming the successful booking and providing instructions for boarding, if applicable. Notifications may also include any relevant updates or changes to the booked journey.</a:t>
            </a:r>
          </a:p>
          <a:p>
            <a:r>
              <a:rPr lang="en-US" b="1" dirty="0" smtClean="0"/>
              <a:t>Payment Confirmation</a:t>
            </a:r>
            <a:r>
              <a:rPr lang="en-US" dirty="0" smtClean="0"/>
              <a:t>: If the booking involves online payment, the system provides a payment confirmation to the passenger, acknowledging the successful processing of the payment and providing a receipt if requested.</a:t>
            </a:r>
          </a:p>
          <a:p>
            <a:r>
              <a:rPr lang="en-US" b="1" dirty="0" smtClean="0"/>
              <a:t>Booking Summary</a:t>
            </a:r>
            <a:r>
              <a:rPr lang="en-US" dirty="0" smtClean="0"/>
              <a:t>: A summary of the booking details is displayed to the user, typically including the booked bus details, seat numbers, passenger information, and payment summary.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p:cNvSpPr/>
          <p:nvPr/>
        </p:nvSpPr>
        <p:spPr>
          <a:xfrm>
            <a:off x="1066800" y="1582341"/>
            <a:ext cx="9296400" cy="2862322"/>
          </a:xfrm>
          <a:prstGeom prst="rect">
            <a:avLst/>
          </a:prstGeom>
        </p:spPr>
        <p:txBody>
          <a:bodyPr wrap="square">
            <a:spAutoFit/>
          </a:bodyPr>
          <a:lstStyle/>
          <a:p>
            <a:r>
              <a:rPr lang="en-US" dirty="0" smtClean="0"/>
              <a:t>In conclusion, a bus ticket booking system serves as a vital tool in modernizing and streamlining the process of bus travel. By leveraging technology, it provides numerous benefits to both passengers and bus operators, ultimately enhancing the overall travel experience.</a:t>
            </a:r>
          </a:p>
          <a:p>
            <a:endParaRPr lang="en-US" dirty="0" smtClean="0"/>
          </a:p>
          <a:p>
            <a:r>
              <a:rPr lang="en-US" dirty="0" smtClean="0"/>
              <a:t>For passengers, a bus ticket booking system offers convenience, flexibility, and accessibility. They can easily search for available buses, select preferred seats, and complete bookings from the comfort of their homes or while on the go. This eliminates the need to visit physical booking counters, saving time and effort. Additionally, real-time information on bus schedules, seat availability, and fares allows passengers to make informed decisions and plan their journeys efficiently.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p:cNvSpPr/>
          <p:nvPr/>
        </p:nvSpPr>
        <p:spPr>
          <a:xfrm>
            <a:off x="990600" y="1295400"/>
            <a:ext cx="9677400" cy="5078313"/>
          </a:xfrm>
          <a:prstGeom prst="rect">
            <a:avLst/>
          </a:prstGeom>
        </p:spPr>
        <p:txBody>
          <a:bodyPr wrap="square">
            <a:spAutoFit/>
          </a:bodyPr>
          <a:lstStyle/>
          <a:p>
            <a:r>
              <a:rPr lang="en-US" b="1" dirty="0" smtClean="0"/>
              <a:t>Multi-Modal Integration</a:t>
            </a:r>
            <a:r>
              <a:rPr lang="en-US" dirty="0" smtClean="0"/>
              <a:t>: Facilitating seamless integration with other modes of transportation, such as trains, metros, and ride-sharing services, enables travelers to plan and book multi-modal journeys through a single platform.</a:t>
            </a:r>
          </a:p>
          <a:p>
            <a:r>
              <a:rPr lang="en-US" b="1" dirty="0" smtClean="0"/>
              <a:t>Enhanced Payment Options</a:t>
            </a:r>
            <a:r>
              <a:rPr lang="en-US" dirty="0" smtClean="0"/>
              <a:t>: Introducing innovative payment options such as digital wallets, contactless payments, and </a:t>
            </a:r>
            <a:r>
              <a:rPr lang="en-US" dirty="0" err="1" smtClean="0"/>
              <a:t>cryptocurrency</a:t>
            </a:r>
            <a:r>
              <a:rPr lang="en-US" dirty="0" smtClean="0"/>
              <a:t> payments can cater to diverse customer preferences and improve the convenience of booking.</a:t>
            </a:r>
          </a:p>
          <a:p>
            <a:r>
              <a:rPr lang="en-US" b="1" dirty="0" err="1" smtClean="0"/>
              <a:t>IoT</a:t>
            </a:r>
            <a:r>
              <a:rPr lang="en-US" b="1" dirty="0" smtClean="0"/>
              <a:t> and Sensor Integration</a:t>
            </a:r>
            <a:r>
              <a:rPr lang="en-US" dirty="0" smtClean="0"/>
              <a:t>: Utilizing Internet of Things (</a:t>
            </a:r>
            <a:r>
              <a:rPr lang="en-US" dirty="0" err="1" smtClean="0"/>
              <a:t>IoT</a:t>
            </a:r>
            <a:r>
              <a:rPr lang="en-US" dirty="0" smtClean="0"/>
              <a:t>) devices and sensors on buses can enable real-time monitoring of occupancy, temperature, and other conditions, allowing for dynamic seat allocation and improved passenger comfort.</a:t>
            </a:r>
          </a:p>
          <a:p>
            <a:r>
              <a:rPr lang="en-US" b="1" dirty="0" smtClean="0"/>
              <a:t>Augmented Reality (AR) and Virtual Reality (VR)</a:t>
            </a:r>
            <a:r>
              <a:rPr lang="en-US" dirty="0" smtClean="0"/>
              <a:t>: Integrating AR and VR technologies into booking platforms can provide immersive experiences, such as virtual tours of buses, interactive seat selection, and destination previews.</a:t>
            </a:r>
          </a:p>
          <a:p>
            <a:r>
              <a:rPr lang="en-US" b="1" dirty="0" smtClean="0"/>
              <a:t>Voice and Natural Language Processing (NLP)</a:t>
            </a:r>
            <a:r>
              <a:rPr lang="en-US" dirty="0" smtClean="0"/>
              <a:t>: Implementing voice-enabled booking interfaces and NLP-driven </a:t>
            </a:r>
            <a:r>
              <a:rPr lang="en-US" dirty="0" err="1" smtClean="0"/>
              <a:t>chatbots</a:t>
            </a:r>
            <a:r>
              <a:rPr lang="en-US" dirty="0" smtClean="0"/>
              <a:t> can simplify the booking process and provide instant assistance to users through natural language interactions.</a:t>
            </a:r>
          </a:p>
          <a:p>
            <a:r>
              <a:rPr lang="en-US" b="1" dirty="0" smtClean="0"/>
              <a:t>Data Analytics and Predictive Modeling</a:t>
            </a:r>
            <a:r>
              <a:rPr lang="en-US" dirty="0" smtClean="0"/>
              <a:t>: Harnessing data analytics and predictive modeling techniques can enable operators to anticipate demand patterns, optimize pricing strategies, and offer targeted promotions to maximize revenue and efficiency.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1258</Words>
  <Application>Microsoft Office PowerPoint</Application>
  <PresentationFormat>Custom</PresentationFormat>
  <Paragraphs>89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ADMIN</cp:lastModifiedBy>
  <cp:revision>12</cp:revision>
  <dcterms:created xsi:type="dcterms:W3CDTF">2024-04-04T19:22:38Z</dcterms:created>
  <dcterms:modified xsi:type="dcterms:W3CDTF">2024-04-24T14:03:37Z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