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7" r:id="rId2"/>
    <p:sldId id="258" r:id="rId3"/>
    <p:sldId id="259" r:id="rId4"/>
    <p:sldId id="26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7486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575319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850227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DC5B261-8843-42D1-AAFC-05E20E2D9B97}" type="datetimeFigureOut">
              <a:rPr lang="en-US" smtClean="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91340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DC5B261-8843-42D1-AAFC-05E20E2D9B97}" type="datetimeFigureOut">
              <a:rPr lang="en-US" smtClean="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998567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DC5B261-8843-42D1-AAFC-05E20E2D9B97}" type="datetimeFigureOut">
              <a:rPr lang="en-US" smtClean="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8096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12914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73537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144820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93426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79559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9/15/2021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3026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9/15/2021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6801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02C1E-28F2-47E9-802D-339E64E2F920}" type="datetimeFigureOut">
              <a:rPr lang="en-US" smtClean="0"/>
              <a:t>9/15/2021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52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271A48-F18A-45B3-BC05-1E27DA3F88AF}" type="datetimeFigureOut">
              <a:rPr lang="en-US" smtClean="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2522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58971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DC5B261-8843-42D1-AAFC-05E20E2D9B97}" type="datetimeFigureOut">
              <a:rPr lang="en-US" smtClean="0"/>
              <a:t>9/15/2021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4003955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03" y="1613128"/>
            <a:ext cx="11462197" cy="2842963"/>
          </a:xfrm>
        </p:spPr>
        <p:txBody>
          <a:bodyPr>
            <a:normAutofit/>
          </a:bodyPr>
          <a:lstStyle/>
          <a:p>
            <a:pPr algn="ctr"/>
            <a:r>
              <a:rPr lang="en-US" sz="6000" b="1" dirty="0" smtClean="0">
                <a:latin typeface="Bahnschrift" panose="020B0502040204020203" pitchFamily="34" charset="0"/>
              </a:rPr>
              <a:t>What happens when you type a URL in the web browser?</a:t>
            </a:r>
            <a:endParaRPr lang="en-IN" sz="6000" b="1" dirty="0">
              <a:latin typeface="Bahnschrift" panose="020B0502040204020203" pitchFamily="34" charset="0"/>
            </a:endParaRPr>
          </a:p>
        </p:txBody>
      </p:sp>
      <p:sp>
        <p:nvSpPr>
          <p:cNvPr id="4" name="TextBox 3"/>
          <p:cNvSpPr txBox="1"/>
          <p:nvPr/>
        </p:nvSpPr>
        <p:spPr>
          <a:xfrm>
            <a:off x="8409903" y="6308364"/>
            <a:ext cx="3116688" cy="369332"/>
          </a:xfrm>
          <a:prstGeom prst="rect">
            <a:avLst/>
          </a:prstGeom>
          <a:noFill/>
        </p:spPr>
        <p:txBody>
          <a:bodyPr wrap="square" rtlCol="0">
            <a:spAutoFit/>
          </a:bodyPr>
          <a:lstStyle/>
          <a:p>
            <a:r>
              <a:rPr lang="en-US" dirty="0" smtClean="0">
                <a:solidFill>
                  <a:schemeClr val="accent2">
                    <a:lumMod val="75000"/>
                  </a:schemeClr>
                </a:solidFill>
              </a:rPr>
              <a:t>Ppt by : Vaishnavi Kulkarni.</a:t>
            </a:r>
            <a:endParaRPr lang="en-IN" dirty="0">
              <a:solidFill>
                <a:schemeClr val="accent2">
                  <a:lumMod val="75000"/>
                </a:schemeClr>
              </a:solidFill>
            </a:endParaRPr>
          </a:p>
        </p:txBody>
      </p:sp>
    </p:spTree>
    <p:extLst>
      <p:ext uri="{BB962C8B-B14F-4D97-AF65-F5344CB8AC3E}">
        <p14:creationId xmlns:p14="http://schemas.microsoft.com/office/powerpoint/2010/main" val="329903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7: </a:t>
            </a:r>
            <a:r>
              <a:rPr lang="en-US" dirty="0" smtClean="0"/>
              <a:t>  </a:t>
            </a:r>
            <a:r>
              <a:rPr lang="en-US" dirty="0"/>
              <a:t>The server sends out an HTTP respond.</a:t>
            </a:r>
          </a:p>
        </p:txBody>
      </p:sp>
      <p:sp>
        <p:nvSpPr>
          <p:cNvPr id="3" name="Content Placeholder 2"/>
          <p:cNvSpPr>
            <a:spLocks noGrp="1"/>
          </p:cNvSpPr>
          <p:nvPr>
            <p:ph idx="1"/>
          </p:nvPr>
        </p:nvSpPr>
        <p:spPr/>
        <p:txBody>
          <a:bodyPr>
            <a:noAutofit/>
          </a:bodyPr>
          <a:lstStyle/>
          <a:p>
            <a:r>
              <a:rPr lang="en-US" sz="2000" b="1" dirty="0"/>
              <a:t>The server response contains the web page you requested as well as the status code, compression type (</a:t>
            </a:r>
            <a:r>
              <a:rPr lang="en-US" sz="2000" b="1" i="1" dirty="0"/>
              <a:t>Content-Encoding)</a:t>
            </a:r>
            <a:r>
              <a:rPr lang="en-US" sz="2000" b="1" dirty="0"/>
              <a:t>, how to cache the page (</a:t>
            </a:r>
            <a:r>
              <a:rPr lang="en-US" sz="2000" b="1" i="1" dirty="0"/>
              <a:t>Cache-Control</a:t>
            </a:r>
            <a:r>
              <a:rPr lang="en-US" sz="2000" b="1" dirty="0"/>
              <a:t>), any cookies to set, privacy information, etc</a:t>
            </a:r>
            <a:r>
              <a:rPr lang="en-US" sz="2000" b="1" dirty="0" smtClean="0"/>
              <a:t>.</a:t>
            </a:r>
          </a:p>
          <a:p>
            <a:pPr marL="0" indent="0">
              <a:buNone/>
            </a:pPr>
            <a:r>
              <a:rPr lang="en-US" sz="2000" b="1" dirty="0"/>
              <a:t>There are five types of statuses detailed using a numerical code</a:t>
            </a:r>
            <a:r>
              <a:rPr lang="en-US" sz="2000" b="1" dirty="0" smtClean="0"/>
              <a:t>.</a:t>
            </a:r>
          </a:p>
          <a:p>
            <a:pPr>
              <a:buFont typeface="+mj-lt"/>
              <a:buAutoNum type="arabicPeriod"/>
            </a:pPr>
            <a:r>
              <a:rPr lang="en-US" sz="2000" b="1" dirty="0"/>
              <a:t>1xx indicates an informational message only</a:t>
            </a:r>
          </a:p>
          <a:p>
            <a:pPr>
              <a:buFont typeface="+mj-lt"/>
              <a:buAutoNum type="arabicPeriod"/>
            </a:pPr>
            <a:r>
              <a:rPr lang="en-US" sz="2000" b="1" dirty="0" smtClean="0"/>
              <a:t> </a:t>
            </a:r>
            <a:r>
              <a:rPr lang="en-US" sz="2000" b="1" dirty="0"/>
              <a:t>2xx indicates success of some </a:t>
            </a:r>
            <a:r>
              <a:rPr lang="en-US" sz="2000" b="1" dirty="0" smtClean="0"/>
              <a:t>kind</a:t>
            </a:r>
          </a:p>
          <a:p>
            <a:pPr>
              <a:buFont typeface="+mj-lt"/>
              <a:buAutoNum type="arabicPeriod"/>
            </a:pPr>
            <a:r>
              <a:rPr lang="en-US" sz="2000" b="1" dirty="0" smtClean="0"/>
              <a:t>3xx </a:t>
            </a:r>
            <a:r>
              <a:rPr lang="en-US" sz="2000" b="1" dirty="0"/>
              <a:t>redirects the client to another </a:t>
            </a:r>
            <a:r>
              <a:rPr lang="en-US" sz="2000" b="1" dirty="0" smtClean="0"/>
              <a:t>URL</a:t>
            </a:r>
          </a:p>
          <a:p>
            <a:pPr>
              <a:buFont typeface="+mj-lt"/>
              <a:buAutoNum type="arabicPeriod"/>
            </a:pPr>
            <a:r>
              <a:rPr lang="en-US" sz="2000" b="1" dirty="0" smtClean="0"/>
              <a:t> </a:t>
            </a:r>
            <a:r>
              <a:rPr lang="en-US" sz="2000" b="1" dirty="0"/>
              <a:t>4xx indicates an error on the client’s part</a:t>
            </a:r>
          </a:p>
          <a:p>
            <a:pPr>
              <a:buFont typeface="+mj-lt"/>
              <a:buAutoNum type="arabicPeriod"/>
            </a:pPr>
            <a:r>
              <a:rPr lang="en-US" sz="2000" b="1" dirty="0" smtClean="0"/>
              <a:t>5xx </a:t>
            </a:r>
            <a:r>
              <a:rPr lang="en-US" sz="2000" b="1" dirty="0"/>
              <a:t>indicates an error on the server’s </a:t>
            </a:r>
            <a:r>
              <a:rPr lang="en-US" sz="2000" b="1" dirty="0" smtClean="0"/>
              <a:t>part</a:t>
            </a:r>
          </a:p>
          <a:p>
            <a:pPr marL="0" indent="0">
              <a:buNone/>
            </a:pPr>
            <a:r>
              <a:rPr lang="en-US" sz="2000" b="1" dirty="0"/>
              <a:t> </a:t>
            </a:r>
            <a:r>
              <a:rPr lang="en-US" sz="2000" b="1" dirty="0" smtClean="0"/>
              <a:t>   if you finds any error, you can take a look at the HTTP respond and check </a:t>
            </a:r>
            <a:r>
              <a:rPr lang="en-US" sz="2000" b="1" dirty="0"/>
              <a:t>t</a:t>
            </a:r>
            <a:r>
              <a:rPr lang="en-US" sz="2000" b="1" dirty="0" smtClean="0"/>
              <a:t>hat type of status you have received.</a:t>
            </a:r>
            <a:endParaRPr lang="en-US" sz="2000" b="1" dirty="0"/>
          </a:p>
        </p:txBody>
      </p:sp>
    </p:spTree>
    <p:extLst>
      <p:ext uri="{BB962C8B-B14F-4D97-AF65-F5344CB8AC3E}">
        <p14:creationId xmlns:p14="http://schemas.microsoft.com/office/powerpoint/2010/main" val="3453635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8</a:t>
            </a:r>
            <a:r>
              <a:rPr lang="en-US" dirty="0" smtClean="0"/>
              <a:t>:  </a:t>
            </a:r>
            <a:r>
              <a:rPr lang="en-US" dirty="0"/>
              <a:t>The browser displays the HTML content .</a:t>
            </a:r>
            <a:endParaRPr lang="en-IN" dirty="0"/>
          </a:p>
        </p:txBody>
      </p:sp>
      <p:sp>
        <p:nvSpPr>
          <p:cNvPr id="3" name="Content Placeholder 2"/>
          <p:cNvSpPr>
            <a:spLocks noGrp="1"/>
          </p:cNvSpPr>
          <p:nvPr>
            <p:ph idx="1"/>
          </p:nvPr>
        </p:nvSpPr>
        <p:spPr/>
        <p:txBody>
          <a:bodyPr>
            <a:normAutofit/>
          </a:bodyPr>
          <a:lstStyle/>
          <a:p>
            <a:r>
              <a:rPr lang="en-US" sz="2400" b="1" dirty="0"/>
              <a:t>The browser displays the HTML content in phases. First, it will render the bare bone HTML skeleton. Then it will check the HTML tags and send out GET requests for additional elements on the web page, such as images, CSS </a:t>
            </a:r>
            <a:r>
              <a:rPr lang="en-US" sz="2400" b="1" dirty="0" err="1"/>
              <a:t>stylesheets</a:t>
            </a:r>
            <a:r>
              <a:rPr lang="en-US" sz="2400" b="1" dirty="0"/>
              <a:t>, JavaScript files, etc. These static files are cached by the browser, so it doesn’t have to fetch them again the next time you visit the page. In the end, you’ll see </a:t>
            </a:r>
            <a:r>
              <a:rPr lang="en-US" sz="2400" b="1" dirty="0" smtClean="0">
                <a:hlinkClick r:id="rId2"/>
              </a:rPr>
              <a:t>www.google.com</a:t>
            </a:r>
            <a:r>
              <a:rPr lang="en-US" sz="2400" b="1" dirty="0" smtClean="0"/>
              <a:t>  </a:t>
            </a:r>
            <a:r>
              <a:rPr lang="en-US" sz="2400" b="1" dirty="0"/>
              <a:t>appearing on your browser.</a:t>
            </a:r>
            <a:endParaRPr lang="en-IN" sz="2400" b="1" dirty="0"/>
          </a:p>
        </p:txBody>
      </p:sp>
    </p:spTree>
    <p:extLst>
      <p:ext uri="{BB962C8B-B14F-4D97-AF65-F5344CB8AC3E}">
        <p14:creationId xmlns:p14="http://schemas.microsoft.com/office/powerpoint/2010/main" val="95261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953" y="2903671"/>
            <a:ext cx="8911687" cy="1280890"/>
          </a:xfrm>
        </p:spPr>
        <p:txBody>
          <a:bodyPr>
            <a:normAutofit/>
          </a:bodyPr>
          <a:lstStyle/>
          <a:p>
            <a:pPr algn="ctr"/>
            <a:r>
              <a:rPr lang="en-US" sz="7200" dirty="0" smtClean="0"/>
              <a:t>Thank You…</a:t>
            </a:r>
            <a:endParaRPr lang="en-IN" sz="7200" dirty="0"/>
          </a:p>
        </p:txBody>
      </p:sp>
      <p:sp>
        <p:nvSpPr>
          <p:cNvPr id="4" name="TextBox 3"/>
          <p:cNvSpPr txBox="1"/>
          <p:nvPr/>
        </p:nvSpPr>
        <p:spPr>
          <a:xfrm>
            <a:off x="8512935" y="6488668"/>
            <a:ext cx="3799268" cy="369332"/>
          </a:xfrm>
          <a:prstGeom prst="rect">
            <a:avLst/>
          </a:prstGeom>
          <a:noFill/>
        </p:spPr>
        <p:txBody>
          <a:bodyPr wrap="square" rtlCol="0">
            <a:spAutoFit/>
          </a:bodyPr>
          <a:lstStyle/>
          <a:p>
            <a:r>
              <a:rPr lang="en-US" b="1" dirty="0" smtClean="0"/>
              <a:t>                                   Wikipedia</a:t>
            </a:r>
            <a:endParaRPr lang="en-IN" b="1" dirty="0"/>
          </a:p>
        </p:txBody>
      </p:sp>
    </p:spTree>
    <p:extLst>
      <p:ext uri="{BB962C8B-B14F-4D97-AF65-F5344CB8AC3E}">
        <p14:creationId xmlns:p14="http://schemas.microsoft.com/office/powerpoint/2010/main" val="771466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are as follows:</a:t>
            </a:r>
            <a:endParaRPr lang="en-IN" dirty="0"/>
          </a:p>
        </p:txBody>
      </p:sp>
      <p:sp>
        <p:nvSpPr>
          <p:cNvPr id="3" name="Content Placeholder 2"/>
          <p:cNvSpPr>
            <a:spLocks noGrp="1"/>
          </p:cNvSpPr>
          <p:nvPr>
            <p:ph idx="1"/>
          </p:nvPr>
        </p:nvSpPr>
        <p:spPr/>
        <p:txBody>
          <a:bodyPr/>
          <a:lstStyle/>
          <a:p>
            <a:r>
              <a:rPr lang="en-US" dirty="0" smtClean="0"/>
              <a:t>Step 1: </a:t>
            </a:r>
          </a:p>
          <a:p>
            <a:pPr marL="0" indent="0">
              <a:buNone/>
            </a:pPr>
            <a:r>
              <a:rPr lang="en-US" dirty="0" smtClean="0"/>
              <a:t>                  You entered the URL in the browser ex: </a:t>
            </a:r>
            <a:r>
              <a:rPr lang="en-US" dirty="0" smtClean="0">
                <a:hlinkClick r:id="rId2"/>
              </a:rPr>
              <a:t>www.google.com</a:t>
            </a:r>
            <a:r>
              <a:rPr lang="en-US" dirty="0" smtClean="0"/>
              <a:t> </a:t>
            </a:r>
            <a:endParaRPr lang="en-IN" dirty="0"/>
          </a:p>
          <a:p>
            <a:r>
              <a:rPr lang="en-US" dirty="0" smtClean="0"/>
              <a:t>Step 2:</a:t>
            </a:r>
          </a:p>
          <a:p>
            <a:pPr marL="0" indent="0">
              <a:buNone/>
            </a:pPr>
            <a:r>
              <a:rPr lang="en-US" dirty="0"/>
              <a:t> </a:t>
            </a:r>
            <a:r>
              <a:rPr lang="en-US" dirty="0" smtClean="0"/>
              <a:t>                The browser checks the cache for DNS(Domain Name Type) record to find the  IP address of the URL that you entered.</a:t>
            </a:r>
          </a:p>
          <a:p>
            <a:r>
              <a:rPr lang="en-US" dirty="0" smtClean="0"/>
              <a:t>Step 3:</a:t>
            </a:r>
          </a:p>
          <a:p>
            <a:pPr marL="0" indent="0">
              <a:buNone/>
            </a:pPr>
            <a:r>
              <a:rPr lang="en-US" dirty="0"/>
              <a:t> </a:t>
            </a:r>
            <a:r>
              <a:rPr lang="en-US" dirty="0" smtClean="0"/>
              <a:t>                The requested URL is not in the cache, ISP’s DNS server initiates a DNS query to find the IP address of sever that hosts </a:t>
            </a:r>
            <a:r>
              <a:rPr lang="en-US" dirty="0" smtClean="0">
                <a:hlinkClick r:id="rId2"/>
              </a:rPr>
              <a:t>www.google.com</a:t>
            </a:r>
            <a:r>
              <a:rPr lang="en-US" dirty="0" smtClean="0"/>
              <a:t> .</a:t>
            </a:r>
          </a:p>
          <a:p>
            <a:r>
              <a:rPr lang="en-US" dirty="0" smtClean="0"/>
              <a:t>Step 4:</a:t>
            </a:r>
          </a:p>
          <a:p>
            <a:pPr marL="0" indent="0">
              <a:buNone/>
            </a:pPr>
            <a:r>
              <a:rPr lang="en-US" dirty="0" smtClean="0"/>
              <a:t>                 The browser initiates a TCP connection with the server.</a:t>
            </a:r>
          </a:p>
          <a:p>
            <a:pPr marL="0" indent="0">
              <a:buNone/>
            </a:pPr>
            <a:endParaRPr lang="en-US" dirty="0" smtClean="0"/>
          </a:p>
          <a:p>
            <a:endParaRPr lang="en-IN" dirty="0"/>
          </a:p>
        </p:txBody>
      </p:sp>
    </p:spTree>
    <p:extLst>
      <p:ext uri="{BB962C8B-B14F-4D97-AF65-F5344CB8AC3E}">
        <p14:creationId xmlns:p14="http://schemas.microsoft.com/office/powerpoint/2010/main" val="3502676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Step 5:</a:t>
            </a:r>
          </a:p>
          <a:p>
            <a:pPr marL="0" indent="0">
              <a:buNone/>
            </a:pPr>
            <a:r>
              <a:rPr lang="en-US" dirty="0"/>
              <a:t> </a:t>
            </a:r>
            <a:r>
              <a:rPr lang="en-US" dirty="0" smtClean="0"/>
              <a:t>                the browser sends an HTTP request to the webserver.</a:t>
            </a:r>
          </a:p>
          <a:p>
            <a:r>
              <a:rPr lang="en-US" dirty="0" smtClean="0"/>
              <a:t>Step 6:</a:t>
            </a:r>
          </a:p>
          <a:p>
            <a:pPr marL="0" indent="0">
              <a:buNone/>
            </a:pPr>
            <a:r>
              <a:rPr lang="en-US" dirty="0"/>
              <a:t> </a:t>
            </a:r>
            <a:r>
              <a:rPr lang="en-US" dirty="0" smtClean="0"/>
              <a:t>                The server handle the request and sends respond.</a:t>
            </a:r>
          </a:p>
          <a:p>
            <a:r>
              <a:rPr lang="en-US" dirty="0" smtClean="0"/>
              <a:t>Step 7: </a:t>
            </a:r>
          </a:p>
          <a:p>
            <a:pPr marL="0" indent="0">
              <a:buNone/>
            </a:pPr>
            <a:r>
              <a:rPr lang="en-US" dirty="0"/>
              <a:t> </a:t>
            </a:r>
            <a:r>
              <a:rPr lang="en-US" dirty="0" smtClean="0"/>
              <a:t>                The server sends out an HTTP respond.</a:t>
            </a:r>
          </a:p>
          <a:p>
            <a:r>
              <a:rPr lang="en-US" dirty="0" smtClean="0"/>
              <a:t>Step 8:</a:t>
            </a:r>
          </a:p>
          <a:p>
            <a:pPr marL="0" indent="0">
              <a:buNone/>
            </a:pPr>
            <a:r>
              <a:rPr lang="en-US" dirty="0"/>
              <a:t> </a:t>
            </a:r>
            <a:r>
              <a:rPr lang="en-US" dirty="0" smtClean="0"/>
              <a:t>                The browser displays the HTML content .</a:t>
            </a:r>
            <a:endParaRPr lang="en-IN" dirty="0"/>
          </a:p>
        </p:txBody>
      </p:sp>
    </p:spTree>
    <p:extLst>
      <p:ext uri="{BB962C8B-B14F-4D97-AF65-F5344CB8AC3E}">
        <p14:creationId xmlns:p14="http://schemas.microsoft.com/office/powerpoint/2010/main" val="117944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1105" y="2749124"/>
            <a:ext cx="8911687" cy="1280890"/>
          </a:xfrm>
        </p:spPr>
        <p:txBody>
          <a:bodyPr>
            <a:normAutofit/>
          </a:bodyPr>
          <a:lstStyle/>
          <a:p>
            <a:pPr algn="ctr"/>
            <a:r>
              <a:rPr lang="en-US" sz="5400" dirty="0"/>
              <a:t>Explanation of the steps</a:t>
            </a:r>
            <a:endParaRPr lang="en-IN" sz="5400" dirty="0"/>
          </a:p>
        </p:txBody>
      </p:sp>
    </p:spTree>
    <p:extLst>
      <p:ext uri="{BB962C8B-B14F-4D97-AF65-F5344CB8AC3E}">
        <p14:creationId xmlns:p14="http://schemas.microsoft.com/office/powerpoint/2010/main" val="630875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The browser checks the cache for DNS(Domain Name Type) record to find the  IP address of the URL that you entered.</a:t>
            </a:r>
          </a:p>
        </p:txBody>
      </p:sp>
      <p:sp>
        <p:nvSpPr>
          <p:cNvPr id="3" name="Content Placeholder 2"/>
          <p:cNvSpPr>
            <a:spLocks noGrp="1"/>
          </p:cNvSpPr>
          <p:nvPr>
            <p:ph idx="1"/>
          </p:nvPr>
        </p:nvSpPr>
        <p:spPr>
          <a:xfrm>
            <a:off x="2589212" y="2133600"/>
            <a:ext cx="8915400" cy="4357352"/>
          </a:xfrm>
        </p:spPr>
        <p:txBody>
          <a:bodyPr>
            <a:normAutofit fontScale="85000" lnSpcReduction="20000"/>
          </a:bodyPr>
          <a:lstStyle/>
          <a:p>
            <a:pPr marL="0" indent="0">
              <a:buNone/>
            </a:pPr>
            <a:endParaRPr lang="en-IN" dirty="0"/>
          </a:p>
          <a:p>
            <a:pPr>
              <a:buFont typeface="Wingdings" panose="05000000000000000000" pitchFamily="2" charset="2"/>
              <a:buChar char="§"/>
            </a:pPr>
            <a:r>
              <a:rPr lang="en-US" sz="2100" b="1" dirty="0" smtClean="0"/>
              <a:t>First, it checks the browser cache. The browser maintain a repository of DNS records for a fixed duration for a website that you have visited previously , so it is the first place t run a DNS query.</a:t>
            </a:r>
          </a:p>
          <a:p>
            <a:pPr>
              <a:buFont typeface="Wingdings" panose="05000000000000000000" pitchFamily="2" charset="2"/>
              <a:buChar char="§"/>
            </a:pPr>
            <a:r>
              <a:rPr lang="en-US" sz="2100" b="1" dirty="0" smtClean="0"/>
              <a:t> </a:t>
            </a:r>
            <a:r>
              <a:rPr lang="en-US" sz="2100" b="1" dirty="0"/>
              <a:t>Second, the browser checks the OS cache. If it is not in the browser cache, the browser will make a system call (i.e., </a:t>
            </a:r>
            <a:r>
              <a:rPr lang="en-US" sz="2100" b="1" i="1" dirty="0"/>
              <a:t>gethostname</a:t>
            </a:r>
            <a:r>
              <a:rPr lang="en-US" sz="2100" b="1" dirty="0"/>
              <a:t> on Windows) to your underlying computer OS to fetch the record since the OS also maintains a cache of DNS records.</a:t>
            </a:r>
          </a:p>
          <a:p>
            <a:pPr>
              <a:buFont typeface="Wingdings" panose="05000000000000000000" pitchFamily="2" charset="2"/>
              <a:buChar char="§"/>
            </a:pPr>
            <a:r>
              <a:rPr lang="en-US" sz="2100" b="1" dirty="0"/>
              <a:t> Third, it checks the router cache. If it’s not on your computer, the browser will communicate with the router that maintains its’ own cache of DNS records.</a:t>
            </a:r>
          </a:p>
          <a:p>
            <a:pPr>
              <a:buFont typeface="Wingdings" panose="05000000000000000000" pitchFamily="2" charset="2"/>
              <a:buChar char="§"/>
            </a:pPr>
            <a:r>
              <a:rPr lang="en-US" sz="2100" b="1" dirty="0"/>
              <a:t>Fourth, it checks the ISP cache. If all steps fail, the browser will move on to the ISP. Your ISP maintains its’ own DNS server, which includes a cache of DNS records, which the browser would check with the last hope of finding your requested URL.</a:t>
            </a:r>
            <a:r>
              <a:rPr lang="en-US" sz="2100" b="1" dirty="0"/>
              <a:t/>
            </a:r>
            <a:br>
              <a:rPr lang="en-US" sz="2100" b="1" dirty="0"/>
            </a:br>
            <a:r>
              <a:rPr lang="en-US" sz="2100" b="1" dirty="0"/>
              <a:t/>
            </a:r>
            <a:br>
              <a:rPr lang="en-US" sz="2100" b="1" dirty="0"/>
            </a:br>
            <a:r>
              <a:rPr lang="en-US" sz="2100" b="1" dirty="0"/>
              <a:t>                   </a:t>
            </a:r>
            <a:endParaRPr lang="en-IN" sz="2100" b="1" dirty="0"/>
          </a:p>
        </p:txBody>
      </p:sp>
    </p:spTree>
    <p:extLst>
      <p:ext uri="{BB962C8B-B14F-4D97-AF65-F5344CB8AC3E}">
        <p14:creationId xmlns:p14="http://schemas.microsoft.com/office/powerpoint/2010/main" val="3035137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Step 3:  The requested URL is not in the cache, ISP’s DNS server initiates a DNS query to find the IP address of sever that hosts </a:t>
            </a:r>
            <a:r>
              <a:rPr lang="en-US" dirty="0">
                <a:hlinkClick r:id="rId2"/>
              </a:rPr>
              <a:t>www.google.com</a:t>
            </a:r>
            <a:r>
              <a:rPr lang="en-US" dirty="0"/>
              <a:t> .</a:t>
            </a:r>
          </a:p>
        </p:txBody>
      </p:sp>
      <p:sp>
        <p:nvSpPr>
          <p:cNvPr id="3" name="Content Placeholder 2"/>
          <p:cNvSpPr>
            <a:spLocks noGrp="1"/>
          </p:cNvSpPr>
          <p:nvPr>
            <p:ph idx="1"/>
          </p:nvPr>
        </p:nvSpPr>
        <p:spPr>
          <a:xfrm>
            <a:off x="2589212" y="2807594"/>
            <a:ext cx="8915400" cy="3103628"/>
          </a:xfrm>
        </p:spPr>
        <p:txBody>
          <a:bodyPr>
            <a:normAutofit fontScale="77500" lnSpcReduction="20000"/>
          </a:bodyPr>
          <a:lstStyle/>
          <a:p>
            <a:endParaRPr lang="en-US" dirty="0" smtClean="0"/>
          </a:p>
          <a:p>
            <a:r>
              <a:rPr lang="en-US" sz="1900" b="1" dirty="0" smtClean="0"/>
              <a:t>The computer to connect to the server that host </a:t>
            </a:r>
            <a:r>
              <a:rPr lang="en-US" sz="1900" b="1" dirty="0" smtClean="0">
                <a:hlinkClick r:id="rId2"/>
              </a:rPr>
              <a:t>www.google.com</a:t>
            </a:r>
            <a:r>
              <a:rPr lang="en-US" sz="1900" b="1" dirty="0" smtClean="0"/>
              <a:t> , it needs the IP address of </a:t>
            </a:r>
            <a:r>
              <a:rPr lang="en-US" sz="1900" b="1" dirty="0" smtClean="0">
                <a:hlinkClick r:id="rId2"/>
              </a:rPr>
              <a:t>www.google.com</a:t>
            </a:r>
            <a:r>
              <a:rPr lang="en-US" sz="1900" b="1" dirty="0" smtClean="0"/>
              <a:t>  . The purpose of a DNS query is to search multiple DNS servers on the internet until it finds the correct IP address for the website. </a:t>
            </a:r>
          </a:p>
          <a:p>
            <a:r>
              <a:rPr lang="en-US" sz="1900" b="1" dirty="0" smtClean="0"/>
              <a:t>       For maps.google.com, first, the DNS </a:t>
            </a:r>
            <a:r>
              <a:rPr lang="en-US" sz="1900" b="1" dirty="0" err="1" smtClean="0"/>
              <a:t>recursor</a:t>
            </a:r>
            <a:r>
              <a:rPr lang="en-US" sz="1900" b="1" dirty="0" smtClean="0"/>
              <a:t> will contact the root name server. The root name server will redirect it to the .com domain name server. .com name server will redirect it to the google.com name server. The google.com name server will find the matching IP address for </a:t>
            </a:r>
            <a:r>
              <a:rPr lang="en-US" sz="1900" b="1" dirty="0" smtClean="0">
                <a:hlinkClick r:id="rId2"/>
              </a:rPr>
              <a:t>www.google.com</a:t>
            </a:r>
            <a:r>
              <a:rPr lang="en-US" sz="1900" b="1" dirty="0" smtClean="0"/>
              <a:t>  in its’ DNS records and return it to your DNS </a:t>
            </a:r>
            <a:r>
              <a:rPr lang="en-US" sz="1900" b="1" dirty="0" err="1" smtClean="0"/>
              <a:t>recursor</a:t>
            </a:r>
            <a:r>
              <a:rPr lang="en-US" sz="1900" b="1" dirty="0" smtClean="0"/>
              <a:t>, which will send it back to your browser.   </a:t>
            </a:r>
          </a:p>
          <a:p>
            <a:r>
              <a:rPr lang="en-US" sz="1900" b="1" dirty="0" smtClean="0"/>
              <a:t>These requests are sent using small data packets that contain information such as the content of the request and the IP address it is destined for (IP address of the DNS </a:t>
            </a:r>
            <a:r>
              <a:rPr lang="en-US" sz="1900" b="1" dirty="0" err="1" smtClean="0"/>
              <a:t>recursor</a:t>
            </a:r>
            <a:r>
              <a:rPr lang="en-US" sz="1900" b="1" dirty="0" smtClean="0"/>
              <a:t>).</a:t>
            </a:r>
          </a:p>
          <a:p>
            <a:r>
              <a:rPr lang="en-US" sz="1900" b="1" dirty="0" smtClean="0"/>
              <a:t>              </a:t>
            </a:r>
            <a:endParaRPr lang="en-IN" sz="1900" b="1" dirty="0"/>
          </a:p>
        </p:txBody>
      </p:sp>
    </p:spTree>
    <p:extLst>
      <p:ext uri="{BB962C8B-B14F-4D97-AF65-F5344CB8AC3E}">
        <p14:creationId xmlns:p14="http://schemas.microsoft.com/office/powerpoint/2010/main" val="3332275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4: </a:t>
            </a:r>
            <a:r>
              <a:rPr lang="en-US" dirty="0"/>
              <a:t>The browser initiates a TCP connection with the server.</a:t>
            </a:r>
            <a:br>
              <a:rPr lang="en-US" dirty="0"/>
            </a:br>
            <a:endParaRPr lang="en-IN" dirty="0"/>
          </a:p>
        </p:txBody>
      </p:sp>
      <p:sp>
        <p:nvSpPr>
          <p:cNvPr id="3" name="Content Placeholder 2"/>
          <p:cNvSpPr>
            <a:spLocks noGrp="1"/>
          </p:cNvSpPr>
          <p:nvPr>
            <p:ph idx="1"/>
          </p:nvPr>
        </p:nvSpPr>
        <p:spPr>
          <a:xfrm>
            <a:off x="2589212" y="1996225"/>
            <a:ext cx="8915400" cy="4224271"/>
          </a:xfrm>
        </p:spPr>
        <p:txBody>
          <a:bodyPr>
            <a:normAutofit fontScale="70000" lnSpcReduction="20000"/>
          </a:bodyPr>
          <a:lstStyle/>
          <a:p>
            <a:pPr>
              <a:buFont typeface="Wingdings" panose="05000000000000000000" pitchFamily="2" charset="2"/>
              <a:buChar char="§"/>
            </a:pPr>
            <a:r>
              <a:rPr lang="en-US" sz="2300" b="1" dirty="0"/>
              <a:t>Once the browser receives the correct IP address, it will build a connection with the server that matches the IP address to transfer information. Browsers use internet protocols to build such connections. </a:t>
            </a:r>
            <a:r>
              <a:rPr lang="en-US" sz="2300" b="1" dirty="0" smtClean="0"/>
              <a:t>There are different internet protocol that can be used but TCP is the most common protocol for HTTP request.</a:t>
            </a:r>
          </a:p>
          <a:p>
            <a:pPr marL="0" indent="0">
              <a:buNone/>
            </a:pPr>
            <a:r>
              <a:rPr lang="en-US" sz="2300" b="1" dirty="0" smtClean="0"/>
              <a:t>To transfer the connection between the client and the server it is important to have a TCP connection establish. </a:t>
            </a:r>
            <a:r>
              <a:rPr lang="en-US" sz="2300" b="1" dirty="0"/>
              <a:t>This connection is established using a process called the </a:t>
            </a:r>
            <a:r>
              <a:rPr lang="en-US" sz="2300" b="1" dirty="0"/>
              <a:t>TCP/IP three-way handshake</a:t>
            </a:r>
            <a:r>
              <a:rPr lang="en-US" sz="2300" b="1" dirty="0" smtClean="0"/>
              <a:t>.</a:t>
            </a:r>
          </a:p>
          <a:p>
            <a:r>
              <a:rPr lang="en-US" sz="2300" b="1" dirty="0"/>
              <a:t>1. The client machine sends a SYN packet to the server over the internet, asking if it is open for new connections.</a:t>
            </a:r>
          </a:p>
          <a:p>
            <a:r>
              <a:rPr lang="en-US" sz="2300" b="1" dirty="0"/>
              <a:t>2. If the server has open ports that can accept and initiate new connections, it’ll respond with an </a:t>
            </a:r>
            <a:r>
              <a:rPr lang="en-US" sz="2300" b="1" dirty="0" err="1"/>
              <a:t>ACKnowledgment</a:t>
            </a:r>
            <a:r>
              <a:rPr lang="en-US" sz="2300" b="1" dirty="0"/>
              <a:t> of the SYN packet using a SYN/ACK packet.</a:t>
            </a:r>
          </a:p>
          <a:p>
            <a:r>
              <a:rPr lang="en-US" sz="2300" b="1" dirty="0"/>
              <a:t>3. The client will receive the SYN/ACK packet from the server and will acknowledge it by sending an ACK packet.</a:t>
            </a:r>
          </a:p>
          <a:p>
            <a:r>
              <a:rPr lang="en-US" sz="2300" b="1" dirty="0"/>
              <a:t>Then a TCP connection is established for data transmission!</a:t>
            </a:r>
          </a:p>
          <a:p>
            <a:pPr marL="0" indent="0">
              <a:buNone/>
            </a:pPr>
            <a:endParaRPr lang="en-US" sz="2300" dirty="0" smtClean="0"/>
          </a:p>
          <a:p>
            <a:pPr marL="0" indent="0">
              <a:buNone/>
            </a:pPr>
            <a:endParaRPr lang="en-US" sz="2300" dirty="0" smtClean="0"/>
          </a:p>
          <a:p>
            <a:pPr marL="0" indent="0">
              <a:buNone/>
            </a:pPr>
            <a:endParaRPr lang="en-IN" dirty="0"/>
          </a:p>
        </p:txBody>
      </p:sp>
    </p:spTree>
    <p:extLst>
      <p:ext uri="{BB962C8B-B14F-4D97-AF65-F5344CB8AC3E}">
        <p14:creationId xmlns:p14="http://schemas.microsoft.com/office/powerpoint/2010/main" val="4112349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5</a:t>
            </a:r>
            <a:r>
              <a:rPr lang="en-US" dirty="0" smtClean="0"/>
              <a:t>: </a:t>
            </a:r>
            <a:r>
              <a:rPr lang="en-US" dirty="0"/>
              <a:t>the browser sends an HTTP request to the webserver.</a:t>
            </a:r>
            <a:br>
              <a:rPr lang="en-US" dirty="0"/>
            </a:br>
            <a:endParaRPr lang="en-IN" dirty="0"/>
          </a:p>
        </p:txBody>
      </p:sp>
      <p:sp>
        <p:nvSpPr>
          <p:cNvPr id="3" name="Content Placeholder 2"/>
          <p:cNvSpPr>
            <a:spLocks noGrp="1"/>
          </p:cNvSpPr>
          <p:nvPr>
            <p:ph idx="1"/>
          </p:nvPr>
        </p:nvSpPr>
        <p:spPr/>
        <p:txBody>
          <a:bodyPr>
            <a:normAutofit/>
          </a:bodyPr>
          <a:lstStyle/>
          <a:p>
            <a:r>
              <a:rPr lang="en-US" sz="2800" b="1" dirty="0"/>
              <a:t>Once the TCP connection is established, it is time to start transferring data! The browser will send a GET request asking for </a:t>
            </a:r>
            <a:r>
              <a:rPr lang="en-US" sz="2800" b="1" dirty="0" smtClean="0">
                <a:hlinkClick r:id="rId2"/>
              </a:rPr>
              <a:t>www.google.com</a:t>
            </a:r>
            <a:r>
              <a:rPr lang="en-US" sz="2800" b="1" dirty="0" smtClean="0"/>
              <a:t>  </a:t>
            </a:r>
            <a:r>
              <a:rPr lang="en-US" sz="2800" b="1" dirty="0"/>
              <a:t>web page</a:t>
            </a:r>
            <a:r>
              <a:rPr lang="en-US" sz="2800" b="1" dirty="0" smtClean="0"/>
              <a:t>.</a:t>
            </a:r>
            <a:endParaRPr lang="en-IN" sz="2800" b="1" dirty="0"/>
          </a:p>
          <a:p>
            <a:pPr marL="0" indent="0">
              <a:buNone/>
            </a:pPr>
            <a:r>
              <a:rPr lang="en-US" sz="2800" b="1" dirty="0" smtClean="0"/>
              <a:t>         </a:t>
            </a:r>
            <a:endParaRPr lang="en-IN" sz="2800" b="1" dirty="0"/>
          </a:p>
        </p:txBody>
      </p:sp>
    </p:spTree>
    <p:extLst>
      <p:ext uri="{BB962C8B-B14F-4D97-AF65-F5344CB8AC3E}">
        <p14:creationId xmlns:p14="http://schemas.microsoft.com/office/powerpoint/2010/main" val="710849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6</a:t>
            </a:r>
            <a:r>
              <a:rPr lang="en-US" dirty="0" smtClean="0"/>
              <a:t>: </a:t>
            </a:r>
            <a:r>
              <a:rPr lang="en-US" dirty="0"/>
              <a:t>The server handle the request and sends respond.</a:t>
            </a:r>
          </a:p>
        </p:txBody>
      </p:sp>
      <p:sp>
        <p:nvSpPr>
          <p:cNvPr id="3" name="Content Placeholder 2"/>
          <p:cNvSpPr>
            <a:spLocks noGrp="1"/>
          </p:cNvSpPr>
          <p:nvPr>
            <p:ph idx="1"/>
          </p:nvPr>
        </p:nvSpPr>
        <p:spPr/>
        <p:txBody>
          <a:bodyPr>
            <a:normAutofit/>
          </a:bodyPr>
          <a:lstStyle/>
          <a:p>
            <a:pPr marL="0" indent="0">
              <a:buNone/>
            </a:pPr>
            <a:r>
              <a:rPr lang="en-US" sz="2800" b="1" dirty="0"/>
              <a:t>The server contains a </a:t>
            </a:r>
            <a:r>
              <a:rPr lang="en-US" sz="2800" b="1" dirty="0" smtClean="0"/>
              <a:t>webserver that </a:t>
            </a:r>
            <a:r>
              <a:rPr lang="en-US" sz="2800" b="1" dirty="0"/>
              <a:t>receives the request from the browser and passes it to a request handler to read and generate a response. The request handler is a program </a:t>
            </a:r>
            <a:r>
              <a:rPr lang="en-US" sz="2800" b="1" dirty="0" smtClean="0"/>
              <a:t>that </a:t>
            </a:r>
            <a:r>
              <a:rPr lang="en-US" sz="2800" b="1" dirty="0"/>
              <a:t>reads the request, its’ headers, and cookies to check what is being requested and also update the information on the server if needed. Then it will assemble a response in a particular </a:t>
            </a:r>
            <a:r>
              <a:rPr lang="en-US" sz="2800" b="1" dirty="0" smtClean="0"/>
              <a:t>format.</a:t>
            </a:r>
            <a:endParaRPr lang="en-US" sz="2800" b="1" dirty="0"/>
          </a:p>
        </p:txBody>
      </p:sp>
    </p:spTree>
    <p:extLst>
      <p:ext uri="{BB962C8B-B14F-4D97-AF65-F5344CB8AC3E}">
        <p14:creationId xmlns:p14="http://schemas.microsoft.com/office/powerpoint/2010/main" val="18205285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86</TotalTime>
  <Words>761</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Bahnschrift</vt:lpstr>
      <vt:lpstr>Century Gothic</vt:lpstr>
      <vt:lpstr>Wingdings</vt:lpstr>
      <vt:lpstr>Wingdings 3</vt:lpstr>
      <vt:lpstr>Wisp</vt:lpstr>
      <vt:lpstr>What happens when you type a URL in the web browser?</vt:lpstr>
      <vt:lpstr>Steps are as follows:</vt:lpstr>
      <vt:lpstr>PowerPoint Presentation</vt:lpstr>
      <vt:lpstr>Explanation of the steps</vt:lpstr>
      <vt:lpstr>Step 2:  The browser checks the cache for DNS(Domain Name Type) record to find the  IP address of the URL that you entered.</vt:lpstr>
      <vt:lpstr>Step 3:  The requested URL is not in the cache, ISP’s DNS server initiates a DNS query to find the IP address of sever that hosts www.google.com .</vt:lpstr>
      <vt:lpstr>Step 4: The browser initiates a TCP connection with the server. </vt:lpstr>
      <vt:lpstr>Step 5: the browser sends an HTTP request to the webserver. </vt:lpstr>
      <vt:lpstr>Step 6: The server handle the request and sends respond.</vt:lpstr>
      <vt:lpstr>Step 7:   The server sends out an HTTP respond.</vt:lpstr>
      <vt:lpstr>Step 8:  The browser displays the HTML content .</vt:lpstr>
      <vt:lpstr>Thank You…</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Kulkarni</dc:creator>
  <cp:lastModifiedBy>Vaishnavi Kulkarni</cp:lastModifiedBy>
  <cp:revision>9</cp:revision>
  <dcterms:created xsi:type="dcterms:W3CDTF">2021-09-15T14:05:14Z</dcterms:created>
  <dcterms:modified xsi:type="dcterms:W3CDTF">2021-09-15T15:32:03Z</dcterms:modified>
</cp:coreProperties>
</file>