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3" d="100"/>
          <a:sy n="63"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11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F875B51-80B6-497F-B087-7C6A55159E62}"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288259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327880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440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138462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0866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8938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3966438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156576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257246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5B51-80B6-497F-B087-7C6A55159E6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77616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875B51-80B6-497F-B087-7C6A55159E62}"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115035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875B51-80B6-497F-B087-7C6A55159E62}"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411721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875B51-80B6-497F-B087-7C6A55159E62}"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342274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75B51-80B6-497F-B087-7C6A55159E62}"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66878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875B51-80B6-497F-B087-7C6A55159E62}"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392523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875B51-80B6-497F-B087-7C6A55159E62}"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7434-17FB-494A-B656-4501BE2C8BA9}" type="slidenum">
              <a:rPr lang="en-IN" smtClean="0"/>
              <a:t>‹#›</a:t>
            </a:fld>
            <a:endParaRPr lang="en-IN"/>
          </a:p>
        </p:txBody>
      </p:sp>
    </p:spTree>
    <p:extLst>
      <p:ext uri="{BB962C8B-B14F-4D97-AF65-F5344CB8AC3E}">
        <p14:creationId xmlns:p14="http://schemas.microsoft.com/office/powerpoint/2010/main" val="162102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75B51-80B6-497F-B087-7C6A55159E62}" type="datetimeFigureOut">
              <a:rPr lang="en-IN" smtClean="0"/>
              <a:t>18-11-2022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C607434-17FB-494A-B656-4501BE2C8BA9}" type="slidenum">
              <a:rPr lang="en-IN" smtClean="0"/>
              <a:t>‹#›</a:t>
            </a:fld>
            <a:endParaRPr lang="en-IN"/>
          </a:p>
        </p:txBody>
      </p:sp>
    </p:spTree>
    <p:extLst>
      <p:ext uri="{BB962C8B-B14F-4D97-AF65-F5344CB8AC3E}">
        <p14:creationId xmlns:p14="http://schemas.microsoft.com/office/powerpoint/2010/main" val="407402275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FE0FC-D9E9-4C6B-49DA-AFFBB8A4B4C7}"/>
              </a:ext>
            </a:extLst>
          </p:cNvPr>
          <p:cNvSpPr>
            <a:spLocks noGrp="1"/>
          </p:cNvSpPr>
          <p:nvPr>
            <p:ph type="title"/>
          </p:nvPr>
        </p:nvSpPr>
        <p:spPr>
          <a:xfrm>
            <a:off x="1828800" y="387773"/>
            <a:ext cx="8534400" cy="1507067"/>
          </a:xfrm>
        </p:spPr>
        <p:txBody>
          <a:bodyPr>
            <a:normAutofit/>
          </a:bodyPr>
          <a:lstStyle/>
          <a:p>
            <a:r>
              <a:rPr lang="en-IN" sz="4500" b="1" dirty="0">
                <a:solidFill>
                  <a:schemeClr val="bg1"/>
                </a:solidFill>
                <a:latin typeface="Times New Roman" panose="02020603050405020304" pitchFamily="18" charset="0"/>
                <a:cs typeface="Times New Roman" panose="02020603050405020304" pitchFamily="18" charset="0"/>
              </a:rPr>
              <a:t>	SMART CANTEEN SYSTEM </a:t>
            </a:r>
            <a:br>
              <a:rPr lang="en-IN" sz="4500" b="1" dirty="0">
                <a:solidFill>
                  <a:schemeClr val="bg1"/>
                </a:solidFill>
                <a:latin typeface="Times New Roman" panose="02020603050405020304" pitchFamily="18" charset="0"/>
                <a:cs typeface="Times New Roman" panose="02020603050405020304" pitchFamily="18" charset="0"/>
              </a:rPr>
            </a:br>
            <a:r>
              <a:rPr lang="en-IN" sz="4500" b="1" dirty="0">
                <a:solidFill>
                  <a:schemeClr val="bg1"/>
                </a:solidFill>
                <a:latin typeface="Times New Roman" panose="02020603050405020304" pitchFamily="18" charset="0"/>
                <a:cs typeface="Times New Roman" panose="02020603050405020304" pitchFamily="18" charset="0"/>
              </a:rPr>
              <a:t>					USING JAVA</a:t>
            </a:r>
          </a:p>
        </p:txBody>
      </p:sp>
      <p:sp>
        <p:nvSpPr>
          <p:cNvPr id="6" name="Content Placeholder 5">
            <a:extLst>
              <a:ext uri="{FF2B5EF4-FFF2-40B4-BE49-F238E27FC236}">
                <a16:creationId xmlns:a16="http://schemas.microsoft.com/office/drawing/2014/main" id="{E3B62116-A505-DBD6-E54A-44A1E2517E42}"/>
              </a:ext>
            </a:extLst>
          </p:cNvPr>
          <p:cNvSpPr>
            <a:spLocks noGrp="1"/>
          </p:cNvSpPr>
          <p:nvPr>
            <p:ph idx="1"/>
          </p:nvPr>
        </p:nvSpPr>
        <p:spPr>
          <a:xfrm>
            <a:off x="1828800" y="1621366"/>
            <a:ext cx="8534400" cy="3615267"/>
          </a:xfrm>
        </p:spPr>
        <p:txBody>
          <a:bodyPr/>
          <a:lstStyle/>
          <a:p>
            <a:pPr marL="0" indent="0">
              <a:buNone/>
            </a:pPr>
            <a:r>
              <a:rPr lang="en-IN"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   	2003A51296                        B. DURGAPRASAD</a:t>
            </a: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pic>
        <p:nvPicPr>
          <p:cNvPr id="7" name="image3.jpeg">
            <a:extLst>
              <a:ext uri="{FF2B5EF4-FFF2-40B4-BE49-F238E27FC236}">
                <a16:creationId xmlns:a16="http://schemas.microsoft.com/office/drawing/2014/main" id="{3536FF70-6D40-0961-68D5-98EC77B4F7D8}"/>
              </a:ext>
            </a:extLst>
          </p:cNvPr>
          <p:cNvPicPr>
            <a:picLocks noChangeAspect="1"/>
          </p:cNvPicPr>
          <p:nvPr/>
        </p:nvPicPr>
        <p:blipFill>
          <a:blip r:embed="rId2" cstate="print"/>
          <a:stretch>
            <a:fillRect/>
          </a:stretch>
        </p:blipFill>
        <p:spPr>
          <a:xfrm>
            <a:off x="3002280" y="4746413"/>
            <a:ext cx="6187440" cy="980440"/>
          </a:xfrm>
          <a:prstGeom prst="rect">
            <a:avLst/>
          </a:prstGeom>
        </p:spPr>
      </p:pic>
    </p:spTree>
    <p:extLst>
      <p:ext uri="{BB962C8B-B14F-4D97-AF65-F5344CB8AC3E}">
        <p14:creationId xmlns:p14="http://schemas.microsoft.com/office/powerpoint/2010/main" val="182980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E0519-DF6C-AF7E-283F-C81ADC8E42AB}"/>
              </a:ext>
            </a:extLst>
          </p:cNvPr>
          <p:cNvSpPr>
            <a:spLocks noGrp="1"/>
          </p:cNvSpPr>
          <p:nvPr>
            <p:ph idx="1"/>
          </p:nvPr>
        </p:nvSpPr>
        <p:spPr>
          <a:xfrm>
            <a:off x="348932" y="-695960"/>
            <a:ext cx="8534400" cy="3615267"/>
          </a:xfrm>
        </p:spPr>
        <p:txBody>
          <a:bodyPr/>
          <a:lstStyle/>
          <a:p>
            <a:pPr marL="0" indent="0">
              <a:buNone/>
            </a:pPr>
            <a:r>
              <a:rPr lang="en-IN" sz="2000" dirty="0">
                <a:solidFill>
                  <a:schemeClr val="bg1"/>
                </a:solidFill>
                <a:latin typeface="Times New Roman" panose="02020603050405020304" pitchFamily="18" charset="0"/>
                <a:cs typeface="Times New Roman" panose="02020603050405020304" pitchFamily="18" charset="0"/>
              </a:rPr>
              <a:t>TEST CASE – 3:</a:t>
            </a:r>
          </a:p>
          <a:p>
            <a:pPr marL="0" indent="0">
              <a:buNone/>
            </a:pPr>
            <a:r>
              <a:rPr lang="en-IN" dirty="0">
                <a:solidFill>
                  <a:schemeClr val="bg1"/>
                </a:solidFill>
                <a:latin typeface="Times New Roman" panose="02020603050405020304" pitchFamily="18" charset="0"/>
                <a:cs typeface="Times New Roman" panose="02020603050405020304" pitchFamily="18" charset="0"/>
              </a:rPr>
              <a:t>In Menu list select your favourite food item number and the item cost will also be added</a:t>
            </a: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DD9F153D-7E40-C872-272B-2E103B08E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32" y="1524000"/>
            <a:ext cx="9834880" cy="5120640"/>
          </a:xfrm>
          <a:prstGeom prst="rect">
            <a:avLst/>
          </a:prstGeom>
        </p:spPr>
      </p:pic>
    </p:spTree>
    <p:extLst>
      <p:ext uri="{BB962C8B-B14F-4D97-AF65-F5344CB8AC3E}">
        <p14:creationId xmlns:p14="http://schemas.microsoft.com/office/powerpoint/2010/main" val="42684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D9A87-4DFF-E8AA-081F-A128898D2E85}"/>
              </a:ext>
            </a:extLst>
          </p:cNvPr>
          <p:cNvSpPr>
            <a:spLocks noGrp="1"/>
          </p:cNvSpPr>
          <p:nvPr>
            <p:ph idx="1"/>
          </p:nvPr>
        </p:nvSpPr>
        <p:spPr>
          <a:xfrm>
            <a:off x="399732" y="-960120"/>
            <a:ext cx="8534400" cy="3615267"/>
          </a:xfrm>
        </p:spPr>
        <p:txBody>
          <a:bodyPr/>
          <a:lstStyle/>
          <a:p>
            <a:pPr marL="0" indent="0">
              <a:buNone/>
            </a:pPr>
            <a:r>
              <a:rPr lang="en-IN" dirty="0">
                <a:solidFill>
                  <a:schemeClr val="bg1"/>
                </a:solidFill>
                <a:latin typeface="Times New Roman" panose="02020603050405020304" pitchFamily="18" charset="0"/>
                <a:cs typeface="Times New Roman" panose="02020603050405020304" pitchFamily="18" charset="0"/>
              </a:rPr>
              <a:t>Test Case – 4:</a:t>
            </a:r>
          </a:p>
          <a:p>
            <a:pPr marL="0" indent="0">
              <a:buNone/>
            </a:pPr>
            <a:r>
              <a:rPr lang="en-IN" dirty="0">
                <a:solidFill>
                  <a:schemeClr val="bg1"/>
                </a:solidFill>
                <a:latin typeface="Times New Roman" panose="02020603050405020304" pitchFamily="18" charset="0"/>
                <a:cs typeface="Times New Roman" panose="02020603050405020304" pitchFamily="18" charset="0"/>
              </a:rPr>
              <a:t>Finally Enter your Table number and confirmed your order.</a:t>
            </a:r>
          </a:p>
        </p:txBody>
      </p:sp>
      <p:pic>
        <p:nvPicPr>
          <p:cNvPr id="5" name="Picture 4">
            <a:extLst>
              <a:ext uri="{FF2B5EF4-FFF2-40B4-BE49-F238E27FC236}">
                <a16:creationId xmlns:a16="http://schemas.microsoft.com/office/drawing/2014/main" id="{49158D11-D584-70FF-B9E2-3CCE44E9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32" y="1368531"/>
            <a:ext cx="10474960" cy="5296429"/>
          </a:xfrm>
          <a:prstGeom prst="rect">
            <a:avLst/>
          </a:prstGeom>
        </p:spPr>
      </p:pic>
    </p:spTree>
    <p:extLst>
      <p:ext uri="{BB962C8B-B14F-4D97-AF65-F5344CB8AC3E}">
        <p14:creationId xmlns:p14="http://schemas.microsoft.com/office/powerpoint/2010/main" val="268466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40FD0-0752-F5BD-7185-36BB09508B00}"/>
              </a:ext>
            </a:extLst>
          </p:cNvPr>
          <p:cNvSpPr>
            <a:spLocks noGrp="1"/>
          </p:cNvSpPr>
          <p:nvPr>
            <p:ph idx="1"/>
          </p:nvPr>
        </p:nvSpPr>
        <p:spPr>
          <a:xfrm>
            <a:off x="237172" y="-584200"/>
            <a:ext cx="8534400" cy="3615267"/>
          </a:xfrm>
        </p:spPr>
        <p:txBody>
          <a:bodyPr/>
          <a:lstStyle/>
          <a:p>
            <a:pPr marL="0" indent="0">
              <a:buNone/>
            </a:pPr>
            <a:r>
              <a:rPr lang="en-IN" sz="2000" dirty="0">
                <a:solidFill>
                  <a:schemeClr val="bg1"/>
                </a:solidFill>
                <a:latin typeface="Times New Roman" panose="02020603050405020304" pitchFamily="18" charset="0"/>
                <a:cs typeface="Times New Roman" panose="02020603050405020304" pitchFamily="18" charset="0"/>
              </a:rPr>
              <a:t>TEST CASE – 5:</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Enter the below human Captch</a:t>
            </a:r>
            <a:r>
              <a:rPr lang="en-US" dirty="0">
                <a:solidFill>
                  <a:schemeClr val="bg1"/>
                </a:solidFill>
                <a:latin typeface="Times New Roman" panose="02020603050405020304" pitchFamily="18" charset="0"/>
                <a:cs typeface="Times New Roman" panose="02020603050405020304" pitchFamily="18" charset="0"/>
              </a:rPr>
              <a:t>a and payment was done</a:t>
            </a:r>
          </a:p>
          <a:p>
            <a:pPr marL="0" indent="0">
              <a:buNone/>
            </a:pPr>
            <a:r>
              <a:rPr lang="en-US" dirty="0">
                <a:solidFill>
                  <a:schemeClr val="bg1"/>
                </a:solidFill>
                <a:latin typeface="Times New Roman" panose="02020603050405020304" pitchFamily="18" charset="0"/>
                <a:cs typeface="Times New Roman" panose="02020603050405020304" pitchFamily="18" charset="0"/>
              </a:rPr>
              <a:t>If you want to order again press 1 or exist press 0 </a:t>
            </a: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1CC29656-BAB9-AB10-CB34-D00EFBD6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60" y="1473306"/>
            <a:ext cx="9387840" cy="5280660"/>
          </a:xfrm>
          <a:prstGeom prst="rect">
            <a:avLst/>
          </a:prstGeom>
        </p:spPr>
      </p:pic>
    </p:spTree>
    <p:extLst>
      <p:ext uri="{BB962C8B-B14F-4D97-AF65-F5344CB8AC3E}">
        <p14:creationId xmlns:p14="http://schemas.microsoft.com/office/powerpoint/2010/main" val="167008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40181-477E-597A-D1E8-FF6894E82F43}"/>
              </a:ext>
            </a:extLst>
          </p:cNvPr>
          <p:cNvSpPr>
            <a:spLocks noGrp="1"/>
          </p:cNvSpPr>
          <p:nvPr>
            <p:ph idx="1"/>
          </p:nvPr>
        </p:nvSpPr>
        <p:spPr>
          <a:xfrm>
            <a:off x="1507172" y="932180"/>
            <a:ext cx="9607868" cy="5468620"/>
          </a:xfrm>
        </p:spPr>
        <p:txBody>
          <a:bodyPr>
            <a:normAutofit fontScale="55000" lnSpcReduction="20000"/>
          </a:bodyPr>
          <a:lstStyle/>
          <a:p>
            <a:pPr marL="0" indent="0">
              <a:buNone/>
            </a:pPr>
            <a:r>
              <a:rPr lang="en-US" sz="3000" b="1" dirty="0">
                <a:solidFill>
                  <a:schemeClr val="bg1"/>
                </a:solidFill>
                <a:latin typeface="Times New Roman" panose="02020603050405020304" pitchFamily="18" charset="0"/>
                <a:cs typeface="Times New Roman" panose="02020603050405020304" pitchFamily="18" charset="0"/>
              </a:rPr>
              <a:t>						         </a:t>
            </a:r>
            <a:r>
              <a:rPr lang="en-US" sz="6300" b="1" dirty="0">
                <a:solidFill>
                  <a:schemeClr val="bg1"/>
                </a:solidFill>
                <a:latin typeface="Times New Roman" panose="02020603050405020304" pitchFamily="18" charset="0"/>
                <a:cs typeface="Times New Roman" panose="02020603050405020304" pitchFamily="18" charset="0"/>
              </a:rPr>
              <a:t>CONCLUSION</a:t>
            </a:r>
            <a:r>
              <a:rPr lang="en-US" sz="6300" b="1" dirty="0">
                <a:solidFill>
                  <a:schemeClr val="bg1"/>
                </a:solidFill>
              </a:rPr>
              <a:t> </a:t>
            </a:r>
          </a:p>
          <a:p>
            <a:pPr marL="0" indent="0">
              <a:buNone/>
            </a:pPr>
            <a:endParaRPr lang="en-US" sz="3000" b="1" dirty="0">
              <a:solidFill>
                <a:schemeClr val="bg1"/>
              </a:solidFill>
            </a:endParaRPr>
          </a:p>
          <a:p>
            <a:pPr marL="0" indent="0">
              <a:buNone/>
            </a:pPr>
            <a:endParaRPr lang="en-US" sz="3000" b="1" dirty="0">
              <a:solidFill>
                <a:schemeClr val="bg1"/>
              </a:solidFill>
            </a:endParaRPr>
          </a:p>
          <a:p>
            <a:pPr marL="0" indent="0" algn="just">
              <a:lnSpc>
                <a:spcPct val="120000"/>
              </a:lnSpc>
              <a:buNone/>
            </a:pPr>
            <a:r>
              <a:rPr lang="en-US" dirty="0">
                <a:solidFill>
                  <a:schemeClr val="bg1"/>
                </a:solidFill>
                <a:latin typeface="Times New Roman" panose="02020603050405020304" pitchFamily="18" charset="0"/>
                <a:cs typeface="Times New Roman" panose="02020603050405020304" pitchFamily="18" charset="0"/>
              </a:rPr>
              <a:t>	</a:t>
            </a:r>
            <a:r>
              <a:rPr lang="en-US" sz="4200" dirty="0">
                <a:solidFill>
                  <a:schemeClr val="bg1"/>
                </a:solidFill>
                <a:latin typeface="Times New Roman" panose="02020603050405020304" pitchFamily="18" charset="0"/>
                <a:cs typeface="Times New Roman" panose="02020603050405020304" pitchFamily="18" charset="0"/>
              </a:rPr>
              <a:t>It will provide fast services to their customers. Usually what happened is people must go to the canteen and order the food items, they must wait in a queue for a long time to get their orders. It will provide a list of different items in the menu list with two different categories. User can select any item from the canteen and can order it online. Users should be able to login with the valid username and password. Users need to enter the username and password to place their order. Also, security is equally important in the system. A user will be able to edit the order. Here, users will be able to add, delete, edit, and clear the food items from their order. It provides an easy user interface. The food items details will be their including the ID, name, and price. </a:t>
            </a:r>
            <a:endParaRPr lang="en-IN" sz="4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13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2AB87-66B1-FE29-B63E-1150660C12BE}"/>
              </a:ext>
            </a:extLst>
          </p:cNvPr>
          <p:cNvSpPr>
            <a:spLocks noGrp="1"/>
          </p:cNvSpPr>
          <p:nvPr>
            <p:ph idx="1"/>
          </p:nvPr>
        </p:nvSpPr>
        <p:spPr>
          <a:xfrm>
            <a:off x="2350452" y="1621366"/>
            <a:ext cx="8534400" cy="3615267"/>
          </a:xfrm>
        </p:spPr>
        <p:txBody>
          <a:bodyPr>
            <a:normAutofit/>
          </a:bodyPr>
          <a:lstStyle/>
          <a:p>
            <a:pPr marL="0" indent="0">
              <a:buNone/>
            </a:pPr>
            <a:r>
              <a:rPr lang="en-IN" sz="8000" dirty="0">
                <a:solidFill>
                  <a:schemeClr val="bg1"/>
                </a:solidFill>
                <a:latin typeface="Times New Roman" panose="02020603050405020304" pitchFamily="18" charset="0"/>
                <a:cs typeface="Times New Roman" panose="02020603050405020304" pitchFamily="18" charset="0"/>
              </a:rPr>
              <a:t>THANK - YOU</a:t>
            </a:r>
          </a:p>
        </p:txBody>
      </p:sp>
    </p:spTree>
    <p:extLst>
      <p:ext uri="{BB962C8B-B14F-4D97-AF65-F5344CB8AC3E}">
        <p14:creationId xmlns:p14="http://schemas.microsoft.com/office/powerpoint/2010/main" val="429125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1C0-BF1D-2C3A-3046-6A72908ABA4C}"/>
              </a:ext>
            </a:extLst>
          </p:cNvPr>
          <p:cNvSpPr>
            <a:spLocks noGrp="1"/>
          </p:cNvSpPr>
          <p:nvPr>
            <p:ph type="title"/>
          </p:nvPr>
        </p:nvSpPr>
        <p:spPr>
          <a:xfrm>
            <a:off x="1141413" y="608358"/>
            <a:ext cx="9905998" cy="1478570"/>
          </a:xfrm>
        </p:spPr>
        <p:txBody>
          <a:bodyPr/>
          <a:lstStyle/>
          <a:p>
            <a:r>
              <a:rPr lang="en-IN" b="1"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OBJECTIVE:</a:t>
            </a:r>
            <a:endParaRPr lang="en-IN" dirty="0">
              <a:solidFill>
                <a:schemeClr val="bg1"/>
              </a:solidFill>
            </a:endParaRPr>
          </a:p>
        </p:txBody>
      </p:sp>
      <p:sp>
        <p:nvSpPr>
          <p:cNvPr id="3" name="Content Placeholder 2">
            <a:extLst>
              <a:ext uri="{FF2B5EF4-FFF2-40B4-BE49-F238E27FC236}">
                <a16:creationId xmlns:a16="http://schemas.microsoft.com/office/drawing/2014/main" id="{9542161A-31FF-CA3C-229D-BECBFCD320B6}"/>
              </a:ext>
            </a:extLst>
          </p:cNvPr>
          <p:cNvSpPr>
            <a:spLocks noGrp="1"/>
          </p:cNvSpPr>
          <p:nvPr>
            <p:ph idx="1"/>
          </p:nvPr>
        </p:nvSpPr>
        <p:spPr>
          <a:xfrm>
            <a:off x="1141413" y="2249487"/>
            <a:ext cx="9811068" cy="2596833"/>
          </a:xfrm>
        </p:spPr>
        <p:txBody>
          <a:bodyPr/>
          <a:lstStyle/>
          <a:p>
            <a:pPr marL="0" indent="0">
              <a:lnSpc>
                <a:spcPct val="150000"/>
              </a:lnSpc>
              <a:buNone/>
            </a:pPr>
            <a:r>
              <a:rPr lang="en-US" sz="2000" dirty="0">
                <a:solidFill>
                  <a:schemeClr val="bg1"/>
                </a:solidFill>
                <a:effectLst/>
                <a:latin typeface="Times New Roman" panose="02020603050405020304" pitchFamily="18" charset="0"/>
                <a:ea typeface="Times New Roman" panose="02020603050405020304" pitchFamily="18" charset="0"/>
              </a:rPr>
              <a:t>The main objective for developing this Java Project on Smart Canteen System is to</a:t>
            </a:r>
            <a:r>
              <a:rPr lang="en-US" sz="2000" spc="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provide exception and threads to the login page, table services, and food quantity. </a:t>
            </a:r>
          </a:p>
          <a:p>
            <a:pPr marL="0" indent="0">
              <a:lnSpc>
                <a:spcPct val="150000"/>
              </a:lnSpc>
              <a:buNone/>
            </a:pPr>
            <a:r>
              <a:rPr lang="en-US" sz="2000" dirty="0">
                <a:solidFill>
                  <a:schemeClr val="bg1"/>
                </a:solidFill>
                <a:effectLst/>
                <a:latin typeface="Times New Roman" panose="02020603050405020304" pitchFamily="18" charset="0"/>
                <a:ea typeface="Times New Roman" panose="02020603050405020304" pitchFamily="18" charset="0"/>
              </a:rPr>
              <a:t>We develop Smart Canteen System for an online food service by creating 2 classes i.e., Menu package and Smart canteen</a:t>
            </a:r>
            <a:r>
              <a:rPr lang="en-US" sz="2000" spc="-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class.</a:t>
            </a:r>
            <a:endParaRPr lang="en-IN" sz="20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2465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4A44-2C0F-2235-B0DA-EA65A96010DD}"/>
              </a:ext>
            </a:extLst>
          </p:cNvPr>
          <p:cNvSpPr>
            <a:spLocks noGrp="1"/>
          </p:cNvSpPr>
          <p:nvPr>
            <p:ph type="title"/>
          </p:nvPr>
        </p:nvSpPr>
        <p:spPr>
          <a:xfrm>
            <a:off x="1828800" y="189652"/>
            <a:ext cx="8534400" cy="1507067"/>
          </a:xfrm>
        </p:spPr>
        <p:txBody>
          <a:bodyPr/>
          <a:lstStyle/>
          <a:p>
            <a:r>
              <a:rPr lang="en-IN" sz="3600" b="1" dirty="0">
                <a:solidFill>
                  <a:schemeClr val="bg1"/>
                </a:solidFill>
                <a:latin typeface="Times New Roman" panose="02020603050405020304" pitchFamily="18" charset="0"/>
                <a:cs typeface="Times New Roman" panose="02020603050405020304" pitchFamily="18" charset="0"/>
              </a:rPr>
              <a:t>					ELEMENTS USED:</a:t>
            </a:r>
            <a:endParaRPr lang="en-IN" dirty="0">
              <a:solidFill>
                <a:schemeClr val="bg1"/>
              </a:solidFill>
            </a:endParaRPr>
          </a:p>
        </p:txBody>
      </p:sp>
      <p:sp>
        <p:nvSpPr>
          <p:cNvPr id="3" name="Content Placeholder 2">
            <a:extLst>
              <a:ext uri="{FF2B5EF4-FFF2-40B4-BE49-F238E27FC236}">
                <a16:creationId xmlns:a16="http://schemas.microsoft.com/office/drawing/2014/main" id="{13266B9C-FF00-0C41-AA1C-66D7F6D78F29}"/>
              </a:ext>
            </a:extLst>
          </p:cNvPr>
          <p:cNvSpPr>
            <a:spLocks noGrp="1"/>
          </p:cNvSpPr>
          <p:nvPr>
            <p:ph idx="1"/>
          </p:nvPr>
        </p:nvSpPr>
        <p:spPr>
          <a:xfrm>
            <a:off x="1828800" y="1625598"/>
            <a:ext cx="8534400" cy="3615267"/>
          </a:xfrm>
        </p:spPr>
        <p:txBody>
          <a:bodyPr/>
          <a:lstStyle/>
          <a:p>
            <a:pPr marL="0" indent="0">
              <a:buNone/>
            </a:pPr>
            <a:r>
              <a:rPr lang="en-IN" sz="2400" dirty="0">
                <a:solidFill>
                  <a:schemeClr val="bg1"/>
                </a:solidFill>
                <a:latin typeface="Times New Roman" panose="02020603050405020304" pitchFamily="18" charset="0"/>
                <a:cs typeface="Times New Roman" panose="02020603050405020304" pitchFamily="18" charset="0"/>
              </a:rPr>
              <a:t>The elements we have used for the project are </a:t>
            </a:r>
            <a:r>
              <a:rPr lang="en-US" sz="2400" dirty="0">
                <a:solidFill>
                  <a:schemeClr val="bg1"/>
                </a:solidFill>
                <a:latin typeface="Times New Roman" panose="02020603050405020304" pitchFamily="18" charset="0"/>
                <a:cs typeface="Times New Roman" panose="02020603050405020304" pitchFamily="18" charset="0"/>
              </a:rPr>
              <a:t>classes and objects, interface, packages, keyword, </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	STATIC METHOD, CONSTRUCTORS, STRING</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METHODS,THREADS,EXCEPTIONS,ACCESSMODIFIERS.</a:t>
            </a:r>
            <a:endParaRPr lang="en-IN" dirty="0">
              <a:solidFill>
                <a:schemeClr val="bg1"/>
              </a:solidFill>
            </a:endParaRPr>
          </a:p>
        </p:txBody>
      </p:sp>
    </p:spTree>
    <p:extLst>
      <p:ext uri="{BB962C8B-B14F-4D97-AF65-F5344CB8AC3E}">
        <p14:creationId xmlns:p14="http://schemas.microsoft.com/office/powerpoint/2010/main" val="351026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D556-8D6F-59C2-AB00-C6EDE9C67671}"/>
              </a:ext>
            </a:extLst>
          </p:cNvPr>
          <p:cNvSpPr>
            <a:spLocks noGrp="1"/>
          </p:cNvSpPr>
          <p:nvPr>
            <p:ph type="title"/>
          </p:nvPr>
        </p:nvSpPr>
        <p:spPr>
          <a:xfrm>
            <a:off x="2514599" y="421641"/>
            <a:ext cx="8534400" cy="1507067"/>
          </a:xfrm>
        </p:spPr>
        <p:txBody>
          <a:bodyPr/>
          <a:lstStyle/>
          <a:p>
            <a:r>
              <a:rPr lang="en-IN" sz="3600" b="1" dirty="0">
                <a:solidFill>
                  <a:schemeClr val="bg1"/>
                </a:solidFill>
                <a:latin typeface="Times New Roman" panose="02020603050405020304" pitchFamily="18" charset="0"/>
                <a:cs typeface="Times New Roman" panose="02020603050405020304" pitchFamily="18" charset="0"/>
              </a:rPr>
              <a:t>				 ELEMENTS</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F4FBF4-9FED-5AE1-B629-51DA8EFD3154}"/>
              </a:ext>
            </a:extLst>
          </p:cNvPr>
          <p:cNvSpPr>
            <a:spLocks noGrp="1"/>
          </p:cNvSpPr>
          <p:nvPr>
            <p:ph idx="1"/>
          </p:nvPr>
        </p:nvSpPr>
        <p:spPr>
          <a:xfrm>
            <a:off x="1143001" y="1300480"/>
            <a:ext cx="9905999" cy="4450080"/>
          </a:xfrm>
        </p:spPr>
        <p:txBody>
          <a:bodyPr>
            <a:noAutofit/>
          </a:bodyPr>
          <a:lstStyle/>
          <a:p>
            <a:pPr marL="0" indent="0">
              <a:buNone/>
            </a:pPr>
            <a:r>
              <a:rPr lang="en-US" sz="2000" dirty="0">
                <a:solidFill>
                  <a:schemeClr val="bg1"/>
                </a:solidFill>
                <a:effectLst/>
                <a:latin typeface="Times New Roman" panose="02020603050405020304" pitchFamily="18" charset="0"/>
                <a:ea typeface="Times New Roman" panose="02020603050405020304" pitchFamily="18" charset="0"/>
              </a:rPr>
              <a:t>Class: A class is a group of objects which have common properties. It is a template or blueprint from which objects are created. It is a logical entity. It can't be physical.</a:t>
            </a:r>
            <a:br>
              <a:rPr lang="en-IN"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 </a:t>
            </a:r>
            <a:br>
              <a:rPr lang="en-IN"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Object: An object is an instance of a class</a:t>
            </a:r>
            <a:r>
              <a:rPr lang="en-US" sz="2000" b="1" dirty="0">
                <a:solidFill>
                  <a:schemeClr val="bg1"/>
                </a:solidFill>
                <a:effectLst/>
                <a:latin typeface="Times New Roman" panose="02020603050405020304" pitchFamily="18" charset="0"/>
                <a:ea typeface="Times New Roman" panose="02020603050405020304" pitchFamily="18" charset="0"/>
              </a:rPr>
              <a:t>.</a:t>
            </a:r>
            <a:r>
              <a:rPr lang="en-US" sz="2000" dirty="0">
                <a:solidFill>
                  <a:schemeClr val="bg1"/>
                </a:solidFill>
                <a:effectLst/>
                <a:latin typeface="Times New Roman" panose="02020603050405020304" pitchFamily="18" charset="0"/>
                <a:ea typeface="Times New Roman" panose="02020603050405020304" pitchFamily="18" charset="0"/>
              </a:rPr>
              <a:t> A class is a template or blueprint from which objects are created. So, an object is the instance(result) of a class.</a:t>
            </a:r>
            <a:br>
              <a:rPr lang="en-IN"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 </a:t>
            </a:r>
            <a:br>
              <a:rPr lang="en-IN"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Packages: A package is nothing but a physical folder structure (directories) that contains a group of related classes, interfaces, and sub-packages according to their functionality.</a:t>
            </a:r>
            <a:br>
              <a:rPr lang="en-US" sz="2000" dirty="0">
                <a:solidFill>
                  <a:schemeClr val="bg1"/>
                </a:solidFill>
                <a:effectLst/>
                <a:latin typeface="Times New Roman" panose="02020603050405020304" pitchFamily="18" charset="0"/>
                <a:ea typeface="Times New Roman" panose="02020603050405020304" pitchFamily="18" charset="0"/>
              </a:rPr>
            </a:br>
            <a:br>
              <a:rPr lang="en-US"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Interface: An interface in Java is a blueprint of a class. It has static constants and abstract methods.</a:t>
            </a:r>
            <a:br>
              <a:rPr lang="en-US" sz="2000" dirty="0">
                <a:solidFill>
                  <a:schemeClr val="bg1"/>
                </a:solidFill>
                <a:effectLst/>
                <a:latin typeface="Times New Roman" panose="02020603050405020304" pitchFamily="18" charset="0"/>
                <a:ea typeface="Times New Roman" panose="02020603050405020304" pitchFamily="18" charset="0"/>
              </a:rPr>
            </a:br>
            <a:endParaRPr lang="en-IN" sz="2000" dirty="0">
              <a:solidFill>
                <a:schemeClr val="bg1"/>
              </a:solidFill>
            </a:endParaRPr>
          </a:p>
        </p:txBody>
      </p:sp>
    </p:spTree>
    <p:extLst>
      <p:ext uri="{BB962C8B-B14F-4D97-AF65-F5344CB8AC3E}">
        <p14:creationId xmlns:p14="http://schemas.microsoft.com/office/powerpoint/2010/main" val="42365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A9CD-884F-179D-BA88-AD9599C11CAD}"/>
              </a:ext>
            </a:extLst>
          </p:cNvPr>
          <p:cNvSpPr>
            <a:spLocks noGrp="1"/>
          </p:cNvSpPr>
          <p:nvPr>
            <p:ph type="title"/>
          </p:nvPr>
        </p:nvSpPr>
        <p:spPr>
          <a:xfrm>
            <a:off x="1417320" y="1442720"/>
            <a:ext cx="9357360" cy="4531360"/>
          </a:xfrm>
        </p:spPr>
        <p:txBody>
          <a:bodyPr>
            <a:normAutofit/>
          </a:bodyPr>
          <a:lstStyle/>
          <a:p>
            <a:pPr lvl="1">
              <a:tabLst>
                <a:tab pos="533400" algn="l"/>
              </a:tabLst>
            </a:pPr>
            <a:r>
              <a:rPr lang="en-US" sz="2200" dirty="0">
                <a:solidFill>
                  <a:schemeClr val="bg1"/>
                </a:solidFill>
                <a:effectLst/>
                <a:latin typeface="Times New Roman" panose="02020603050405020304" pitchFamily="18" charset="0"/>
                <a:ea typeface="Times New Roman" panose="02020603050405020304" pitchFamily="18" charset="0"/>
              </a:rPr>
              <a:t>Thread: Threads allows a program to operate more efficiently by doing multiple things at the same time</a:t>
            </a:r>
            <a:br>
              <a:rPr lang="en-IN" sz="2200" dirty="0">
                <a:solidFill>
                  <a:schemeClr val="bg1"/>
                </a:solidFill>
                <a:effectLst/>
                <a:latin typeface="Times New Roman" panose="02020603050405020304" pitchFamily="18" charset="0"/>
                <a:ea typeface="Times New Roman" panose="02020603050405020304" pitchFamily="18" charset="0"/>
              </a:rPr>
            </a:br>
            <a:br>
              <a:rPr lang="en-US" sz="2200" dirty="0">
                <a:solidFill>
                  <a:schemeClr val="bg1"/>
                </a:solidFill>
                <a:effectLst/>
                <a:latin typeface="Times New Roman" panose="02020603050405020304" pitchFamily="18" charset="0"/>
                <a:ea typeface="Times New Roman" panose="02020603050405020304" pitchFamily="18" charset="0"/>
              </a:rPr>
            </a:br>
            <a:r>
              <a:rPr lang="en-US" sz="2200" dirty="0">
                <a:solidFill>
                  <a:schemeClr val="bg1"/>
                </a:solidFill>
                <a:effectLst/>
                <a:latin typeface="Times New Roman" panose="02020603050405020304" pitchFamily="18" charset="0"/>
                <a:ea typeface="Times New Roman" panose="02020603050405020304" pitchFamily="18" charset="0"/>
              </a:rPr>
              <a:t>Methods: A method</a:t>
            </a:r>
            <a:r>
              <a:rPr lang="en-US" sz="2200" b="1" dirty="0">
                <a:solidFill>
                  <a:schemeClr val="bg1"/>
                </a:solidFill>
                <a:effectLst/>
                <a:latin typeface="Times New Roman" panose="02020603050405020304" pitchFamily="18" charset="0"/>
                <a:ea typeface="Times New Roman" panose="02020603050405020304" pitchFamily="18" charset="0"/>
              </a:rPr>
              <a:t> </a:t>
            </a:r>
            <a:r>
              <a:rPr lang="en-US" sz="2200" dirty="0">
                <a:solidFill>
                  <a:schemeClr val="bg1"/>
                </a:solidFill>
                <a:effectLst/>
                <a:latin typeface="Times New Roman" panose="02020603050405020304" pitchFamily="18" charset="0"/>
                <a:ea typeface="Times New Roman" panose="02020603050405020304" pitchFamily="18" charset="0"/>
              </a:rPr>
              <a:t>is a block of code or collection of statements or a set of codes grouped together to perform a certain task or operation. It is used to achieve the reusability of code</a:t>
            </a:r>
            <a:br>
              <a:rPr lang="en-US" sz="2200" dirty="0">
                <a:solidFill>
                  <a:schemeClr val="bg1"/>
                </a:solidFill>
                <a:effectLst/>
                <a:latin typeface="Times New Roman" panose="02020603050405020304" pitchFamily="18" charset="0"/>
                <a:ea typeface="Times New Roman" panose="02020603050405020304" pitchFamily="18" charset="0"/>
              </a:rPr>
            </a:br>
            <a:br>
              <a:rPr lang="en-US" sz="2200" dirty="0">
                <a:solidFill>
                  <a:schemeClr val="bg1"/>
                </a:solidFill>
                <a:latin typeface="Times New Roman" panose="02020603050405020304" pitchFamily="18" charset="0"/>
                <a:ea typeface="Times New Roman" panose="02020603050405020304" pitchFamily="18" charset="0"/>
              </a:rPr>
            </a:br>
            <a:r>
              <a:rPr lang="en-US" sz="2200" dirty="0">
                <a:solidFill>
                  <a:schemeClr val="bg1"/>
                </a:solidFill>
                <a:effectLst/>
                <a:latin typeface="Times New Roman" panose="02020603050405020304" pitchFamily="18" charset="0"/>
                <a:ea typeface="Times New Roman" panose="02020603050405020304" pitchFamily="18" charset="0"/>
              </a:rPr>
              <a:t>Static method: A static method in Java is a method that is part of a class rather than an instance of that class</a:t>
            </a:r>
            <a:br>
              <a:rPr lang="en-US" sz="2000" dirty="0">
                <a:solidFill>
                  <a:schemeClr val="bg1"/>
                </a:solidFill>
                <a:effectLst/>
                <a:latin typeface="Times New Roman" panose="02020603050405020304" pitchFamily="18" charset="0"/>
                <a:ea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6256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7719-1621-9FDF-3D9E-7EB2248A5E88}"/>
              </a:ext>
            </a:extLst>
          </p:cNvPr>
          <p:cNvSpPr>
            <a:spLocks noGrp="1"/>
          </p:cNvSpPr>
          <p:nvPr>
            <p:ph type="title"/>
          </p:nvPr>
        </p:nvSpPr>
        <p:spPr>
          <a:xfrm>
            <a:off x="1629092" y="792480"/>
            <a:ext cx="8534400" cy="5273039"/>
          </a:xfrm>
        </p:spPr>
        <p:txBody>
          <a:bodyPr>
            <a:normAutofit/>
          </a:bodyPr>
          <a:lstStyle/>
          <a:p>
            <a:pPr lvl="1">
              <a:tabLst>
                <a:tab pos="533400" algn="l"/>
              </a:tabLst>
            </a:pPr>
            <a:r>
              <a:rPr lang="en-US" sz="2000" dirty="0">
                <a:solidFill>
                  <a:schemeClr val="bg1"/>
                </a:solidFill>
                <a:effectLst/>
                <a:latin typeface="Times New Roman" panose="02020603050405020304" pitchFamily="18" charset="0"/>
                <a:ea typeface="Times New Roman" panose="02020603050405020304" pitchFamily="18" charset="0"/>
              </a:rPr>
              <a:t>Constructor: Java keywords are also known as reserved words. Keywords are particular words that act as a key to a code. These are predefined words by Java so they cannot be used as a variable or object name or class name.</a:t>
            </a:r>
            <a:br>
              <a:rPr lang="en-US" sz="2000" dirty="0">
                <a:solidFill>
                  <a:schemeClr val="bg1"/>
                </a:solidFill>
                <a:latin typeface="Times New Roman" panose="02020603050405020304" pitchFamily="18" charset="0"/>
                <a:ea typeface="Times New Roman" panose="02020603050405020304" pitchFamily="18" charset="0"/>
              </a:rPr>
            </a:br>
            <a:br>
              <a:rPr lang="en-IN" sz="2000" dirty="0">
                <a:solidFill>
                  <a:schemeClr val="bg1"/>
                </a:solidFill>
                <a:effectLst/>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Keywords (Final, This, Super): Java keywords are also known as reserved words. Keywords are particular words that act as a key to a code. These are predefined words by Java so they cannot be used as a variable or object name or class name.</a:t>
            </a:r>
            <a:br>
              <a:rPr lang="en-US" sz="2000" dirty="0">
                <a:solidFill>
                  <a:schemeClr val="bg1"/>
                </a:solidFill>
                <a:effectLst/>
                <a:latin typeface="Times New Roman" panose="02020603050405020304" pitchFamily="18" charset="0"/>
                <a:ea typeface="Times New Roman" panose="02020603050405020304" pitchFamily="18" charset="0"/>
              </a:rPr>
            </a:b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effectLst/>
                <a:latin typeface="Times New Roman" panose="02020603050405020304" pitchFamily="18" charset="0"/>
                <a:ea typeface="Times New Roman" panose="02020603050405020304" pitchFamily="18" charset="0"/>
              </a:rPr>
              <a:t>Access</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modifier (Default, Private, Public): The access modifiers in Java specify the accessibility or scope of a field, method, constructor, or class. We can change the access level of fields, constructors, methods, and classes by applying the access modifier to them</a:t>
            </a:r>
            <a:r>
              <a:rPr lang="en-US" sz="2000" spc="10" dirty="0">
                <a:latin typeface="Times New Roman" panose="02020603050405020304" pitchFamily="18"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3511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0E400-EA62-C916-0680-9EB7B047081B}"/>
              </a:ext>
            </a:extLst>
          </p:cNvPr>
          <p:cNvSpPr>
            <a:spLocks noGrp="1"/>
          </p:cNvSpPr>
          <p:nvPr>
            <p:ph idx="1"/>
          </p:nvPr>
        </p:nvSpPr>
        <p:spPr>
          <a:xfrm>
            <a:off x="1828800" y="1092200"/>
            <a:ext cx="8534400" cy="3615267"/>
          </a:xfrm>
        </p:spPr>
        <p:txBody>
          <a:bodyPr/>
          <a:lstStyle/>
          <a:p>
            <a:pPr marL="457200" lvl="1" indent="0" algn="just">
              <a:buSzPts val="1400"/>
              <a:buNone/>
              <a:tabLst>
                <a:tab pos="533400" algn="l"/>
              </a:tabLst>
            </a:pPr>
            <a:r>
              <a:rPr lang="en-US" sz="2000" dirty="0">
                <a:solidFill>
                  <a:schemeClr val="bg1"/>
                </a:solidFill>
                <a:effectLst/>
                <a:latin typeface="Times New Roman" panose="02020603050405020304" pitchFamily="18" charset="0"/>
                <a:ea typeface="Times New Roman" panose="02020603050405020304" pitchFamily="18" charset="0"/>
              </a:rPr>
              <a:t>String Methods: Java has a lot of String methods that allow us to work with strings. In this reference page, you will find all the string methods available in Java. For example, if you need to find the length of a string, use the length() method.</a:t>
            </a:r>
          </a:p>
          <a:p>
            <a:pPr marL="457200" lvl="1" indent="0" algn="just">
              <a:buSzPts val="1400"/>
              <a:buNone/>
              <a:tabLst>
                <a:tab pos="533400" algn="l"/>
              </a:tabLst>
            </a:pPr>
            <a:r>
              <a:rPr lang="en-US" sz="2000" dirty="0">
                <a:solidFill>
                  <a:schemeClr val="bg1"/>
                </a:solidFill>
                <a:effectLst/>
                <a:latin typeface="Times New Roman" panose="02020603050405020304" pitchFamily="18" charset="0"/>
                <a:ea typeface="Times New Roman" panose="02020603050405020304" pitchFamily="18" charset="0"/>
              </a:rPr>
              <a:t>Exceptions:</a:t>
            </a:r>
            <a:r>
              <a:rPr lang="en-US" sz="2000" spc="10" dirty="0">
                <a:solidFill>
                  <a:schemeClr val="bg1"/>
                </a:solidFill>
                <a:effectLst/>
                <a:latin typeface="Times New Roman" panose="02020603050405020304" pitchFamily="18" charset="0"/>
                <a:ea typeface="Times New Roman" panose="02020603050405020304" pitchFamily="18" charset="0"/>
              </a:rPr>
              <a:t> Exception is an unwanted or unexpected event, which occurs during the execution of a program, i.e. at run time, that disrupts the normal flow of the program’s instructions.</a:t>
            </a:r>
          </a:p>
          <a:p>
            <a:endParaRPr lang="en-IN" dirty="0"/>
          </a:p>
        </p:txBody>
      </p:sp>
    </p:spTree>
    <p:extLst>
      <p:ext uri="{BB962C8B-B14F-4D97-AF65-F5344CB8AC3E}">
        <p14:creationId xmlns:p14="http://schemas.microsoft.com/office/powerpoint/2010/main" val="164604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612C-D171-B60E-E69E-CF4F629D471B}"/>
              </a:ext>
            </a:extLst>
          </p:cNvPr>
          <p:cNvSpPr>
            <a:spLocks noGrp="1"/>
          </p:cNvSpPr>
          <p:nvPr>
            <p:ph type="title"/>
          </p:nvPr>
        </p:nvSpPr>
        <p:spPr>
          <a:xfrm>
            <a:off x="1828800" y="128692"/>
            <a:ext cx="8534400" cy="1507067"/>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PROJECT OUTPUT</a:t>
            </a:r>
            <a:br>
              <a:rPr lang="en-IN" sz="3200" b="1" dirty="0">
                <a:solidFill>
                  <a:schemeClr val="bg1"/>
                </a:solidFill>
                <a:latin typeface="Times New Roman" panose="02020603050405020304" pitchFamily="18" charset="0"/>
                <a:cs typeface="Times New Roman" panose="02020603050405020304" pitchFamily="18" charset="0"/>
              </a:rPr>
            </a:br>
            <a:r>
              <a:rPr lang="en-IN" sz="3200" b="1" dirty="0">
                <a:solidFill>
                  <a:schemeClr val="bg1"/>
                </a:solidFill>
                <a:latin typeface="Times New Roman" panose="02020603050405020304" pitchFamily="18" charset="0"/>
                <a:cs typeface="Times New Roman" panose="02020603050405020304" pitchFamily="18" charset="0"/>
              </a:rPr>
              <a:t>						Test cases</a:t>
            </a:r>
            <a:r>
              <a:rPr lang="en-IN" sz="3200"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62AF890-F939-9225-CA8D-D60EA79B384A}"/>
              </a:ext>
            </a:extLst>
          </p:cNvPr>
          <p:cNvSpPr>
            <a:spLocks noGrp="1"/>
          </p:cNvSpPr>
          <p:nvPr>
            <p:ph idx="1"/>
          </p:nvPr>
        </p:nvSpPr>
        <p:spPr>
          <a:xfrm>
            <a:off x="1056640" y="1422401"/>
            <a:ext cx="9489440" cy="2006600"/>
          </a:xfrm>
        </p:spPr>
        <p:txBody>
          <a:bodyPr/>
          <a:lstStyle/>
          <a:p>
            <a:pPr marL="0" indent="0">
              <a:buNone/>
            </a:pPr>
            <a:r>
              <a:rPr lang="en-IN" sz="2000" dirty="0">
                <a:solidFill>
                  <a:schemeClr val="bg1"/>
                </a:solidFill>
                <a:latin typeface="Times New Roman" panose="02020603050405020304" pitchFamily="18" charset="0"/>
                <a:cs typeface="Times New Roman" panose="02020603050405020304" pitchFamily="18" charset="0"/>
              </a:rPr>
              <a:t>TEST CASE -1:</a:t>
            </a:r>
          </a:p>
          <a:p>
            <a:pPr marL="0" indent="0">
              <a:buNone/>
            </a:pPr>
            <a:r>
              <a:rPr lang="en-IN" dirty="0">
                <a:solidFill>
                  <a:schemeClr val="bg1"/>
                </a:solidFill>
                <a:latin typeface="Times New Roman" panose="02020603050405020304" pitchFamily="18" charset="0"/>
                <a:cs typeface="Times New Roman" panose="02020603050405020304" pitchFamily="18" charset="0"/>
              </a:rPr>
              <a:t>Enter the login Details of Staff or Student </a:t>
            </a: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48E4301-E6CA-B136-5A1E-31FAFA88A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 y="2448560"/>
            <a:ext cx="9022080" cy="4280748"/>
          </a:xfrm>
          <a:prstGeom prst="rect">
            <a:avLst/>
          </a:prstGeom>
        </p:spPr>
      </p:pic>
    </p:spTree>
    <p:extLst>
      <p:ext uri="{BB962C8B-B14F-4D97-AF65-F5344CB8AC3E}">
        <p14:creationId xmlns:p14="http://schemas.microsoft.com/office/powerpoint/2010/main" val="400162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78185-7A50-7B68-2D88-AE3E6D783414}"/>
              </a:ext>
            </a:extLst>
          </p:cNvPr>
          <p:cNvSpPr>
            <a:spLocks noGrp="1"/>
          </p:cNvSpPr>
          <p:nvPr>
            <p:ph idx="1"/>
          </p:nvPr>
        </p:nvSpPr>
        <p:spPr>
          <a:xfrm>
            <a:off x="684212" y="121074"/>
            <a:ext cx="8534400" cy="1884680"/>
          </a:xfrm>
        </p:spPr>
        <p:txBody>
          <a:bodyPr/>
          <a:lstStyle/>
          <a:p>
            <a:pPr marL="0" indent="0">
              <a:buNone/>
            </a:pPr>
            <a:r>
              <a:rPr lang="en-IN" sz="2000" dirty="0">
                <a:solidFill>
                  <a:schemeClr val="bg1"/>
                </a:solidFill>
                <a:latin typeface="Times New Roman" panose="02020603050405020304" pitchFamily="18" charset="0"/>
                <a:cs typeface="Times New Roman" panose="02020603050405020304" pitchFamily="18" charset="0"/>
              </a:rPr>
              <a:t>TEST CASE – 2:</a:t>
            </a:r>
          </a:p>
          <a:p>
            <a:pPr marL="0" indent="0">
              <a:buNone/>
            </a:pPr>
            <a:r>
              <a:rPr lang="en-IN" dirty="0">
                <a:solidFill>
                  <a:schemeClr val="bg1"/>
                </a:solidFill>
                <a:latin typeface="Times New Roman" panose="02020603050405020304" pitchFamily="18" charset="0"/>
                <a:cs typeface="Times New Roman" panose="02020603050405020304" pitchFamily="18" charset="0"/>
              </a:rPr>
              <a:t>Select the Menu List in Food Domain and If you want</a:t>
            </a:r>
          </a:p>
          <a:p>
            <a:pPr marL="0" indent="0">
              <a:buNone/>
            </a:pPr>
            <a:r>
              <a:rPr lang="en-IN" dirty="0">
                <a:solidFill>
                  <a:schemeClr val="bg1"/>
                </a:solidFill>
                <a:latin typeface="Times New Roman" panose="02020603050405020304" pitchFamily="18" charset="0"/>
                <a:cs typeface="Times New Roman" panose="02020603050405020304" pitchFamily="18" charset="0"/>
              </a:rPr>
              <a:t>Veg press 1 or Non-Veg press 2</a:t>
            </a: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9A65C97-BBDC-0C99-094E-D043817A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551457"/>
            <a:ext cx="9218612" cy="5185469"/>
          </a:xfrm>
          <a:prstGeom prst="rect">
            <a:avLst/>
          </a:prstGeom>
        </p:spPr>
      </p:pic>
    </p:spTree>
    <p:extLst>
      <p:ext uri="{BB962C8B-B14F-4D97-AF65-F5344CB8AC3E}">
        <p14:creationId xmlns:p14="http://schemas.microsoft.com/office/powerpoint/2010/main" val="38512001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81</TotalTime>
  <Words>894</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Times New Roman</vt:lpstr>
      <vt:lpstr>Wingdings 3</vt:lpstr>
      <vt:lpstr>Slice</vt:lpstr>
      <vt:lpstr> SMART CANTEEN SYSTEM       USING JAVA</vt:lpstr>
      <vt:lpstr>        OBJECTIVE:</vt:lpstr>
      <vt:lpstr>     ELEMENTS USED:</vt:lpstr>
      <vt:lpstr>     ELEMENTS </vt:lpstr>
      <vt:lpstr>Thread: Threads allows a program to operate more efficiently by doing multiple things at the same time  Methods: A method is a block of code or collection of statements or a set of codes grouped together to perform a certain task or operation. It is used to achieve the reusability of code  Static method: A static method in Java is a method that is part of a class rather than an instance of that class  </vt:lpstr>
      <vt:lpstr>Constructor: Java keywords are also known as reserved words. Keywords are particular words that act as a key to a code. These are predefined words by Java so they cannot be used as a variable or object name or class name.  Keywords (Final, This, Super): Java keywords are also known as reserved words. Keywords are particular words that act as a key to a code. These are predefined words by Java so they cannot be used as a variable or object name or class name.  Access modifier (Default, Private, Public): The access modifiers in Java specify the accessibility or scope of a field, method, constructor, or class. We can change the access level of fields, constructors, methods, and classes by applying the access modifier to them.  </vt:lpstr>
      <vt:lpstr>PowerPoint Presentation</vt:lpstr>
      <vt:lpstr>     PROJECT OUTPUT       Test cases: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CANTEEN SYSTEM       USING JAVA</dc:title>
  <dc:creator>Bhuvani Durga Prasad</dc:creator>
  <cp:lastModifiedBy>Bhuvani Durga Prasad</cp:lastModifiedBy>
  <cp:revision>2</cp:revision>
  <dcterms:created xsi:type="dcterms:W3CDTF">2022-11-17T04:58:17Z</dcterms:created>
  <dcterms:modified xsi:type="dcterms:W3CDTF">2022-11-18T18:28:39Z</dcterms:modified>
</cp:coreProperties>
</file>