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58" r:id="rId4"/>
    <p:sldId id="259" r:id="rId5"/>
    <p:sldId id="260" r:id="rId6"/>
    <p:sldId id="263" r:id="rId7"/>
    <p:sldId id="257" r:id="rId8"/>
    <p:sldId id="265" r:id="rId9"/>
    <p:sldId id="261" r:id="rId10"/>
    <p:sldId id="266" r:id="rId11"/>
    <p:sldId id="264" r:id="rId12"/>
    <p:sldId id="262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48401-761D-8C79-36A6-DCA7784236AA}" v="57" dt="2019-05-09T22:40:52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BD0487-5FE2-401B-A333-407D2D3A28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6D53B-FF94-4A13-872E-FE314E73E2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EEC9-3CF7-4864-BB0C-589B994CCE90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9153E-37FF-4DAF-8A2D-50BFB22475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EB0ED-BDCC-4C24-9937-89BB1F42C8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954DE-8169-4EE6-9D21-1E793F78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472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FF790-9CD2-4A65-BCAB-3027BEE0F88F}" type="datetimeFigureOut">
              <a:rPr lang="en-US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304F8-610C-42A4-AF88-2BE3E095458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3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all present this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Vaishnavi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6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Amr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86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Trevor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Vaishnavi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4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All of us present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Amr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Trevor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Vaishnavi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Amr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Trevor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Trevor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4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Vaishnavi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304F8-610C-42A4-AF88-2BE3E095458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ront-Stevens-ppt-300.jpg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45" y="1"/>
            <a:ext cx="12193413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23920" y="6473827"/>
            <a:ext cx="2810933" cy="26987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0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© Stevens Institute of Technology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89202" y="2453303"/>
            <a:ext cx="5734716" cy="872067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FFFFFF"/>
                </a:solidFill>
              </a:rPr>
              <a:t>Click to edit Master title style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2" name="Picture 11" descr="stevents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3" y="5727701"/>
            <a:ext cx="3013251" cy="9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3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2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2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9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323921" y="6473828"/>
            <a:ext cx="2810933" cy="26987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75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© Stevens Institute of Technology</a:t>
            </a:r>
          </a:p>
        </p:txBody>
      </p:sp>
      <p:pic>
        <p:nvPicPr>
          <p:cNvPr id="12" name="Picture 11" descr="stevents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4" y="5727701"/>
            <a:ext cx="3013251" cy="9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-Stevens-ppt-3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-4760"/>
            <a:ext cx="12203289" cy="686276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24650" y="6473303"/>
            <a:ext cx="2810881" cy="270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en-US" sz="10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© Stevens Institute of Technology</a:t>
            </a:r>
          </a:p>
        </p:txBody>
      </p:sp>
      <p:pic>
        <p:nvPicPr>
          <p:cNvPr id="14" name="Picture 13" descr="stevents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256" y="3756952"/>
            <a:ext cx="2600501" cy="833934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155332" y="4631268"/>
            <a:ext cx="2901221" cy="668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Stevens Institute of Technology</a:t>
            </a:r>
          </a:p>
          <a:p>
            <a:pPr lvl="0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Castle Point on Hudson</a:t>
            </a:r>
          </a:p>
          <a:p>
            <a:pPr lvl="0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Hoboken, NJ 07030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55331" y="5173129"/>
            <a:ext cx="2884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1400" spc="300" dirty="0">
                <a:solidFill>
                  <a:schemeClr val="bg1"/>
                </a:solidFill>
                <a:latin typeface="Calibri" panose="020F0502020204030204" pitchFamily="34" charset="0"/>
              </a:rPr>
              <a:t>www.stevens.edu</a:t>
            </a:r>
          </a:p>
        </p:txBody>
      </p:sp>
    </p:spTree>
    <p:extLst>
      <p:ext uri="{BB962C8B-B14F-4D97-AF65-F5344CB8AC3E}">
        <p14:creationId xmlns:p14="http://schemas.microsoft.com/office/powerpoint/2010/main" val="15690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1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2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2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953503" y="6483352"/>
            <a:ext cx="32321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</p:spTree>
    <p:extLst>
      <p:ext uri="{BB962C8B-B14F-4D97-AF65-F5344CB8AC3E}">
        <p14:creationId xmlns:p14="http://schemas.microsoft.com/office/powerpoint/2010/main" val="24979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2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Team IV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086600" y="6473827"/>
            <a:ext cx="855133" cy="365125"/>
          </a:xfrm>
        </p:spPr>
        <p:txBody>
          <a:bodyPr/>
          <a:lstStyle>
            <a:lvl1pPr algn="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nner-page-Stevens-ppt-1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" y="3175"/>
            <a:ext cx="12192001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8" descr="stevents-logo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37585" y="6405563"/>
            <a:ext cx="1107016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323920" y="6081715"/>
            <a:ext cx="2810933" cy="26987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000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©2011 Stevens Institute of Technology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52535" y="6081715"/>
            <a:ext cx="1862667" cy="38417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P. 2/3   |   01/01/11</a:t>
            </a: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5945718" y="6467477"/>
            <a:ext cx="203200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ea typeface="+mn-ea"/>
                <a:cs typeface="+mn-cs"/>
              </a:rPr>
              <a:t>|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53503" y="6483352"/>
            <a:ext cx="3232151" cy="365125"/>
          </a:xfrm>
          <a:prstGeom prst="rect">
            <a:avLst/>
          </a:prstGeom>
        </p:spPr>
        <p:txBody>
          <a:bodyPr anchor="ctr"/>
          <a:lstStyle>
            <a:lvl1pPr algn="r" fontAlgn="auto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Team 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269" y="6473827"/>
            <a:ext cx="855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67B3D-3BCE-44CB-A4F3-88C727982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hf hdr="0" dt="0"/>
  <p:txStyles>
    <p:titleStyle>
      <a:lvl1pPr algn="ctr" defTabSz="457206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accent2">
              <a:lumMod val="75000"/>
            </a:schemeClr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6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12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17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23" algn="ctr" defTabSz="457206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5" indent="-342905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60" indent="-285754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14" indent="-228603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20" indent="-228603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26" indent="-228603" algn="l" defTabSz="45720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32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2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k-parser/lar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tocoyotl/ssw555-ged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759" y="810705"/>
            <a:ext cx="9144000" cy="2059879"/>
          </a:xfrm>
        </p:spPr>
        <p:txBody>
          <a:bodyPr>
            <a:normAutofit/>
          </a:bodyPr>
          <a:lstStyle/>
          <a:p>
            <a:r>
              <a:rPr lang="en-US" sz="6000" dirty="0">
                <a:cs typeface="Calibri Light"/>
              </a:rPr>
              <a:t>Team 4</a:t>
            </a:r>
            <a:br>
              <a:rPr lang="en-US" sz="6000" dirty="0">
                <a:cs typeface="Calibri Light"/>
              </a:rPr>
            </a:br>
            <a:r>
              <a:rPr lang="en-US" sz="6000" dirty="0">
                <a:cs typeface="Calibri Light"/>
              </a:rPr>
              <a:t>GEDCOM 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CDC159-F9E8-4D03-A8C4-14674C80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81523"/>
              </p:ext>
            </p:extLst>
          </p:nvPr>
        </p:nvGraphicFramePr>
        <p:xfrm>
          <a:off x="-11373" y="3323700"/>
          <a:ext cx="12212643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881">
                  <a:extLst>
                    <a:ext uri="{9D8B030D-6E8A-4147-A177-3AD203B41FA5}">
                      <a16:colId xmlns:a16="http://schemas.microsoft.com/office/drawing/2014/main" val="4215105032"/>
                    </a:ext>
                  </a:extLst>
                </a:gridCol>
                <a:gridCol w="4070881">
                  <a:extLst>
                    <a:ext uri="{9D8B030D-6E8A-4147-A177-3AD203B41FA5}">
                      <a16:colId xmlns:a16="http://schemas.microsoft.com/office/drawing/2014/main" val="1946936230"/>
                    </a:ext>
                  </a:extLst>
                </a:gridCol>
                <a:gridCol w="4070881">
                  <a:extLst>
                    <a:ext uri="{9D8B030D-6E8A-4147-A177-3AD203B41FA5}">
                      <a16:colId xmlns:a16="http://schemas.microsoft.com/office/drawing/2014/main" val="3472418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>
                        <a:buNone/>
                      </a:pPr>
                      <a: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Amr</a:t>
                      </a:r>
                      <a:b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</a:br>
                      <a: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Saleh</a:t>
                      </a:r>
                      <a:b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</a:br>
                      <a:b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</a:b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Lead Developer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Trevor</a:t>
                      </a:r>
                      <a:b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</a:br>
                      <a: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Miranda</a:t>
                      </a:r>
                      <a:b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</a:br>
                      <a:br>
                        <a:rPr lang="en-US" sz="2800" i="1" u="none" strike="noStrike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Scrum Master</a:t>
                      </a:r>
                      <a:endParaRPr lang="en-US" sz="280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Vaishnavi</a:t>
                      </a:r>
                      <a:b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</a:br>
                      <a: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  <a:t>Gopalakrishnan</a:t>
                      </a:r>
                      <a:br>
                        <a:rPr lang="en-US" sz="2800" i="1" u="none" strike="noStrike" noProof="0" dirty="0">
                          <a:solidFill>
                            <a:schemeClr val="tx1"/>
                          </a:solidFill>
                          <a:latin typeface="Calibri Light"/>
                        </a:rPr>
                      </a:br>
                      <a:br>
                        <a:rPr lang="en-US" sz="2800" i="1" u="none" strike="noStrike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</a:rPr>
                        <a:t>Product Owner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53867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AC92B6-7560-45D0-806B-521960CAD868}"/>
              </a:ext>
            </a:extLst>
          </p:cNvPr>
          <p:cNvCxnSpPr/>
          <p:nvPr/>
        </p:nvCxnSpPr>
        <p:spPr>
          <a:xfrm>
            <a:off x="2493908" y="4530288"/>
            <a:ext cx="1480206" cy="1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962CA-E575-47BE-A264-601B5BA0005D}"/>
              </a:ext>
            </a:extLst>
          </p:cNvPr>
          <p:cNvCxnSpPr>
            <a:cxnSpLocks/>
          </p:cNvCxnSpPr>
          <p:nvPr/>
        </p:nvCxnSpPr>
        <p:spPr>
          <a:xfrm>
            <a:off x="5357976" y="4530286"/>
            <a:ext cx="1453930" cy="1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A59EDC-D381-444D-865D-39C3FCDC83E2}"/>
              </a:ext>
            </a:extLst>
          </p:cNvPr>
          <p:cNvCxnSpPr>
            <a:cxnSpLocks/>
          </p:cNvCxnSpPr>
          <p:nvPr/>
        </p:nvCxnSpPr>
        <p:spPr>
          <a:xfrm>
            <a:off x="8222044" y="4530285"/>
            <a:ext cx="1462689" cy="1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3DE0-0968-47F3-B2DF-2DAE563936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02E69-85CB-40FA-89AC-536A0DBFC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8D22-BD4C-4DDF-9E9E-B386E731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670146"/>
            <a:ext cx="10410524" cy="762728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Vaishnavi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3514-1C23-4CB4-9BC4-36E5E99A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1593130"/>
            <a:ext cx="10410524" cy="4204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Learning Python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 For the first time</a:t>
            </a:r>
          </a:p>
          <a:p>
            <a:r>
              <a:rPr lang="en-US" sz="2400" dirty="0">
                <a:ea typeface="+mn-lt"/>
                <a:cs typeface="+mn-lt"/>
              </a:rPr>
              <a:t>Completing sprints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 On time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Unit test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 dirty="0">
                <a:cs typeface="Calibri"/>
              </a:rPr>
              <a:t> Testing the unit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63E2-15CD-4D54-B18D-ABF35E7335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EA90-11ED-47BF-BFC2-3DAC84CC8C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7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FFE1-BD4F-4C32-846D-293639E1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94286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4E72-2FB4-436E-87D9-7B9D1E855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570773"/>
            <a:ext cx="5181600" cy="4755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5.   Validation functions imported using</a:t>
            </a:r>
            <a:br>
              <a:rPr lang="en-US" sz="2400" dirty="0">
                <a:cs typeface="Calibri" panose="020F0502020204030204"/>
              </a:rPr>
            </a:br>
            <a:r>
              <a:rPr lang="en-US" sz="2400" dirty="0">
                <a:cs typeface="Calibri" panose="020F0502020204030204"/>
              </a:rPr>
              <a:t>      decorators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6.   Each function called with two</a:t>
            </a:r>
            <a:br>
              <a:rPr lang="en-US" sz="2400" dirty="0">
                <a:cs typeface="Calibri" panose="020F0502020204030204"/>
              </a:rPr>
            </a:br>
            <a:r>
              <a:rPr lang="en-US" sz="2400" dirty="0">
                <a:cs typeface="Calibri" panose="020F0502020204030204"/>
              </a:rPr>
              <a:t>      arguments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        a.)   List of individual objects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        b.)   List of family objects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7.   Returns True/False for Pass/Fail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8.   Prints message if it fails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92839F-1C57-4041-A12D-8A8DDD179D0C}"/>
              </a:ext>
            </a:extLst>
          </p:cNvPr>
          <p:cNvSpPr txBox="1">
            <a:spLocks/>
          </p:cNvSpPr>
          <p:nvPr/>
        </p:nvSpPr>
        <p:spPr>
          <a:xfrm>
            <a:off x="990600" y="1574276"/>
            <a:ext cx="5181600" cy="4755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1.   Pass GEDCOM file into ged.</a:t>
            </a:r>
            <a:r>
              <a:rPr lang="en-US" sz="2400" dirty="0">
                <a:ea typeface="+mn-lt"/>
                <a:cs typeface="+mn-lt"/>
              </a:rPr>
              <a:t>py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2.   Lark parser runs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3.   Parser uses "transformer" class</a:t>
            </a:r>
            <a:br>
              <a:rPr lang="en-US" sz="2400" dirty="0">
                <a:cs typeface="Calibri" panose="020F0502020204030204"/>
              </a:rPr>
            </a:br>
            <a:r>
              <a:rPr lang="en-US" sz="2400" dirty="0">
                <a:cs typeface="Calibri" panose="020F0502020204030204"/>
              </a:rPr>
              <a:t>      to convert sections like "DEAT"</a:t>
            </a:r>
            <a:br>
              <a:rPr lang="en-US" sz="2400" dirty="0">
                <a:cs typeface="Calibri" panose="020F0502020204030204"/>
              </a:rPr>
            </a:br>
            <a:r>
              <a:rPr lang="en-US" sz="2400" dirty="0">
                <a:cs typeface="Calibri" panose="020F0502020204030204"/>
              </a:rPr>
              <a:t>      into classes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        a.)   Things like dates are</a:t>
            </a:r>
            <a:br>
              <a:rPr lang="en-US" sz="2400" dirty="0">
                <a:cs typeface="Calibri" panose="020F0502020204030204"/>
              </a:rPr>
            </a:br>
            <a:r>
              <a:rPr lang="en-US" sz="2400" dirty="0">
                <a:cs typeface="Calibri" panose="020F0502020204030204"/>
              </a:rPr>
              <a:t>                converted into Python</a:t>
            </a:r>
            <a:br>
              <a:rPr lang="en-US" sz="2400" dirty="0">
                <a:cs typeface="Calibri" panose="020F0502020204030204"/>
              </a:rPr>
            </a:br>
            <a:r>
              <a:rPr lang="en-US" sz="2400" dirty="0">
                <a:cs typeface="Calibri" panose="020F0502020204030204"/>
              </a:rPr>
              <a:t>                datetime objects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4.   Transformer returns list containing</a:t>
            </a:r>
            <a:br>
              <a:rPr lang="en-US" sz="2400" dirty="0">
                <a:cs typeface="Calibri" panose="020F0502020204030204"/>
              </a:rPr>
            </a:br>
            <a:r>
              <a:rPr lang="en-US" sz="2400" dirty="0">
                <a:cs typeface="Calibri" panose="020F0502020204030204"/>
              </a:rPr>
              <a:t>      all individual and family objects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        a.)   Extraction done by class</a:t>
            </a:r>
            <a:br>
              <a:rPr lang="en-US" sz="2400" dirty="0">
                <a:cs typeface="Calibri" panose="020F0502020204030204"/>
              </a:rPr>
            </a:br>
            <a:r>
              <a:rPr lang="en-US" sz="2400" dirty="0">
                <a:cs typeface="Calibri" panose="020F0502020204030204"/>
              </a:rPr>
              <a:t>                 instance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42069-0B75-4F29-B5B6-3E09CE769F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0CA90-D7C6-4641-9A7C-E631C3296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7159-C611-4B67-831B-0CE0AEB6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488"/>
            <a:ext cx="10515600" cy="84841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2A3C-41D9-4E24-A2ED-DDCF669F4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2557"/>
            <a:ext cx="5097780" cy="4574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/>
                <a:cs typeface="Calibri"/>
              </a:rPr>
              <a:t>gedcom</a:t>
            </a:r>
            <a:r>
              <a:rPr lang="en-US" sz="2400" b="1" dirty="0">
                <a:solidFill>
                  <a:schemeClr val="bg1"/>
                </a:solidFill>
                <a:latin typeface="Consolas"/>
                <a:cs typeface="Calibri"/>
              </a:rPr>
              <a:t>/</a:t>
            </a:r>
            <a:endParaRPr lang="en-US" sz="2400" b="1" dirty="0">
              <a:solidFill>
                <a:schemeClr val="bg1"/>
              </a:solidFill>
              <a:latin typeface="Consolas"/>
            </a:endParaRP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Parser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Grammar used for parser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Validation module and functions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Table generator functions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Command-line program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cs typeface="Calibri"/>
              </a:rPr>
              <a:t>include/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cs typeface="Calibri"/>
              </a:rPr>
              <a:t>gedcom</a:t>
            </a:r>
            <a:r>
              <a:rPr lang="en-US" sz="2400" b="1" dirty="0">
                <a:solidFill>
                  <a:schemeClr val="bg1"/>
                </a:solidFill>
                <a:latin typeface="Consolas"/>
                <a:cs typeface="Calibri"/>
              </a:rPr>
              <a:t>/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Example GEDCOM file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cs typeface="Calibri"/>
              </a:rPr>
              <a:t>projects/project03/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Project 3 submission</a:t>
            </a:r>
            <a:endParaRPr lang="en-US" sz="2200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22114-3B7F-4F05-A4BB-8D5B348A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1602557"/>
            <a:ext cx="5097780" cy="4574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cs typeface="Calibri"/>
              </a:rPr>
              <a:t>test/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Test suite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One test file per user story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latin typeface="Calibri" panose="020F0502020204030204"/>
                <a:cs typeface="Calibri"/>
              </a:rPr>
              <a:t>Python "nose" test library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cs typeface="Calibri"/>
              </a:rPr>
              <a:t>requirements.txt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Project dependencies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cs typeface="Calibri"/>
              </a:rPr>
              <a:t>ged.py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Executable (main program)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travis.yml</a:t>
            </a:r>
            <a:endParaRPr lang="en-US" sz="2400" b="1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lvl="1"/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Automated continuous integration</a:t>
            </a: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9A80-FF2A-432F-A8FC-A0EB40133B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EA52-4569-4C84-8639-D4E39644B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2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24C2-FE65-4A97-A4ED-327BCE79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Findings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B7A1-E1FC-469D-ABEA-31CB75E9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Family is complicated</a:t>
            </a:r>
          </a:p>
          <a:p>
            <a:r>
              <a:rPr lang="en-US" dirty="0">
                <a:cs typeface="Calibri"/>
              </a:rPr>
              <a:t>Pair programming and code reviews work well</a:t>
            </a:r>
          </a:p>
          <a:p>
            <a:r>
              <a:rPr lang="en-US" dirty="0">
                <a:cs typeface="Calibri"/>
              </a:rPr>
              <a:t>Automated CI makes PR review much easier</a:t>
            </a:r>
          </a:p>
          <a:p>
            <a:r>
              <a:rPr lang="en-US" dirty="0">
                <a:cs typeface="Calibri"/>
              </a:rPr>
              <a:t>Sprints keep things manageable</a:t>
            </a:r>
          </a:p>
          <a:p>
            <a:r>
              <a:rPr lang="en-US" dirty="0">
                <a:cs typeface="Calibri"/>
              </a:rPr>
              <a:t>Refactored while coding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217E2-2C62-43A9-8774-95046824B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87A42-1585-4EA0-89D2-54BE947E9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FF25-AC71-4684-ACC1-0FED4626E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C00000"/>
                </a:solidFill>
                <a:cs typeface="Calibri Light"/>
              </a:rPr>
              <a:t>Thank you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3AE02-9429-4F6B-B381-B0B3D64F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C00000"/>
                </a:solidFill>
                <a:cs typeface="Calibri"/>
              </a:rPr>
              <a:t>for your time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8" name="Graphic 6" descr="Smiling Face with No Fill">
            <a:extLst>
              <a:ext uri="{FF2B5EF4-FFF2-40B4-BE49-F238E27FC236}">
                <a16:creationId xmlns:a16="http://schemas.microsoft.com/office/drawing/2014/main" id="{826CB9EA-769E-4926-A9BC-E4207C968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243DA-72B7-4EED-A6FE-8415A74BBC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7DAA9-4F60-439B-8B74-5FC75FE3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67BD-0991-4EBB-B98C-4005431F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1936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Team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BFAD-AEFC-4401-B7DE-34F5D316C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572"/>
            <a:ext cx="5181600" cy="50472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cs typeface="Calibri"/>
              </a:rPr>
              <a:t>Amr Saleh</a:t>
            </a:r>
          </a:p>
          <a:p>
            <a:pPr lvl="1"/>
            <a:r>
              <a:rPr lang="en-US" i="1" dirty="0">
                <a:latin typeface="Calibri Light"/>
                <a:cs typeface="Calibri"/>
              </a:rPr>
              <a:t>Lead developer</a:t>
            </a:r>
          </a:p>
          <a:p>
            <a:pPr lvl="2"/>
            <a:r>
              <a:rPr lang="en-US" dirty="0">
                <a:cs typeface="Calibri"/>
              </a:rPr>
              <a:t>Took on the more challenging validations</a:t>
            </a:r>
          </a:p>
          <a:p>
            <a:r>
              <a:rPr lang="en-US" b="1" dirty="0">
                <a:cs typeface="Calibri"/>
              </a:rPr>
              <a:t>Trevor Miranda</a:t>
            </a:r>
          </a:p>
          <a:p>
            <a:pPr lvl="1"/>
            <a:r>
              <a:rPr lang="en-US" i="1" dirty="0">
                <a:latin typeface="Calibri Light"/>
                <a:cs typeface="Calibri"/>
              </a:rPr>
              <a:t>Scrum Master</a:t>
            </a:r>
          </a:p>
          <a:p>
            <a:pPr lvl="2"/>
            <a:r>
              <a:rPr lang="en-US" dirty="0">
                <a:cs typeface="Calibri"/>
              </a:rPr>
              <a:t>Maintained/Organized GitHub repository</a:t>
            </a:r>
          </a:p>
          <a:p>
            <a:r>
              <a:rPr lang="en-US" b="1" dirty="0">
                <a:cs typeface="Calibri"/>
              </a:rPr>
              <a:t>Vaishnavi Gopalakrishnan</a:t>
            </a:r>
          </a:p>
          <a:p>
            <a:pPr lvl="1"/>
            <a:r>
              <a:rPr lang="en-US" i="1" dirty="0">
                <a:latin typeface="Calibri Light"/>
                <a:cs typeface="Calibri"/>
              </a:rPr>
              <a:t>Product Owner</a:t>
            </a:r>
          </a:p>
          <a:p>
            <a:pPr lvl="2"/>
            <a:r>
              <a:rPr lang="en-US" dirty="0">
                <a:cs typeface="Calibri"/>
              </a:rPr>
              <a:t>Acted as project manager and kept us on schedule</a:t>
            </a:r>
          </a:p>
          <a:p>
            <a:pPr lvl="2"/>
            <a:endParaRPr lang="en-US" dirty="0">
              <a:cs typeface="Calibri"/>
            </a:endParaRPr>
          </a:p>
          <a:p>
            <a:r>
              <a:rPr lang="en-US" sz="2600" dirty="0">
                <a:cs typeface="Calibri"/>
              </a:rPr>
              <a:t>All of us wrote part of the project</a:t>
            </a:r>
          </a:p>
          <a:p>
            <a:r>
              <a:rPr lang="en-US" sz="2600" dirty="0">
                <a:cs typeface="Calibri"/>
              </a:rPr>
              <a:t>Python 3.5</a:t>
            </a:r>
          </a:p>
          <a:p>
            <a:endParaRPr lang="en-US" sz="2600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CC4876-2927-4F7F-B719-207868A8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64" y="1096574"/>
            <a:ext cx="5324901" cy="126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8F4221-3D96-418B-AFA5-73BA2730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17" y="2583526"/>
            <a:ext cx="5336274" cy="3628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1C99A-13FA-4CE2-8AEF-4EF47D65E52F}"/>
              </a:ext>
            </a:extLst>
          </p:cNvPr>
          <p:cNvSpPr txBox="1"/>
          <p:nvPr/>
        </p:nvSpPr>
        <p:spPr>
          <a:xfrm>
            <a:off x="9410261" y="1089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Commits over time</a:t>
            </a:r>
            <a:endParaRPr lang="en-US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4F4F7-8049-43B7-8FF2-F6A4AA652F52}"/>
              </a:ext>
            </a:extLst>
          </p:cNvPr>
          <p:cNvSpPr txBox="1"/>
          <p:nvPr/>
        </p:nvSpPr>
        <p:spPr>
          <a:xfrm>
            <a:off x="8385502" y="2587296"/>
            <a:ext cx="3076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Additions/Deletions over time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A0A21-BEAC-4AB2-8981-76C4F50C23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1E13-119A-43F3-9753-C303C756B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A140-8E5A-4383-A046-F1769956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313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 Light"/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DA2B-04A8-459A-AE89-E3986B35D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87778"/>
            <a:ext cx="5384800" cy="452486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Parsing with Lark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Context-free grammar</a:t>
            </a:r>
          </a:p>
          <a:p>
            <a:pPr lvl="1"/>
            <a:r>
              <a:rPr lang="en-US" sz="2000" dirty="0">
                <a:ea typeface="+mn-lt"/>
                <a:cs typeface="+mn-lt"/>
                <a:hlinkClick r:id="rId3"/>
              </a:rPr>
              <a:t>https://github.com/lark-parser/lark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r>
              <a:rPr lang="en-US" b="1" dirty="0">
                <a:ea typeface="+mn-lt"/>
                <a:cs typeface="+mn-lt"/>
              </a:rPr>
              <a:t>Processed into models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Class-based representation</a:t>
            </a:r>
          </a:p>
          <a:p>
            <a:r>
              <a:rPr lang="en-US" b="1" dirty="0">
                <a:ea typeface="+mn-lt"/>
                <a:cs typeface="+mn-lt"/>
              </a:rPr>
              <a:t>Validation module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Each validation as a function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Takes individual and family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objects</a:t>
            </a:r>
          </a:p>
          <a:p>
            <a:r>
              <a:rPr lang="en-US" b="1" dirty="0">
                <a:ea typeface="+mn-lt"/>
                <a:cs typeface="+mn-lt"/>
              </a:rPr>
              <a:t>Table Generation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Python </a:t>
            </a:r>
            <a:r>
              <a:rPr lang="en-US" dirty="0" err="1">
                <a:ea typeface="+mn-lt"/>
                <a:cs typeface="+mn-lt"/>
              </a:rPr>
              <a:t>PrettyTable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DE83A0-259E-4310-850C-2B7531B03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296" y="2290402"/>
            <a:ext cx="5335752" cy="3170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6D382A-8B32-4C53-BD8C-2161F148A235}"/>
              </a:ext>
            </a:extLst>
          </p:cNvPr>
          <p:cNvSpPr txBox="1"/>
          <p:nvPr/>
        </p:nvSpPr>
        <p:spPr>
          <a:xfrm>
            <a:off x="6011918" y="182529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Parse Tree Snippet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59B93-90EE-4ED4-AA4F-53C5F77774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710D6-0B9D-4C79-9D94-DDBEBBC917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0E85-9570-4CDB-A720-5D851629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3139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Tracking and Collaboration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AD5D-1787-4B72-8413-9D356B15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19754"/>
            <a:ext cx="5384800" cy="455314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cs typeface="Calibri"/>
              </a:rPr>
              <a:t>User stories tracked in spreadsheet</a:t>
            </a:r>
          </a:p>
          <a:p>
            <a:pPr lvl="1"/>
            <a:r>
              <a:rPr lang="en-US" dirty="0">
                <a:cs typeface="Calibri"/>
              </a:rPr>
              <a:t>Office 365 for live team editing</a:t>
            </a:r>
          </a:p>
          <a:p>
            <a:r>
              <a:rPr lang="en-US" b="1" dirty="0">
                <a:cs typeface="Calibri"/>
              </a:rPr>
              <a:t>GitHub repository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fotocoyotl/ssw555-gedcom</a:t>
            </a:r>
            <a:endParaRPr lang="en-US" dirty="0">
              <a:cs typeface="Calibri"/>
              <a:hlinkClick r:id="rId3"/>
            </a:endParaRPr>
          </a:p>
          <a:p>
            <a:r>
              <a:rPr lang="en-US" b="1" dirty="0">
                <a:cs typeface="Calibri"/>
              </a:rPr>
              <a:t>Sprints tracked in GitHub pull requests</a:t>
            </a:r>
          </a:p>
          <a:p>
            <a:pPr lvl="1"/>
            <a:r>
              <a:rPr lang="en-US" dirty="0">
                <a:cs typeface="Calibri"/>
              </a:rPr>
              <a:t>Milestone per sprint</a:t>
            </a:r>
          </a:p>
          <a:p>
            <a:r>
              <a:rPr lang="en-US" b="1" dirty="0">
                <a:cs typeface="Calibri"/>
              </a:rPr>
              <a:t>Communication via GroupMe</a:t>
            </a:r>
          </a:p>
          <a:p>
            <a:pPr lvl="1"/>
            <a:r>
              <a:rPr lang="en-US" dirty="0">
                <a:cs typeface="Calibri"/>
              </a:rPr>
              <a:t>Sometimes SMS for urgent stuff.</a:t>
            </a:r>
          </a:p>
          <a:p>
            <a:pPr lvl="1"/>
            <a:r>
              <a:rPr lang="en-US" dirty="0">
                <a:cs typeface="Calibri"/>
              </a:rPr>
              <a:t>Meet every Thursday after class.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3ADD5D-A526-4ABC-9BF0-4D377049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96" y="2288709"/>
            <a:ext cx="5328635" cy="309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8358D-CE5D-48C5-9406-B480CF9E70F6}"/>
              </a:ext>
            </a:extLst>
          </p:cNvPr>
          <p:cNvSpPr txBox="1"/>
          <p:nvPr/>
        </p:nvSpPr>
        <p:spPr>
          <a:xfrm>
            <a:off x="5985642" y="182529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Burndown</a:t>
            </a:r>
            <a:endParaRPr lang="en-US" sz="2400" b="1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C84A9-15F3-4346-AB67-74DE8EFD9E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71252-7B2D-44A6-8194-DFDE03E82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06BF-D412-4A31-B2CC-C63D3F53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Amr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D132-4C0E-4828-94C6-2FB296E33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36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Sprint 1</a:t>
            </a:r>
          </a:p>
          <a:p>
            <a:pPr lvl="1"/>
            <a:r>
              <a:rPr lang="en-US" dirty="0">
                <a:cs typeface="Calibri"/>
              </a:rPr>
              <a:t>US 17 List all families</a:t>
            </a:r>
          </a:p>
          <a:p>
            <a:pPr lvl="1"/>
            <a:r>
              <a:rPr lang="en-US" dirty="0">
                <a:cs typeface="Calibri"/>
              </a:rPr>
              <a:t>US 18 Gay marriage</a:t>
            </a:r>
          </a:p>
          <a:p>
            <a:r>
              <a:rPr lang="en-US" dirty="0">
                <a:cs typeface="Calibri"/>
              </a:rPr>
              <a:t>Sprint 2</a:t>
            </a:r>
          </a:p>
          <a:p>
            <a:pPr lvl="1"/>
            <a:r>
              <a:rPr lang="en-US" dirty="0">
                <a:cs typeface="Calibri"/>
              </a:rPr>
              <a:t>US19 Polygamy</a:t>
            </a:r>
          </a:p>
          <a:p>
            <a:pPr lvl="1"/>
            <a:r>
              <a:rPr lang="en-US" dirty="0">
                <a:cs typeface="Calibri"/>
              </a:rPr>
              <a:t>US20 Incest (</a:t>
            </a:r>
            <a:r>
              <a:rPr lang="en-US" dirty="0" err="1">
                <a:cs typeface="Calibri"/>
              </a:rPr>
              <a:t>eww</a:t>
            </a:r>
            <a:r>
              <a:rPr lang="en-US" dirty="0">
                <a:cs typeface="Calibri"/>
              </a:rPr>
              <a:t>)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46538-378C-4C6D-B374-8B8118C78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Sprint 3</a:t>
            </a:r>
          </a:p>
          <a:p>
            <a:pPr lvl="1"/>
            <a:r>
              <a:rPr lang="en-US" dirty="0">
                <a:cs typeface="Calibri"/>
              </a:rPr>
              <a:t>Cousin marriage (also </a:t>
            </a:r>
            <a:r>
              <a:rPr lang="en-US" dirty="0" err="1">
                <a:cs typeface="Calibri"/>
              </a:rPr>
              <a:t>ew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dirty="0">
                <a:cs typeface="Calibri"/>
              </a:rPr>
              <a:t>Levirate Marriage</a:t>
            </a:r>
          </a:p>
          <a:p>
            <a:r>
              <a:rPr lang="en-US" dirty="0">
                <a:cs typeface="Calibri"/>
              </a:rPr>
              <a:t>Sprint 4</a:t>
            </a:r>
          </a:p>
          <a:p>
            <a:pPr lvl="1"/>
            <a:r>
              <a:rPr lang="en-US" dirty="0">
                <a:cs typeface="Calibri"/>
              </a:rPr>
              <a:t>Infidelity</a:t>
            </a:r>
          </a:p>
          <a:p>
            <a:pPr lvl="1"/>
            <a:r>
              <a:rPr lang="en-US" dirty="0">
                <a:cs typeface="Calibri"/>
              </a:rPr>
              <a:t>Long marriages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C097-D776-4BCD-B1C5-565BDD8157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538B-9A3E-4E50-B0A8-564BA697C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8D22-BD4C-4DDF-9E9E-B386E731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66404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Amr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3514-1C23-4CB4-9BC4-36E5E99A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1480009"/>
            <a:ext cx="10410524" cy="43363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Making the slides palatable</a:t>
            </a:r>
          </a:p>
          <a:p>
            <a:r>
              <a:rPr lang="en-US" sz="2400" dirty="0">
                <a:cs typeface="Calibri"/>
              </a:rPr>
              <a:t>Managing merge conflicts</a:t>
            </a:r>
          </a:p>
          <a:p>
            <a:pPr lvl="1"/>
            <a:r>
              <a:rPr lang="en-US" sz="2000" dirty="0">
                <a:cs typeface="Calibri"/>
              </a:rPr>
              <a:t>Allow for incremental change</a:t>
            </a:r>
          </a:p>
          <a:p>
            <a:r>
              <a:rPr lang="en-US" sz="2400" dirty="0">
                <a:cs typeface="Calibri"/>
              </a:rPr>
              <a:t>Scaling tests suite with code</a:t>
            </a:r>
          </a:p>
          <a:p>
            <a:r>
              <a:rPr lang="en-US" sz="2400" dirty="0">
                <a:cs typeface="Calibri"/>
              </a:rPr>
              <a:t>Managing Travis builds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D45BF-BFF2-491B-A888-9E83499F6D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615CB-D997-4C05-8466-3E19FDFB7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C673-BDE8-4076-99DF-553B84FB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Trevor Sprints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CA48-C1D2-405B-B200-F46CC0158D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>
                <a:cs typeface="Calibri"/>
              </a:rPr>
              <a:t>Sprint 1</a:t>
            </a:r>
            <a:endParaRPr lang="en-US" u="sng">
              <a:cs typeface="Calibri"/>
            </a:endParaRPr>
          </a:p>
          <a:p>
            <a:pPr lvl="1"/>
            <a:r>
              <a:rPr lang="en-US">
                <a:cs typeface="Calibri"/>
              </a:rPr>
              <a:t>US01</a:t>
            </a:r>
          </a:p>
          <a:p>
            <a:pPr lvl="2"/>
            <a:r>
              <a:rPr lang="en-US">
                <a:cs typeface="Calibri"/>
              </a:rPr>
              <a:t>Parse GEDCOM files into objects</a:t>
            </a:r>
          </a:p>
          <a:p>
            <a:pPr lvl="1"/>
            <a:r>
              <a:rPr lang="en-US">
                <a:cs typeface="Calibri"/>
              </a:rPr>
              <a:t>US02</a:t>
            </a:r>
          </a:p>
          <a:p>
            <a:pPr lvl="2"/>
            <a:r>
              <a:rPr lang="en-US">
                <a:cs typeface="Calibri"/>
              </a:rPr>
              <a:t>Output information as tables</a:t>
            </a:r>
          </a:p>
          <a:p>
            <a:pPr marL="914400" lvl="2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 u="sng">
                <a:cs typeface="Calibri"/>
              </a:rPr>
              <a:t>Sprint 2</a:t>
            </a:r>
          </a:p>
          <a:p>
            <a:pPr lvl="1"/>
            <a:r>
              <a:rPr lang="en-US">
                <a:cs typeface="Calibri"/>
              </a:rPr>
              <a:t>US03</a:t>
            </a:r>
            <a:endParaRPr lang="en-US" b="1">
              <a:cs typeface="Calibri"/>
            </a:endParaRPr>
          </a:p>
          <a:p>
            <a:pPr lvl="2"/>
            <a:r>
              <a:rPr lang="en-US">
                <a:cs typeface="Calibri"/>
              </a:rPr>
              <a:t>Deaths that occur before births</a:t>
            </a:r>
          </a:p>
          <a:p>
            <a:pPr lvl="1"/>
            <a:r>
              <a:rPr lang="en-US">
                <a:cs typeface="Calibri"/>
              </a:rPr>
              <a:t>US04</a:t>
            </a:r>
          </a:p>
          <a:p>
            <a:pPr lvl="2"/>
            <a:r>
              <a:rPr lang="en-US">
                <a:cs typeface="Calibri"/>
              </a:rPr>
              <a:t>Marriages that happen after the death of a spouse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B4625-9CAC-4DB7-B499-CDEA165653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>
                <a:cs typeface="Calibri"/>
              </a:rPr>
              <a:t>Sprint 3</a:t>
            </a:r>
            <a:endParaRPr lang="en-US" u="sng">
              <a:cs typeface="Calibri"/>
            </a:endParaRPr>
          </a:p>
          <a:p>
            <a:pPr lvl="1"/>
            <a:r>
              <a:rPr lang="en-US">
                <a:cs typeface="Calibri"/>
              </a:rPr>
              <a:t>US05</a:t>
            </a:r>
          </a:p>
          <a:p>
            <a:pPr lvl="2"/>
            <a:r>
              <a:rPr lang="en-US">
                <a:cs typeface="Calibri"/>
              </a:rPr>
              <a:t>Marriages that happen before a spouse is born</a:t>
            </a:r>
          </a:p>
          <a:p>
            <a:pPr lvl="1"/>
            <a:r>
              <a:rPr lang="en-US">
                <a:cs typeface="Calibri"/>
              </a:rPr>
              <a:t>US06</a:t>
            </a:r>
          </a:p>
          <a:p>
            <a:pPr lvl="2"/>
            <a:r>
              <a:rPr lang="en-US">
                <a:cs typeface="Calibri"/>
              </a:rPr>
              <a:t>Divorces that happen after the death of a spouse</a:t>
            </a:r>
          </a:p>
          <a:p>
            <a:pPr marL="914400" lvl="2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 u="sng">
                <a:cs typeface="Calibri"/>
              </a:rPr>
              <a:t>Sprint 4</a:t>
            </a:r>
          </a:p>
          <a:p>
            <a:pPr lvl="1"/>
            <a:r>
              <a:rPr lang="en-US">
                <a:cs typeface="Calibri"/>
              </a:rPr>
              <a:t>US07</a:t>
            </a:r>
            <a:endParaRPr lang="en-US" b="1">
              <a:cs typeface="Calibri"/>
            </a:endParaRPr>
          </a:p>
          <a:p>
            <a:pPr lvl="2"/>
            <a:r>
              <a:rPr lang="en-US">
                <a:cs typeface="Calibri"/>
              </a:rPr>
              <a:t>Divorces that happen before a spouse is born</a:t>
            </a:r>
          </a:p>
          <a:p>
            <a:pPr lvl="1"/>
            <a:r>
              <a:rPr lang="en-US">
                <a:cs typeface="Calibri"/>
              </a:rPr>
              <a:t>US08</a:t>
            </a:r>
          </a:p>
          <a:p>
            <a:pPr lvl="2"/>
            <a:r>
              <a:rPr lang="en-US">
                <a:cs typeface="Calibri"/>
              </a:rPr>
              <a:t>People should be less than 130 years old by the time they die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4E366-9188-4FBA-9DFF-4F7060606A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B0F86-C67E-4DD7-A33C-EFAAC630B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8D22-BD4C-4DDF-9E9E-B386E731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9"/>
            <a:ext cx="10410524" cy="94685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Trevor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3514-1C23-4CB4-9BC4-36E5E99A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1819373"/>
            <a:ext cx="10410524" cy="4147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Structuring parser</a:t>
            </a:r>
          </a:p>
          <a:p>
            <a:pPr lvl="1"/>
            <a:r>
              <a:rPr lang="en-US" dirty="0">
                <a:cs typeface="Calibri"/>
              </a:rPr>
              <a:t>Easy to make it over-complicated</a:t>
            </a:r>
          </a:p>
          <a:p>
            <a:r>
              <a:rPr lang="en-US" dirty="0">
                <a:cs typeface="Calibri"/>
              </a:rPr>
              <a:t>Keeping GitHub organized</a:t>
            </a:r>
          </a:p>
          <a:p>
            <a:pPr lvl="1"/>
            <a:r>
              <a:rPr lang="en-US" dirty="0">
                <a:cs typeface="Calibri"/>
              </a:rPr>
              <a:t>Easy for things to get messy as time goes on</a:t>
            </a: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253EC-C6C2-44B8-9175-3DEF7416A9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AFCDF-0731-4FD5-9233-05C3F8BB85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8DDA-1C9C-4D3E-A37A-485E7214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Vaishnavi Sprints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46D0D-8782-4F35-8CFE-F8C2A1BC0FE4}"/>
              </a:ext>
            </a:extLst>
          </p:cNvPr>
          <p:cNvSpPr txBox="1">
            <a:spLocks/>
          </p:cNvSpPr>
          <p:nvPr/>
        </p:nvSpPr>
        <p:spPr>
          <a:xfrm>
            <a:off x="990600" y="1697289"/>
            <a:ext cx="5181600" cy="4632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cs typeface="Calibri"/>
              </a:rPr>
              <a:t>Sprint 1</a:t>
            </a:r>
            <a:endParaRPr lang="en-US" u="sng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US09</a:t>
            </a:r>
          </a:p>
          <a:p>
            <a:pPr lvl="2"/>
            <a:r>
              <a:rPr lang="en-US" dirty="0">
                <a:ea typeface="+mn-lt"/>
                <a:cs typeface="+mn-lt"/>
              </a:rPr>
              <a:t>Birth before marriage of parents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US10</a:t>
            </a:r>
          </a:p>
          <a:p>
            <a:pPr lvl="2"/>
            <a:r>
              <a:rPr lang="en-US" dirty="0">
                <a:ea typeface="+mn-lt"/>
                <a:cs typeface="+mn-lt"/>
              </a:rPr>
              <a:t>Birth before death of parents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cs typeface="Calibri"/>
              </a:rPr>
              <a:t>Sprint 2</a:t>
            </a:r>
          </a:p>
          <a:p>
            <a:pPr lvl="1"/>
            <a:r>
              <a:rPr lang="en-US" dirty="0">
                <a:cs typeface="Calibri"/>
              </a:rPr>
              <a:t>US11</a:t>
            </a:r>
            <a:endParaRPr lang="en-US" b="1" dirty="0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Marriage after 14</a:t>
            </a:r>
          </a:p>
          <a:p>
            <a:pPr lvl="1"/>
            <a:r>
              <a:rPr lang="en-US" dirty="0">
                <a:cs typeface="Calibri"/>
              </a:rPr>
              <a:t>US12</a:t>
            </a:r>
          </a:p>
          <a:p>
            <a:pPr lvl="2"/>
            <a:r>
              <a:rPr lang="en-US" dirty="0">
                <a:ea typeface="+mn-lt"/>
                <a:cs typeface="+mn-lt"/>
              </a:rPr>
              <a:t>No bigamy</a:t>
            </a:r>
            <a:endParaRPr lang="en-US" dirty="0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97B4154-1B4A-44ED-93AD-39ACF74CF06D}"/>
              </a:ext>
            </a:extLst>
          </p:cNvPr>
          <p:cNvSpPr txBox="1">
            <a:spLocks/>
          </p:cNvSpPr>
          <p:nvPr/>
        </p:nvSpPr>
        <p:spPr>
          <a:xfrm>
            <a:off x="6324600" y="1697289"/>
            <a:ext cx="5181600" cy="4632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cs typeface="Calibri"/>
              </a:rPr>
              <a:t>Sprint 3</a:t>
            </a:r>
            <a:endParaRPr lang="en-US" u="sng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US13</a:t>
            </a:r>
          </a:p>
          <a:p>
            <a:pPr lvl="2"/>
            <a:r>
              <a:rPr lang="en-US" dirty="0">
                <a:ea typeface="+mn-lt"/>
                <a:cs typeface="+mn-lt"/>
              </a:rPr>
              <a:t>Correct gender for role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US14</a:t>
            </a:r>
          </a:p>
          <a:p>
            <a:pPr lvl="2"/>
            <a:r>
              <a:rPr lang="en-US" dirty="0">
                <a:ea typeface="+mn-lt"/>
                <a:cs typeface="+mn-lt"/>
              </a:rPr>
              <a:t>List deceased</a:t>
            </a:r>
            <a:endParaRPr lang="en-US" dirty="0">
              <a:cs typeface="Calibri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cs typeface="Calibri"/>
              </a:rPr>
              <a:t>Sprint 4</a:t>
            </a:r>
          </a:p>
          <a:p>
            <a:pPr lvl="1"/>
            <a:r>
              <a:rPr lang="en-US" dirty="0">
                <a:cs typeface="Calibri"/>
              </a:rPr>
              <a:t>US15</a:t>
            </a:r>
            <a:endParaRPr lang="en-US" b="1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List living married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US16</a:t>
            </a:r>
          </a:p>
          <a:p>
            <a:pPr lvl="2"/>
            <a:r>
              <a:rPr lang="en-US" dirty="0">
                <a:ea typeface="+mn-lt"/>
                <a:cs typeface="+mn-lt"/>
              </a:rPr>
              <a:t>Dates before current date</a:t>
            </a:r>
            <a:endParaRPr lang="en-US" dirty="0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BB8B2-3148-40AE-B411-BE8D5A9780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Team IV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40C29-C1A9-4959-AA80-5D1815779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4854"/>
      </p:ext>
    </p:extLst>
  </p:cSld>
  <p:clrMapOvr>
    <a:masterClrMapping/>
  </p:clrMapOvr>
</p:sld>
</file>

<file path=ppt/theme/theme1.xml><?xml version="1.0" encoding="utf-8"?>
<a:theme xmlns:a="http://schemas.openxmlformats.org/drawingml/2006/main" name="Stev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BCDB6AFD-24F9-4993-82EC-6F1BB8F2E5B1}" vid="{EE1175CB-A177-4973-8653-457EC71EF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Stevens</Template>
  <TotalTime>1</TotalTime>
  <Words>508</Words>
  <Application>Microsoft Office PowerPoint</Application>
  <PresentationFormat>Widescreen</PresentationFormat>
  <Paragraphs>217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Wingdings,Sans-Serif</vt:lpstr>
      <vt:lpstr>Stevens</vt:lpstr>
      <vt:lpstr>Team 4 GEDCOM Validation</vt:lpstr>
      <vt:lpstr>Team Roles</vt:lpstr>
      <vt:lpstr>Architecture</vt:lpstr>
      <vt:lpstr>Tracking and Collaboration</vt:lpstr>
      <vt:lpstr>Amr Sprints</vt:lpstr>
      <vt:lpstr>Amr Challenges</vt:lpstr>
      <vt:lpstr>Trevor Sprints</vt:lpstr>
      <vt:lpstr>Trevor Challenges</vt:lpstr>
      <vt:lpstr>Vaishnavi Sprints</vt:lpstr>
      <vt:lpstr>Vaishnavi Challenges</vt:lpstr>
      <vt:lpstr>Process</vt:lpstr>
      <vt:lpstr>Project Structure</vt:lpstr>
      <vt:lpstr>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Vaishnavi Gopalakrishnan</cp:lastModifiedBy>
  <cp:revision>184</cp:revision>
  <dcterms:created xsi:type="dcterms:W3CDTF">2013-07-15T20:26:40Z</dcterms:created>
  <dcterms:modified xsi:type="dcterms:W3CDTF">2019-05-09T22:51:40Z</dcterms:modified>
</cp:coreProperties>
</file>