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image/jp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82" r:id="rId6"/>
    <p:sldId id="263" r:id="rId7"/>
    <p:sldId id="265" r:id="rId8"/>
    <p:sldId id="323" r:id="rId9"/>
    <p:sldId id="324" r:id="rId10"/>
    <p:sldId id="325" r:id="rId11"/>
    <p:sldId id="326" r:id="rId12"/>
    <p:sldId id="301" r:id="rId13"/>
    <p:sldId id="327" r:id="rId14"/>
    <p:sldId id="328" r:id="rId15"/>
    <p:sldId id="329" r:id="rId16"/>
    <p:sldId id="275" r:id="rId17"/>
    <p:sldId id="280"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15" autoAdjust="0"/>
    <p:restoredTop sz="94729"/>
  </p:normalViewPr>
  <p:slideViewPr>
    <p:cSldViewPr snapToGrid="0">
      <p:cViewPr varScale="1">
        <p:scale>
          <a:sx n="163" d="100"/>
          <a:sy n="163"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0D8BB-56C5-444A-A125-FB85A761FFF1}" type="datetimeFigureOut">
              <a:rPr lang="en-US" smtClean="0"/>
              <a:t>4/25/25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EC07A7-F4B5-42BC-AEB7-BFD58F6B3557}" type="slidenum">
              <a:rPr lang="en-US" smtClean="0"/>
              <a:t>‹#›</a:t>
            </a:fld>
            <a:endParaRPr lang="en-US"/>
          </a:p>
        </p:txBody>
      </p:sp>
    </p:spTree>
    <p:extLst>
      <p:ext uri="{BB962C8B-B14F-4D97-AF65-F5344CB8AC3E}">
        <p14:creationId xmlns:p14="http://schemas.microsoft.com/office/powerpoint/2010/main" val="36697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C07A7-F4B5-42BC-AEB7-BFD58F6B3557}" type="slidenum">
              <a:rPr lang="en-US" smtClean="0"/>
              <a:t>4</a:t>
            </a:fld>
            <a:endParaRPr lang="en-US"/>
          </a:p>
        </p:txBody>
      </p:sp>
    </p:spTree>
    <p:extLst>
      <p:ext uri="{BB962C8B-B14F-4D97-AF65-F5344CB8AC3E}">
        <p14:creationId xmlns:p14="http://schemas.microsoft.com/office/powerpoint/2010/main" val="3038996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38e4b6d288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238e4b6d288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707F4-5882-0CF9-C393-9C872EDFB6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2DF732-7C3F-4E8C-C159-985AD1CD6F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8E21D1-EE13-A4BE-7620-2763975977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1687DE-2ECD-E18A-ECF0-EFB35C3DD844}"/>
              </a:ext>
            </a:extLst>
          </p:cNvPr>
          <p:cNvSpPr>
            <a:spLocks noGrp="1"/>
          </p:cNvSpPr>
          <p:nvPr>
            <p:ph type="sldNum" sz="quarter" idx="5"/>
          </p:nvPr>
        </p:nvSpPr>
        <p:spPr/>
        <p:txBody>
          <a:bodyPr/>
          <a:lstStyle/>
          <a:p>
            <a:fld id="{F3EC07A7-F4B5-42BC-AEB7-BFD58F6B3557}" type="slidenum">
              <a:rPr lang="en-US" smtClean="0"/>
              <a:t>13</a:t>
            </a:fld>
            <a:endParaRPr lang="en-US"/>
          </a:p>
        </p:txBody>
      </p:sp>
    </p:spTree>
    <p:extLst>
      <p:ext uri="{BB962C8B-B14F-4D97-AF65-F5344CB8AC3E}">
        <p14:creationId xmlns:p14="http://schemas.microsoft.com/office/powerpoint/2010/main" val="3605980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EC07A7-F4B5-42BC-AEB7-BFD58F6B3557}" type="slidenum">
              <a:rPr lang="en-US" smtClean="0"/>
              <a:t>14</a:t>
            </a:fld>
            <a:endParaRPr lang="en-US"/>
          </a:p>
        </p:txBody>
      </p:sp>
    </p:spTree>
    <p:extLst>
      <p:ext uri="{BB962C8B-B14F-4D97-AF65-F5344CB8AC3E}">
        <p14:creationId xmlns:p14="http://schemas.microsoft.com/office/powerpoint/2010/main" val="1582274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38A4D7-478C-4BE4-9928-4438A56FC04E}" type="datetimeFigureOut">
              <a:rPr lang="en-US" smtClean="0"/>
              <a:t>4/25/25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7B8B6-CBAC-4466-AB8C-A1D8C164BEB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924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8A4D7-478C-4BE4-9928-4438A56FC04E}" type="datetimeFigureOut">
              <a:rPr lang="en-US" smtClean="0"/>
              <a:t>4/25/25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7B8B6-CBAC-4466-AB8C-A1D8C164BEB0}" type="slidenum">
              <a:rPr lang="en-US" smtClean="0"/>
              <a:t>‹#›</a:t>
            </a:fld>
            <a:endParaRPr lang="en-US"/>
          </a:p>
        </p:txBody>
      </p:sp>
    </p:spTree>
    <p:extLst>
      <p:ext uri="{BB962C8B-B14F-4D97-AF65-F5344CB8AC3E}">
        <p14:creationId xmlns:p14="http://schemas.microsoft.com/office/powerpoint/2010/main" val="2005082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8A4D7-478C-4BE4-9928-4438A56FC04E}" type="datetimeFigureOut">
              <a:rPr lang="en-US" smtClean="0"/>
              <a:t>4/25/25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7B8B6-CBAC-4466-AB8C-A1D8C164BEB0}" type="slidenum">
              <a:rPr lang="en-US" smtClean="0"/>
              <a:t>‹#›</a:t>
            </a:fld>
            <a:endParaRPr lang="en-US"/>
          </a:p>
        </p:txBody>
      </p:sp>
    </p:spTree>
    <p:extLst>
      <p:ext uri="{BB962C8B-B14F-4D97-AF65-F5344CB8AC3E}">
        <p14:creationId xmlns:p14="http://schemas.microsoft.com/office/powerpoint/2010/main" val="919157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476FD6"/>
                </a:solidFill>
                <a:latin typeface="Georgia"/>
                <a:cs typeface="Georgia"/>
              </a:defRPr>
            </a:lvl1pPr>
          </a:lstStyle>
          <a:p>
            <a:endParaRPr/>
          </a:p>
        </p:txBody>
      </p:sp>
      <p:sp>
        <p:nvSpPr>
          <p:cNvPr id="3" name="Holder 3"/>
          <p:cNvSpPr>
            <a:spLocks noGrp="1"/>
          </p:cNvSpPr>
          <p:nvPr>
            <p:ph sz="half" idx="2"/>
          </p:nvPr>
        </p:nvSpPr>
        <p:spPr>
          <a:xfrm>
            <a:off x="1454967" y="2119917"/>
            <a:ext cx="4145280" cy="203197"/>
          </a:xfrm>
          <a:prstGeom prst="rect">
            <a:avLst/>
          </a:prstGeom>
        </p:spPr>
        <p:txBody>
          <a:bodyPr wrap="square" lIns="0" tIns="0" rIns="0" bIns="0">
            <a:spAutoFit/>
          </a:bodyPr>
          <a:lstStyle>
            <a:lvl1pPr>
              <a:defRPr sz="1467" b="0" i="0">
                <a:solidFill>
                  <a:srgbClr val="14213E"/>
                </a:solidFill>
                <a:latin typeface="Roboto"/>
                <a:cs typeface="Roboto"/>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32354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38A4D7-478C-4BE4-9928-4438A56FC04E}" type="datetimeFigureOut">
              <a:rPr lang="en-US" smtClean="0"/>
              <a:t>4/25/25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7B8B6-CBAC-4466-AB8C-A1D8C164BEB0}" type="slidenum">
              <a:rPr lang="en-US" smtClean="0"/>
              <a:t>‹#›</a:t>
            </a:fld>
            <a:endParaRPr lang="en-US"/>
          </a:p>
        </p:txBody>
      </p:sp>
    </p:spTree>
    <p:extLst>
      <p:ext uri="{BB962C8B-B14F-4D97-AF65-F5344CB8AC3E}">
        <p14:creationId xmlns:p14="http://schemas.microsoft.com/office/powerpoint/2010/main" val="1743466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38A4D7-478C-4BE4-9928-4438A56FC04E}" type="datetimeFigureOut">
              <a:rPr lang="en-US" smtClean="0"/>
              <a:t>4/25/25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B7B8B6-CBAC-4466-AB8C-A1D8C164BEB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725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38A4D7-478C-4BE4-9928-4438A56FC04E}" type="datetimeFigureOut">
              <a:rPr lang="en-US" smtClean="0"/>
              <a:t>4/25/25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B7B8B6-CBAC-4466-AB8C-A1D8C164BEB0}" type="slidenum">
              <a:rPr lang="en-US" smtClean="0"/>
              <a:t>‹#›</a:t>
            </a:fld>
            <a:endParaRPr lang="en-US"/>
          </a:p>
        </p:txBody>
      </p:sp>
    </p:spTree>
    <p:extLst>
      <p:ext uri="{BB962C8B-B14F-4D97-AF65-F5344CB8AC3E}">
        <p14:creationId xmlns:p14="http://schemas.microsoft.com/office/powerpoint/2010/main" val="2430482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38A4D7-478C-4BE4-9928-4438A56FC04E}" type="datetimeFigureOut">
              <a:rPr lang="en-US" smtClean="0"/>
              <a:t>4/25/25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B7B8B6-CBAC-4466-AB8C-A1D8C164BEB0}" type="slidenum">
              <a:rPr lang="en-US" smtClean="0"/>
              <a:t>‹#›</a:t>
            </a:fld>
            <a:endParaRPr lang="en-US"/>
          </a:p>
        </p:txBody>
      </p:sp>
    </p:spTree>
    <p:extLst>
      <p:ext uri="{BB962C8B-B14F-4D97-AF65-F5344CB8AC3E}">
        <p14:creationId xmlns:p14="http://schemas.microsoft.com/office/powerpoint/2010/main" val="97150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38A4D7-478C-4BE4-9928-4438A56FC04E}" type="datetimeFigureOut">
              <a:rPr lang="en-US" smtClean="0"/>
              <a:t>4/25/25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B7B8B6-CBAC-4466-AB8C-A1D8C164BEB0}" type="slidenum">
              <a:rPr lang="en-US" smtClean="0"/>
              <a:t>‹#›</a:t>
            </a:fld>
            <a:endParaRPr lang="en-US"/>
          </a:p>
        </p:txBody>
      </p:sp>
    </p:spTree>
    <p:extLst>
      <p:ext uri="{BB962C8B-B14F-4D97-AF65-F5344CB8AC3E}">
        <p14:creationId xmlns:p14="http://schemas.microsoft.com/office/powerpoint/2010/main" val="13985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938A4D7-478C-4BE4-9928-4438A56FC04E}" type="datetimeFigureOut">
              <a:rPr lang="en-US" smtClean="0"/>
              <a:t>4/25/25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AB7B8B6-CBAC-4466-AB8C-A1D8C164BEB0}" type="slidenum">
              <a:rPr lang="en-US" smtClean="0"/>
              <a:t>‹#›</a:t>
            </a:fld>
            <a:endParaRPr lang="en-US"/>
          </a:p>
        </p:txBody>
      </p:sp>
    </p:spTree>
    <p:extLst>
      <p:ext uri="{BB962C8B-B14F-4D97-AF65-F5344CB8AC3E}">
        <p14:creationId xmlns:p14="http://schemas.microsoft.com/office/powerpoint/2010/main" val="84091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938A4D7-478C-4BE4-9928-4438A56FC04E}" type="datetimeFigureOut">
              <a:rPr lang="en-US" smtClean="0"/>
              <a:t>4/25/25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B7B8B6-CBAC-4466-AB8C-A1D8C164BEB0}" type="slidenum">
              <a:rPr lang="en-US" smtClean="0"/>
              <a:t>‹#›</a:t>
            </a:fld>
            <a:endParaRPr lang="en-US"/>
          </a:p>
        </p:txBody>
      </p:sp>
    </p:spTree>
    <p:extLst>
      <p:ext uri="{BB962C8B-B14F-4D97-AF65-F5344CB8AC3E}">
        <p14:creationId xmlns:p14="http://schemas.microsoft.com/office/powerpoint/2010/main" val="1429851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38A4D7-478C-4BE4-9928-4438A56FC04E}" type="datetimeFigureOut">
              <a:rPr lang="en-US" smtClean="0"/>
              <a:t>4/25/25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B7B8B6-CBAC-4466-AB8C-A1D8C164BEB0}" type="slidenum">
              <a:rPr lang="en-US" smtClean="0"/>
              <a:t>‹#›</a:t>
            </a:fld>
            <a:endParaRPr lang="en-US"/>
          </a:p>
        </p:txBody>
      </p:sp>
    </p:spTree>
    <p:extLst>
      <p:ext uri="{BB962C8B-B14F-4D97-AF65-F5344CB8AC3E}">
        <p14:creationId xmlns:p14="http://schemas.microsoft.com/office/powerpoint/2010/main" val="2166960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938A4D7-478C-4BE4-9928-4438A56FC04E}" type="datetimeFigureOut">
              <a:rPr lang="en-US" smtClean="0"/>
              <a:t>4/25/25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AB7B8B6-CBAC-4466-AB8C-A1D8C164BEB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91282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vaishnavimeka27-data/IST-782-ADS-Portfolio/tree/main/IST%20707%20Applied%20Machine%20Learning" TargetMode="External"/><Relationship Id="rId2" Type="http://schemas.openxmlformats.org/officeDocument/2006/relationships/hyperlink" Target="https://github.com/vaishnavimeka27-data/IST-782-ADS-Portfolio/tree/main/IST%20652%20Scripting%20for%20Data%20Analysis" TargetMode="External"/><Relationship Id="rId1" Type="http://schemas.openxmlformats.org/officeDocument/2006/relationships/slideLayout" Target="../slideLayouts/slideLayout2.xml"/><Relationship Id="rId4" Type="http://schemas.openxmlformats.org/officeDocument/2006/relationships/hyperlink" Target="https://github.com/vaishnavimeka27-data/IST-782-ADS-Portfolio/tree/main/IST%20719%20%20Information%20Visualiz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C1AAC-A2F2-5EAA-B0D7-55D86BAFE3E3}"/>
              </a:ext>
            </a:extLst>
          </p:cNvPr>
          <p:cNvSpPr>
            <a:spLocks noGrp="1"/>
          </p:cNvSpPr>
          <p:nvPr>
            <p:ph type="ctrTitle"/>
          </p:nvPr>
        </p:nvSpPr>
        <p:spPr/>
        <p:txBody>
          <a:bodyPr>
            <a:normAutofit fontScale="90000"/>
          </a:bodyPr>
          <a:lstStyle/>
          <a:p>
            <a:r>
              <a:rPr lang="en-US" b="1" dirty="0">
                <a:latin typeface="+mn-lt"/>
              </a:rPr>
              <a:t>MASTER OF SCIENCE </a:t>
            </a:r>
            <a:br>
              <a:rPr lang="en-US" b="1" dirty="0">
                <a:latin typeface="+mn-lt"/>
              </a:rPr>
            </a:br>
            <a:r>
              <a:rPr lang="en-US" b="1" dirty="0">
                <a:latin typeface="+mn-lt"/>
              </a:rPr>
              <a:t>APPLIED DATA SCIENCE</a:t>
            </a:r>
            <a:br>
              <a:rPr lang="en-US" b="1" dirty="0">
                <a:latin typeface="+mn-lt"/>
              </a:rPr>
            </a:br>
            <a:r>
              <a:rPr lang="en-US" b="1" dirty="0">
                <a:latin typeface="+mn-lt"/>
              </a:rPr>
              <a:t>PORTFOLIO MILESTONE</a:t>
            </a:r>
            <a:r>
              <a:rPr lang="en-US" dirty="0"/>
              <a:t>	</a:t>
            </a:r>
          </a:p>
        </p:txBody>
      </p:sp>
      <p:sp>
        <p:nvSpPr>
          <p:cNvPr id="3" name="Subtitle 2">
            <a:extLst>
              <a:ext uri="{FF2B5EF4-FFF2-40B4-BE49-F238E27FC236}">
                <a16:creationId xmlns:a16="http://schemas.microsoft.com/office/drawing/2014/main" id="{E9F8B8E8-7EA3-45DA-6A78-56F28815AA58}"/>
              </a:ext>
            </a:extLst>
          </p:cNvPr>
          <p:cNvSpPr>
            <a:spLocks noGrp="1"/>
          </p:cNvSpPr>
          <p:nvPr>
            <p:ph type="subTitle" idx="1"/>
          </p:nvPr>
        </p:nvSpPr>
        <p:spPr>
          <a:xfrm>
            <a:off x="1100051" y="4455619"/>
            <a:ext cx="10058400" cy="1545787"/>
          </a:xfrm>
        </p:spPr>
        <p:txBody>
          <a:bodyPr>
            <a:normAutofit fontScale="85000" lnSpcReduction="20000"/>
          </a:bodyPr>
          <a:lstStyle/>
          <a:p>
            <a:r>
              <a:rPr lang="en-US" b="1" dirty="0">
                <a:latin typeface="+mn-lt"/>
              </a:rPr>
              <a:t>Vaishnavi Meka SUID: 893304899</a:t>
            </a:r>
          </a:p>
          <a:p>
            <a:r>
              <a:rPr lang="en-US" b="1" dirty="0">
                <a:latin typeface="+mn-lt"/>
              </a:rPr>
              <a:t>Email: </a:t>
            </a:r>
            <a:r>
              <a:rPr lang="en-US" b="1" dirty="0" err="1">
                <a:latin typeface="+mn-lt"/>
              </a:rPr>
              <a:t>vameka@syr.edu</a:t>
            </a:r>
            <a:endParaRPr lang="en-US" b="1" dirty="0">
              <a:latin typeface="+mn-lt"/>
            </a:endParaRPr>
          </a:p>
          <a:p>
            <a:r>
              <a:rPr lang="en-US" b="1" dirty="0">
                <a:latin typeface="+mn-lt"/>
              </a:rPr>
              <a:t>May 2025</a:t>
            </a:r>
          </a:p>
          <a:p>
            <a:r>
              <a:rPr lang="en-US" b="1" dirty="0">
                <a:latin typeface="+mn-lt"/>
              </a:rPr>
              <a:t>Syracuse University </a:t>
            </a:r>
          </a:p>
        </p:txBody>
      </p:sp>
    </p:spTree>
    <p:extLst>
      <p:ext uri="{BB962C8B-B14F-4D97-AF65-F5344CB8AC3E}">
        <p14:creationId xmlns:p14="http://schemas.microsoft.com/office/powerpoint/2010/main" val="2470166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1909" y="854925"/>
            <a:ext cx="13411200" cy="571096"/>
          </a:xfrm>
          <a:prstGeom prst="rect">
            <a:avLst/>
          </a:prstGeom>
        </p:spPr>
        <p:txBody>
          <a:bodyPr vert="horz" wrap="square" lIns="0" tIns="16933" rIns="0" bIns="0" rtlCol="0" anchor="b">
            <a:spAutoFit/>
          </a:bodyPr>
          <a:lstStyle/>
          <a:p>
            <a:pPr marL="26246">
              <a:lnSpc>
                <a:spcPct val="100000"/>
              </a:lnSpc>
              <a:spcBef>
                <a:spcPts val="133"/>
              </a:spcBef>
            </a:pPr>
            <a:r>
              <a:rPr lang="en-US" b="1" spc="100" dirty="0">
                <a:solidFill>
                  <a:schemeClr val="tx1"/>
                </a:solidFill>
                <a:latin typeface="+mn-lt"/>
              </a:rPr>
              <a:t>METHODS</a:t>
            </a:r>
          </a:p>
        </p:txBody>
      </p:sp>
      <p:sp>
        <p:nvSpPr>
          <p:cNvPr id="3" name="object 3"/>
          <p:cNvSpPr txBox="1"/>
          <p:nvPr/>
        </p:nvSpPr>
        <p:spPr>
          <a:xfrm>
            <a:off x="477289" y="1936268"/>
            <a:ext cx="2009000" cy="304421"/>
          </a:xfrm>
          <a:prstGeom prst="rect">
            <a:avLst/>
          </a:prstGeom>
        </p:spPr>
        <p:txBody>
          <a:bodyPr vert="horz" wrap="square" lIns="0" tIns="16933" rIns="0" bIns="0" rtlCol="0">
            <a:spAutoFit/>
          </a:bodyPr>
          <a:lstStyle/>
          <a:p>
            <a:pPr marL="16933">
              <a:spcBef>
                <a:spcPts val="133"/>
              </a:spcBef>
            </a:pPr>
            <a:r>
              <a:rPr sz="1867" b="1" dirty="0">
                <a:cs typeface="Roboto Lt"/>
              </a:rPr>
              <a:t>Data</a:t>
            </a:r>
            <a:r>
              <a:rPr sz="1867" b="1" spc="-87" dirty="0">
                <a:cs typeface="Roboto Lt"/>
              </a:rPr>
              <a:t> </a:t>
            </a:r>
            <a:r>
              <a:rPr sz="1867" b="1" spc="-13" dirty="0">
                <a:cs typeface="Roboto Lt"/>
              </a:rPr>
              <a:t>Preprocessing</a:t>
            </a:r>
            <a:r>
              <a:rPr lang="en-US" sz="1867" b="1" spc="-13" dirty="0">
                <a:cs typeface="Roboto Lt"/>
              </a:rPr>
              <a:t>:</a:t>
            </a:r>
            <a:endParaRPr sz="1867" b="1" dirty="0">
              <a:cs typeface="Roboto Lt"/>
            </a:endParaRPr>
          </a:p>
        </p:txBody>
      </p:sp>
      <p:sp>
        <p:nvSpPr>
          <p:cNvPr id="4" name="object 4"/>
          <p:cNvSpPr txBox="1">
            <a:spLocks noGrp="1"/>
          </p:cNvSpPr>
          <p:nvPr>
            <p:ph sz="half" idx="2"/>
          </p:nvPr>
        </p:nvSpPr>
        <p:spPr>
          <a:xfrm>
            <a:off x="305726" y="2389294"/>
            <a:ext cx="6370125" cy="2625505"/>
          </a:xfrm>
          <a:prstGeom prst="rect">
            <a:avLst/>
          </a:prstGeom>
        </p:spPr>
        <p:txBody>
          <a:bodyPr vert="horz" wrap="square" lIns="0" tIns="16933" rIns="0" bIns="0" rtlCol="0">
            <a:spAutoFit/>
          </a:bodyPr>
          <a:lstStyle/>
          <a:p>
            <a:pPr marL="302683" indent="-285750">
              <a:lnSpc>
                <a:spcPct val="100000"/>
              </a:lnSpc>
              <a:spcBef>
                <a:spcPts val="133"/>
              </a:spcBef>
              <a:buFont typeface="Arial" panose="020B0604020202020204" pitchFamily="34" charset="0"/>
              <a:buChar char="•"/>
              <a:tabLst>
                <a:tab pos="511374" algn="l"/>
              </a:tabLst>
            </a:pPr>
            <a:r>
              <a:rPr sz="1800" b="1" dirty="0">
                <a:latin typeface="Calibri" panose="020F0502020204030204" pitchFamily="34" charset="0"/>
                <a:cs typeface="Calibri" panose="020F0502020204030204" pitchFamily="34" charset="0"/>
              </a:rPr>
              <a:t>Aggregation:</a:t>
            </a:r>
            <a:r>
              <a:rPr sz="1800" b="1" spc="-60"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Final</a:t>
            </a:r>
            <a:r>
              <a:rPr sz="1800" spc="-67"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model</a:t>
            </a:r>
            <a:r>
              <a:rPr sz="1800" spc="-67"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was</a:t>
            </a:r>
            <a:r>
              <a:rPr sz="1800" spc="-67"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aggregated</a:t>
            </a:r>
            <a:endParaRPr lang="en-US" sz="1800" spc="-13" dirty="0">
              <a:latin typeface="Calibri" panose="020F0502020204030204" pitchFamily="34" charset="0"/>
              <a:cs typeface="Calibri" panose="020F0502020204030204" pitchFamily="34" charset="0"/>
            </a:endParaRPr>
          </a:p>
          <a:p>
            <a:pPr marL="302683" indent="-285750">
              <a:lnSpc>
                <a:spcPct val="100000"/>
              </a:lnSpc>
              <a:spcBef>
                <a:spcPts val="133"/>
              </a:spcBef>
              <a:buFont typeface="Arial" panose="020B0604020202020204" pitchFamily="34" charset="0"/>
              <a:buChar char="•"/>
              <a:tabLst>
                <a:tab pos="511374" algn="l"/>
              </a:tabLst>
            </a:pPr>
            <a:r>
              <a:rPr sz="1800" spc="-13" dirty="0">
                <a:latin typeface="Calibri" panose="020F0502020204030204" pitchFamily="34" charset="0"/>
                <a:cs typeface="Calibri" panose="020F0502020204030204" pitchFamily="34" charset="0"/>
              </a:rPr>
              <a:t>group</a:t>
            </a:r>
            <a:r>
              <a:rPr sz="1800" spc="-53"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by</a:t>
            </a:r>
            <a:r>
              <a:rPr sz="1800" spc="-47"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features</a:t>
            </a:r>
            <a:r>
              <a:rPr sz="1800" spc="-53" dirty="0">
                <a:latin typeface="Calibri" panose="020F0502020204030204" pitchFamily="34" charset="0"/>
                <a:cs typeface="Calibri" panose="020F0502020204030204" pitchFamily="34" charset="0"/>
              </a:rPr>
              <a:t> </a:t>
            </a:r>
            <a:r>
              <a:rPr sz="1800" spc="-27" dirty="0">
                <a:latin typeface="Calibri" panose="020F0502020204030204" pitchFamily="34" charset="0"/>
                <a:cs typeface="Calibri" panose="020F0502020204030204" pitchFamily="34" charset="0"/>
              </a:rPr>
              <a:t>within</a:t>
            </a:r>
            <a:r>
              <a:rPr sz="1800" spc="-53"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records</a:t>
            </a:r>
            <a:r>
              <a:rPr sz="1800" spc="-47"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then</a:t>
            </a:r>
            <a:r>
              <a:rPr sz="1800" spc="-47"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joined with</a:t>
            </a:r>
            <a:r>
              <a:rPr sz="1800" spc="-60"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data</a:t>
            </a:r>
            <a:r>
              <a:rPr sz="1800" spc="-53"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from</a:t>
            </a:r>
            <a:r>
              <a:rPr sz="1800" spc="-53"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other</a:t>
            </a:r>
            <a:r>
              <a:rPr sz="1800" spc="-53"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sources.</a:t>
            </a:r>
            <a:endParaRPr lang="en-US" sz="1800" spc="-13" dirty="0">
              <a:latin typeface="Calibri" panose="020F0502020204030204" pitchFamily="34" charset="0"/>
              <a:cs typeface="Calibri" panose="020F0502020204030204" pitchFamily="34" charset="0"/>
            </a:endParaRPr>
          </a:p>
          <a:p>
            <a:pPr marL="302683" indent="-285750">
              <a:lnSpc>
                <a:spcPct val="100000"/>
              </a:lnSpc>
              <a:spcBef>
                <a:spcPts val="133"/>
              </a:spcBef>
              <a:buFont typeface="Arial" panose="020B0604020202020204" pitchFamily="34" charset="0"/>
              <a:buChar char="•"/>
              <a:tabLst>
                <a:tab pos="511374" algn="l"/>
              </a:tabLst>
            </a:pPr>
            <a:r>
              <a:rPr sz="1800" b="1" dirty="0">
                <a:latin typeface="Calibri" panose="020F0502020204030204" pitchFamily="34" charset="0"/>
                <a:cs typeface="Calibri" panose="020F0502020204030204" pitchFamily="34" charset="0"/>
              </a:rPr>
              <a:t>Geographic</a:t>
            </a:r>
            <a:r>
              <a:rPr sz="1800" b="1" spc="-47" dirty="0">
                <a:latin typeface="Calibri" panose="020F0502020204030204" pitchFamily="34" charset="0"/>
                <a:cs typeface="Calibri" panose="020F0502020204030204" pitchFamily="34" charset="0"/>
              </a:rPr>
              <a:t> </a:t>
            </a:r>
            <a:r>
              <a:rPr sz="1800" b="1" spc="-13" dirty="0">
                <a:latin typeface="Calibri" panose="020F0502020204030204" pitchFamily="34" charset="0"/>
                <a:cs typeface="Calibri" panose="020F0502020204030204" pitchFamily="34" charset="0"/>
              </a:rPr>
              <a:t>Information</a:t>
            </a:r>
            <a:r>
              <a:rPr sz="1800" b="1" spc="-47" dirty="0">
                <a:latin typeface="Calibri" panose="020F0502020204030204" pitchFamily="34" charset="0"/>
                <a:cs typeface="Calibri" panose="020F0502020204030204" pitchFamily="34" charset="0"/>
              </a:rPr>
              <a:t> </a:t>
            </a:r>
            <a:r>
              <a:rPr sz="1800" b="1" spc="-13" dirty="0">
                <a:latin typeface="Calibri" panose="020F0502020204030204" pitchFamily="34" charset="0"/>
                <a:cs typeface="Calibri" panose="020F0502020204030204" pitchFamily="34" charset="0"/>
              </a:rPr>
              <a:t>Extraction: </a:t>
            </a:r>
            <a:r>
              <a:rPr sz="1800" spc="-13" dirty="0">
                <a:latin typeface="Calibri" panose="020F0502020204030204" pitchFamily="34" charset="0"/>
                <a:cs typeface="Calibri" panose="020F0502020204030204" pitchFamily="34" charset="0"/>
              </a:rPr>
              <a:t>Counting</a:t>
            </a:r>
            <a:r>
              <a:rPr sz="1800" spc="-47"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the</a:t>
            </a:r>
            <a:r>
              <a:rPr sz="1800" spc="-47"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total</a:t>
            </a:r>
            <a:r>
              <a:rPr sz="1800" spc="-47"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start</a:t>
            </a:r>
            <a:r>
              <a:rPr sz="1800" spc="-47"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and</a:t>
            </a:r>
            <a:r>
              <a:rPr sz="1800" spc="-47"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end</a:t>
            </a:r>
            <a:r>
              <a:rPr sz="1800" spc="-47"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points </a:t>
            </a:r>
            <a:r>
              <a:rPr sz="1800" spc="-27" dirty="0">
                <a:latin typeface="Calibri" panose="020F0502020204030204" pitchFamily="34" charset="0"/>
                <a:cs typeface="Calibri" panose="020F0502020204030204" pitchFamily="34" charset="0"/>
              </a:rPr>
              <a:t>within</a:t>
            </a:r>
            <a:r>
              <a:rPr sz="1800" dirty="0">
                <a:latin typeface="Calibri" panose="020F0502020204030204" pitchFamily="34" charset="0"/>
                <a:cs typeface="Calibri" panose="020F0502020204030204" pitchFamily="34" charset="0"/>
              </a:rPr>
              <a:t> each </a:t>
            </a:r>
            <a:r>
              <a:rPr sz="1800" spc="-27" dirty="0">
                <a:latin typeface="Calibri" panose="020F0502020204030204" pitchFamily="34" charset="0"/>
                <a:cs typeface="Calibri" panose="020F0502020204030204" pitchFamily="34" charset="0"/>
              </a:rPr>
              <a:t>neighborhoods</a:t>
            </a:r>
            <a:r>
              <a:rPr sz="1800" dirty="0">
                <a:latin typeface="Calibri" panose="020F0502020204030204" pitchFamily="34" charset="0"/>
                <a:cs typeface="Calibri" panose="020F0502020204030204" pitchFamily="34" charset="0"/>
              </a:rPr>
              <a:t> of</a:t>
            </a:r>
            <a:r>
              <a:rPr sz="1800" spc="7"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Chicago</a:t>
            </a:r>
            <a:r>
              <a:rPr sz="1800"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city, </a:t>
            </a:r>
            <a:r>
              <a:rPr sz="1800" dirty="0">
                <a:latin typeface="Calibri" panose="020F0502020204030204" pitchFamily="34" charset="0"/>
                <a:cs typeface="Calibri" panose="020F0502020204030204" pitchFamily="34" charset="0"/>
              </a:rPr>
              <a:t>the</a:t>
            </a:r>
            <a:r>
              <a:rPr sz="1800" spc="-67"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top</a:t>
            </a:r>
            <a:r>
              <a:rPr sz="1800" spc="-60"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five</a:t>
            </a:r>
            <a:r>
              <a:rPr sz="1800" spc="-67"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with</a:t>
            </a:r>
            <a:r>
              <a:rPr sz="1800" spc="-60"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highest</a:t>
            </a:r>
            <a:r>
              <a:rPr sz="1800" spc="-67"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number</a:t>
            </a:r>
            <a:r>
              <a:rPr sz="1800" spc="-60"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are</a:t>
            </a:r>
            <a:r>
              <a:rPr sz="1800" spc="-67"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labeled </a:t>
            </a:r>
            <a:r>
              <a:rPr sz="1800" dirty="0">
                <a:latin typeface="Calibri" panose="020F0502020204030204" pitchFamily="34" charset="0"/>
                <a:cs typeface="Calibri" panose="020F0502020204030204" pitchFamily="34" charset="0"/>
              </a:rPr>
              <a:t>as</a:t>
            </a:r>
            <a:r>
              <a:rPr sz="1800" spc="-47"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hot</a:t>
            </a:r>
            <a:r>
              <a:rPr sz="1800" spc="-47"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zones.</a:t>
            </a:r>
            <a:endParaRPr lang="en-US" sz="1800" spc="-13" dirty="0">
              <a:latin typeface="Calibri" panose="020F0502020204030204" pitchFamily="34" charset="0"/>
              <a:cs typeface="Calibri" panose="020F0502020204030204" pitchFamily="34" charset="0"/>
            </a:endParaRPr>
          </a:p>
          <a:p>
            <a:pPr marL="302683" indent="-285750">
              <a:lnSpc>
                <a:spcPct val="100000"/>
              </a:lnSpc>
              <a:spcBef>
                <a:spcPts val="133"/>
              </a:spcBef>
              <a:buFont typeface="Arial" panose="020B0604020202020204" pitchFamily="34" charset="0"/>
              <a:buChar char="•"/>
              <a:tabLst>
                <a:tab pos="511374" algn="l"/>
              </a:tabLst>
            </a:pPr>
            <a:r>
              <a:rPr sz="1800" b="1" dirty="0">
                <a:latin typeface="Calibri" panose="020F0502020204030204" pitchFamily="34" charset="0"/>
                <a:cs typeface="Calibri" panose="020F0502020204030204" pitchFamily="34" charset="0"/>
              </a:rPr>
              <a:t>Outlier</a:t>
            </a:r>
            <a:r>
              <a:rPr sz="1800" b="1" spc="-73" dirty="0">
                <a:latin typeface="Calibri" panose="020F0502020204030204" pitchFamily="34" charset="0"/>
                <a:cs typeface="Calibri" panose="020F0502020204030204" pitchFamily="34" charset="0"/>
              </a:rPr>
              <a:t> </a:t>
            </a:r>
            <a:r>
              <a:rPr sz="1800" b="1" dirty="0">
                <a:latin typeface="Calibri" panose="020F0502020204030204" pitchFamily="34" charset="0"/>
                <a:cs typeface="Calibri" panose="020F0502020204030204" pitchFamily="34" charset="0"/>
              </a:rPr>
              <a:t>removal:</a:t>
            </a:r>
            <a:r>
              <a:rPr sz="1800" b="1" spc="-60"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There</a:t>
            </a:r>
            <a:r>
              <a:rPr sz="1800" spc="-67"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are</a:t>
            </a:r>
            <a:r>
              <a:rPr sz="1800" spc="-67"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certain aggregated</a:t>
            </a:r>
            <a:r>
              <a:rPr sz="1800" spc="-53"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records</a:t>
            </a:r>
            <a:r>
              <a:rPr sz="1800" spc="-47"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with</a:t>
            </a:r>
            <a:r>
              <a:rPr sz="1800" spc="-47"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few</a:t>
            </a:r>
            <a:r>
              <a:rPr sz="1800" spc="-47"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or</a:t>
            </a:r>
            <a:r>
              <a:rPr sz="1800" spc="-47"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several </a:t>
            </a:r>
            <a:r>
              <a:rPr sz="1800" dirty="0">
                <a:latin typeface="Calibri" panose="020F0502020204030204" pitchFamily="34" charset="0"/>
                <a:cs typeface="Calibri" panose="020F0502020204030204" pitchFamily="34" charset="0"/>
              </a:rPr>
              <a:t>times</a:t>
            </a:r>
            <a:r>
              <a:rPr sz="1800" spc="-67"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more</a:t>
            </a:r>
            <a:r>
              <a:rPr sz="1800" spc="-60"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records</a:t>
            </a:r>
            <a:r>
              <a:rPr sz="1800" spc="-60"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than</a:t>
            </a:r>
            <a:r>
              <a:rPr sz="1800" spc="-60"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others,</a:t>
            </a:r>
            <a:r>
              <a:rPr sz="1800" spc="-60"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these</a:t>
            </a:r>
            <a:r>
              <a:rPr sz="1800" spc="-60"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daily counts</a:t>
            </a:r>
            <a:r>
              <a:rPr sz="1800" spc="-47"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are</a:t>
            </a:r>
            <a:r>
              <a:rPr sz="1800" spc="-47"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identified</a:t>
            </a:r>
            <a:r>
              <a:rPr sz="1800" spc="-47" dirty="0">
                <a:latin typeface="Calibri" panose="020F0502020204030204" pitchFamily="34" charset="0"/>
                <a:cs typeface="Calibri" panose="020F0502020204030204" pitchFamily="34" charset="0"/>
              </a:rPr>
              <a:t> </a:t>
            </a:r>
            <a:r>
              <a:rPr sz="1800" dirty="0">
                <a:latin typeface="Calibri" panose="020F0502020204030204" pitchFamily="34" charset="0"/>
                <a:cs typeface="Calibri" panose="020F0502020204030204" pitchFamily="34" charset="0"/>
              </a:rPr>
              <a:t>as</a:t>
            </a:r>
            <a:r>
              <a:rPr sz="1800" spc="-47" dirty="0">
                <a:latin typeface="Calibri" panose="020F0502020204030204" pitchFamily="34" charset="0"/>
                <a:cs typeface="Calibri" panose="020F0502020204030204" pitchFamily="34" charset="0"/>
              </a:rPr>
              <a:t> </a:t>
            </a:r>
            <a:r>
              <a:rPr sz="1800" spc="-13" dirty="0">
                <a:latin typeface="Calibri" panose="020F0502020204030204" pitchFamily="34" charset="0"/>
                <a:cs typeface="Calibri" panose="020F0502020204030204" pitchFamily="34" charset="0"/>
              </a:rPr>
              <a:t>outliers</a:t>
            </a:r>
          </a:p>
        </p:txBody>
      </p:sp>
      <p:sp>
        <p:nvSpPr>
          <p:cNvPr id="5" name="object 5"/>
          <p:cNvSpPr txBox="1"/>
          <p:nvPr/>
        </p:nvSpPr>
        <p:spPr>
          <a:xfrm>
            <a:off x="6938610" y="1862536"/>
            <a:ext cx="2207769" cy="304421"/>
          </a:xfrm>
          <a:prstGeom prst="rect">
            <a:avLst/>
          </a:prstGeom>
        </p:spPr>
        <p:txBody>
          <a:bodyPr vert="horz" wrap="square" lIns="0" tIns="16933" rIns="0" bIns="0" rtlCol="0">
            <a:spAutoFit/>
          </a:bodyPr>
          <a:lstStyle/>
          <a:p>
            <a:pPr marL="16933">
              <a:spcBef>
                <a:spcPts val="133"/>
              </a:spcBef>
            </a:pPr>
            <a:r>
              <a:rPr sz="1867" b="1" dirty="0">
                <a:cs typeface="Roboto Lt"/>
              </a:rPr>
              <a:t>Model</a:t>
            </a:r>
            <a:r>
              <a:rPr sz="1867" b="1" spc="-33" dirty="0">
                <a:cs typeface="Roboto Lt"/>
              </a:rPr>
              <a:t> </a:t>
            </a:r>
            <a:r>
              <a:rPr sz="1867" b="1" spc="-13" dirty="0">
                <a:cs typeface="Roboto Lt"/>
              </a:rPr>
              <a:t>Selection</a:t>
            </a:r>
            <a:r>
              <a:rPr lang="en-US" sz="1867" b="1" spc="-13" dirty="0">
                <a:cs typeface="Roboto Lt"/>
              </a:rPr>
              <a:t>:</a:t>
            </a:r>
            <a:endParaRPr sz="1867" b="1" dirty="0">
              <a:cs typeface="Roboto Lt"/>
            </a:endParaRPr>
          </a:p>
        </p:txBody>
      </p:sp>
      <p:sp>
        <p:nvSpPr>
          <p:cNvPr id="6" name="object 6"/>
          <p:cNvSpPr txBox="1"/>
          <p:nvPr/>
        </p:nvSpPr>
        <p:spPr>
          <a:xfrm>
            <a:off x="6675851" y="2207319"/>
            <a:ext cx="4236720" cy="3727345"/>
          </a:xfrm>
          <a:prstGeom prst="rect">
            <a:avLst/>
          </a:prstGeom>
        </p:spPr>
        <p:txBody>
          <a:bodyPr vert="horz" wrap="square" lIns="0" tIns="16933" rIns="0" bIns="0" rtlCol="0">
            <a:spAutoFit/>
          </a:bodyPr>
          <a:lstStyle/>
          <a:p>
            <a:pPr marL="453802" indent="-285750" defTabSz="914400">
              <a:spcBef>
                <a:spcPts val="133"/>
              </a:spcBef>
              <a:spcAft>
                <a:spcPts val="200"/>
              </a:spcAft>
              <a:buClr>
                <a:schemeClr val="accent1"/>
              </a:buClr>
              <a:buSzPct val="100000"/>
              <a:buFont typeface="Arial" panose="020B0604020202020204" pitchFamily="34" charset="0"/>
              <a:buChar char="•"/>
              <a:tabLst>
                <a:tab pos="453802" algn="l"/>
              </a:tabLst>
            </a:pPr>
            <a:r>
              <a:rPr dirty="0">
                <a:solidFill>
                  <a:srgbClr val="14213E"/>
                </a:solidFill>
                <a:latin typeface="Calibri" panose="020F0502020204030204" pitchFamily="34" charset="0"/>
                <a:cs typeface="Calibri" panose="020F0502020204030204" pitchFamily="34" charset="0"/>
              </a:rPr>
              <a:t>LinearRegression is the initial model we used.</a:t>
            </a:r>
          </a:p>
          <a:p>
            <a:pPr marL="453802" marR="388610" indent="-285750" defTabSz="914400">
              <a:lnSpc>
                <a:spcPct val="159900"/>
              </a:lnSpc>
              <a:spcAft>
                <a:spcPts val="200"/>
              </a:spcAft>
              <a:buClr>
                <a:schemeClr val="accent1"/>
              </a:buClr>
              <a:buSzPct val="100000"/>
              <a:buFont typeface="Arial" panose="020B0604020202020204" pitchFamily="34" charset="0"/>
              <a:buChar char="•"/>
              <a:tabLst>
                <a:tab pos="453802" algn="l"/>
              </a:tabLst>
            </a:pPr>
            <a:r>
              <a:rPr dirty="0">
                <a:solidFill>
                  <a:srgbClr val="14213E"/>
                </a:solidFill>
                <a:latin typeface="Calibri" panose="020F0502020204030204" pitchFamily="34" charset="0"/>
                <a:cs typeface="Calibri" panose="020F0502020204030204" pitchFamily="34" charset="0"/>
              </a:rPr>
              <a:t>Random Forest model to get the features importance.</a:t>
            </a:r>
          </a:p>
          <a:p>
            <a:pPr marL="453802" indent="-285750" defTabSz="914400">
              <a:spcBef>
                <a:spcPts val="1053"/>
              </a:spcBef>
              <a:spcAft>
                <a:spcPts val="200"/>
              </a:spcAft>
              <a:buClr>
                <a:schemeClr val="accent1"/>
              </a:buClr>
              <a:buSzPct val="100000"/>
              <a:buFont typeface="Arial" panose="020B0604020202020204" pitchFamily="34" charset="0"/>
              <a:buChar char="•"/>
              <a:tabLst>
                <a:tab pos="453802" algn="l"/>
              </a:tabLst>
            </a:pPr>
            <a:r>
              <a:rPr dirty="0">
                <a:solidFill>
                  <a:srgbClr val="14213E"/>
                </a:solidFill>
                <a:latin typeface="Calibri" panose="020F0502020204030204" pitchFamily="34" charset="0"/>
                <a:cs typeface="Calibri" panose="020F0502020204030204" pitchFamily="34" charset="0"/>
              </a:rPr>
              <a:t>KNN model</a:t>
            </a:r>
          </a:p>
          <a:p>
            <a:pPr marL="453802" indent="-285750" defTabSz="914400">
              <a:spcBef>
                <a:spcPts val="1053"/>
              </a:spcBef>
              <a:spcAft>
                <a:spcPts val="200"/>
              </a:spcAft>
              <a:buClr>
                <a:schemeClr val="accent1"/>
              </a:buClr>
              <a:buSzPct val="100000"/>
              <a:buFont typeface="Arial" panose="020B0604020202020204" pitchFamily="34" charset="0"/>
              <a:buChar char="•"/>
              <a:tabLst>
                <a:tab pos="453802" algn="l"/>
              </a:tabLst>
            </a:pPr>
            <a:r>
              <a:rPr dirty="0">
                <a:solidFill>
                  <a:srgbClr val="14213E"/>
                </a:solidFill>
                <a:latin typeface="Calibri" panose="020F0502020204030204" pitchFamily="34" charset="0"/>
                <a:cs typeface="Calibri" panose="020F0502020204030204" pitchFamily="34" charset="0"/>
              </a:rPr>
              <a:t>Decision Tree model</a:t>
            </a:r>
          </a:p>
          <a:p>
            <a:pPr marL="453802" indent="-285750" defTabSz="914400">
              <a:spcBef>
                <a:spcPts val="1060"/>
              </a:spcBef>
              <a:spcAft>
                <a:spcPts val="200"/>
              </a:spcAft>
              <a:buClr>
                <a:schemeClr val="accent1"/>
              </a:buClr>
              <a:buSzPct val="100000"/>
              <a:buFont typeface="Arial" panose="020B0604020202020204" pitchFamily="34" charset="0"/>
              <a:buChar char="•"/>
              <a:tabLst>
                <a:tab pos="453802" algn="l"/>
              </a:tabLst>
            </a:pPr>
            <a:r>
              <a:rPr dirty="0">
                <a:solidFill>
                  <a:srgbClr val="14213E"/>
                </a:solidFill>
                <a:latin typeface="Calibri" panose="020F0502020204030204" pitchFamily="34" charset="0"/>
                <a:cs typeface="Calibri" panose="020F0502020204030204" pitchFamily="34" charset="0"/>
              </a:rPr>
              <a:t>SVM model</a:t>
            </a:r>
          </a:p>
          <a:p>
            <a:pPr marL="453802" indent="-285750" defTabSz="914400">
              <a:spcBef>
                <a:spcPts val="1053"/>
              </a:spcBef>
              <a:spcAft>
                <a:spcPts val="200"/>
              </a:spcAft>
              <a:buClr>
                <a:schemeClr val="accent1"/>
              </a:buClr>
              <a:buSzPct val="100000"/>
              <a:buFont typeface="Arial" panose="020B0604020202020204" pitchFamily="34" charset="0"/>
              <a:buChar char="•"/>
              <a:tabLst>
                <a:tab pos="453802" algn="l"/>
              </a:tabLst>
            </a:pPr>
            <a:r>
              <a:rPr dirty="0">
                <a:solidFill>
                  <a:srgbClr val="14213E"/>
                </a:solidFill>
                <a:latin typeface="Calibri" panose="020F0502020204030204" pitchFamily="34" charset="0"/>
                <a:cs typeface="Calibri" panose="020F0502020204030204" pitchFamily="34" charset="0"/>
              </a:rPr>
              <a:t>XGboost model gives the best results</a:t>
            </a:r>
          </a:p>
          <a:p>
            <a:pPr marL="453802" indent="-285750" defTabSz="914400">
              <a:spcBef>
                <a:spcPts val="1307"/>
              </a:spcBef>
              <a:spcAft>
                <a:spcPts val="200"/>
              </a:spcAft>
              <a:buClr>
                <a:schemeClr val="accent1"/>
              </a:buClr>
              <a:buSzPct val="100000"/>
              <a:buFont typeface="Arial" panose="020B0604020202020204" pitchFamily="34" charset="0"/>
              <a:buChar char="•"/>
              <a:tabLst>
                <a:tab pos="453802" algn="l"/>
              </a:tabLst>
            </a:pPr>
            <a:r>
              <a:rPr dirty="0">
                <a:solidFill>
                  <a:srgbClr val="14213E"/>
                </a:solidFill>
                <a:latin typeface="Calibri" panose="020F0502020204030204" pitchFamily="34" charset="0"/>
                <a:cs typeface="Calibri" panose="020F0502020204030204" pitchFamily="34" charset="0"/>
              </a:rPr>
              <a:t>Neural Network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452" y="972068"/>
            <a:ext cx="13411200" cy="571096"/>
          </a:xfrm>
          <a:prstGeom prst="rect">
            <a:avLst/>
          </a:prstGeom>
        </p:spPr>
        <p:txBody>
          <a:bodyPr vert="horz" wrap="square" lIns="0" tIns="16933" rIns="0" bIns="0" rtlCol="0" anchor="b">
            <a:spAutoFit/>
          </a:bodyPr>
          <a:lstStyle/>
          <a:p>
            <a:pPr marL="33019">
              <a:lnSpc>
                <a:spcPct val="100000"/>
              </a:lnSpc>
              <a:spcBef>
                <a:spcPts val="133"/>
              </a:spcBef>
            </a:pPr>
            <a:r>
              <a:rPr lang="en-US" sz="3600" b="1" spc="87" dirty="0">
                <a:latin typeface="+mn-lt"/>
              </a:rPr>
              <a:t>RESULTS</a:t>
            </a:r>
          </a:p>
        </p:txBody>
      </p:sp>
      <p:sp>
        <p:nvSpPr>
          <p:cNvPr id="3" name="object 3"/>
          <p:cNvSpPr/>
          <p:nvPr/>
        </p:nvSpPr>
        <p:spPr>
          <a:xfrm>
            <a:off x="474324" y="1921580"/>
            <a:ext cx="417407" cy="417407"/>
          </a:xfrm>
          <a:custGeom>
            <a:avLst/>
            <a:gdLst/>
            <a:ahLst/>
            <a:cxnLst/>
            <a:rect l="l" t="t" r="r" b="b"/>
            <a:pathLst>
              <a:path w="313055" h="313055">
                <a:moveTo>
                  <a:pt x="229238" y="312600"/>
                </a:moveTo>
                <a:lnTo>
                  <a:pt x="83361" y="312600"/>
                </a:lnTo>
                <a:lnTo>
                  <a:pt x="50913" y="306049"/>
                </a:lnTo>
                <a:lnTo>
                  <a:pt x="24415" y="288184"/>
                </a:lnTo>
                <a:lnTo>
                  <a:pt x="6550" y="261686"/>
                </a:lnTo>
                <a:lnTo>
                  <a:pt x="0" y="229238"/>
                </a:lnTo>
                <a:lnTo>
                  <a:pt x="0" y="83361"/>
                </a:lnTo>
                <a:lnTo>
                  <a:pt x="24415" y="24415"/>
                </a:lnTo>
                <a:lnTo>
                  <a:pt x="83361" y="0"/>
                </a:lnTo>
                <a:lnTo>
                  <a:pt x="229238" y="0"/>
                </a:lnTo>
                <a:lnTo>
                  <a:pt x="275487" y="14005"/>
                </a:lnTo>
                <a:lnTo>
                  <a:pt x="306254" y="51460"/>
                </a:lnTo>
                <a:lnTo>
                  <a:pt x="312599" y="83361"/>
                </a:lnTo>
                <a:lnTo>
                  <a:pt x="312599" y="229238"/>
                </a:lnTo>
                <a:lnTo>
                  <a:pt x="306049" y="261686"/>
                </a:lnTo>
                <a:lnTo>
                  <a:pt x="288184" y="288184"/>
                </a:lnTo>
                <a:lnTo>
                  <a:pt x="261686" y="306049"/>
                </a:lnTo>
                <a:lnTo>
                  <a:pt x="229238" y="312600"/>
                </a:lnTo>
                <a:close/>
              </a:path>
            </a:pathLst>
          </a:custGeom>
          <a:solidFill>
            <a:srgbClr val="DEE7F6"/>
          </a:solidFill>
        </p:spPr>
        <p:txBody>
          <a:bodyPr wrap="square" lIns="0" tIns="0" rIns="0" bIns="0" rtlCol="0"/>
          <a:lstStyle/>
          <a:p>
            <a:endParaRPr sz="2400"/>
          </a:p>
        </p:txBody>
      </p:sp>
      <p:sp>
        <p:nvSpPr>
          <p:cNvPr id="4" name="object 4"/>
          <p:cNvSpPr txBox="1"/>
          <p:nvPr/>
        </p:nvSpPr>
        <p:spPr>
          <a:xfrm>
            <a:off x="610213" y="1957618"/>
            <a:ext cx="145627" cy="345330"/>
          </a:xfrm>
          <a:prstGeom prst="rect">
            <a:avLst/>
          </a:prstGeom>
        </p:spPr>
        <p:txBody>
          <a:bodyPr vert="horz" wrap="square" lIns="0" tIns="16933" rIns="0" bIns="0" rtlCol="0">
            <a:spAutoFit/>
          </a:bodyPr>
          <a:lstStyle/>
          <a:p>
            <a:pPr marL="16933">
              <a:spcBef>
                <a:spcPts val="133"/>
              </a:spcBef>
            </a:pPr>
            <a:r>
              <a:rPr sz="2133" spc="-67" dirty="0">
                <a:solidFill>
                  <a:srgbClr val="476FD6"/>
                </a:solidFill>
                <a:latin typeface="Georgia"/>
                <a:cs typeface="Georgia"/>
              </a:rPr>
              <a:t>1</a:t>
            </a:r>
            <a:endParaRPr sz="2133" dirty="0">
              <a:latin typeface="Georgia"/>
              <a:cs typeface="Georgia"/>
            </a:endParaRPr>
          </a:p>
        </p:txBody>
      </p:sp>
      <p:sp>
        <p:nvSpPr>
          <p:cNvPr id="5" name="object 5"/>
          <p:cNvSpPr txBox="1"/>
          <p:nvPr/>
        </p:nvSpPr>
        <p:spPr>
          <a:xfrm>
            <a:off x="1033280" y="1979492"/>
            <a:ext cx="1710267" cy="304421"/>
          </a:xfrm>
          <a:prstGeom prst="rect">
            <a:avLst/>
          </a:prstGeom>
        </p:spPr>
        <p:txBody>
          <a:bodyPr vert="horz" wrap="square" lIns="0" tIns="16933" rIns="0" bIns="0" rtlCol="0">
            <a:spAutoFit/>
          </a:bodyPr>
          <a:lstStyle/>
          <a:p>
            <a:pPr marL="16933">
              <a:spcBef>
                <a:spcPts val="133"/>
              </a:spcBef>
            </a:pPr>
            <a:r>
              <a:rPr sz="1867" spc="-140" dirty="0">
                <a:solidFill>
                  <a:srgbClr val="476FD6"/>
                </a:solidFill>
                <a:latin typeface="Roboto Lt"/>
                <a:cs typeface="Roboto Lt"/>
              </a:rPr>
              <a:t>R-</a:t>
            </a:r>
            <a:r>
              <a:rPr sz="1867" dirty="0">
                <a:solidFill>
                  <a:srgbClr val="476FD6"/>
                </a:solidFill>
                <a:latin typeface="Roboto Lt"/>
                <a:cs typeface="Roboto Lt"/>
              </a:rPr>
              <a:t>squared:</a:t>
            </a:r>
            <a:r>
              <a:rPr sz="1867" spc="-93" dirty="0">
                <a:solidFill>
                  <a:srgbClr val="476FD6"/>
                </a:solidFill>
                <a:latin typeface="Roboto Lt"/>
                <a:cs typeface="Roboto Lt"/>
              </a:rPr>
              <a:t> </a:t>
            </a:r>
            <a:r>
              <a:rPr sz="1867" spc="-27" dirty="0">
                <a:solidFill>
                  <a:srgbClr val="476FD6"/>
                </a:solidFill>
                <a:latin typeface="Roboto Lt"/>
                <a:cs typeface="Roboto Lt"/>
              </a:rPr>
              <a:t>0.97</a:t>
            </a:r>
            <a:endParaRPr sz="1867" dirty="0">
              <a:latin typeface="Roboto Lt"/>
              <a:cs typeface="Roboto Lt"/>
            </a:endParaRPr>
          </a:p>
        </p:txBody>
      </p:sp>
      <p:sp>
        <p:nvSpPr>
          <p:cNvPr id="6" name="object 6"/>
          <p:cNvSpPr txBox="1"/>
          <p:nvPr/>
        </p:nvSpPr>
        <p:spPr>
          <a:xfrm>
            <a:off x="474324" y="2479040"/>
            <a:ext cx="2685435" cy="3430805"/>
          </a:xfrm>
          <a:prstGeom prst="rect">
            <a:avLst/>
          </a:prstGeom>
        </p:spPr>
        <p:txBody>
          <a:bodyPr vert="horz" wrap="square" lIns="0" tIns="16933" rIns="0" bIns="0" rtlCol="0">
            <a:spAutoFit/>
          </a:bodyPr>
          <a:lstStyle/>
          <a:p>
            <a:pPr marL="16933" algn="just">
              <a:spcBef>
                <a:spcPts val="133"/>
              </a:spcBef>
            </a:pPr>
            <a:r>
              <a:rPr dirty="0">
                <a:solidFill>
                  <a:srgbClr val="14213E"/>
                </a:solidFill>
                <a:latin typeface="Calibri" panose="020F0502020204030204" pitchFamily="34" charset="0"/>
                <a:cs typeface="Calibri" panose="020F0502020204030204" pitchFamily="34" charset="0"/>
              </a:rPr>
              <a:t>The</a:t>
            </a:r>
            <a:r>
              <a:rPr spc="-53"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final</a:t>
            </a:r>
            <a:r>
              <a:rPr spc="-47"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model</a:t>
            </a:r>
            <a:endParaRPr dirty="0">
              <a:latin typeface="Calibri" panose="020F0502020204030204" pitchFamily="34" charset="0"/>
              <a:cs typeface="Calibri" panose="020F0502020204030204" pitchFamily="34" charset="0"/>
            </a:endParaRPr>
          </a:p>
          <a:p>
            <a:pPr marL="16933" marR="6773" algn="just">
              <a:lnSpc>
                <a:spcPct val="159900"/>
              </a:lnSpc>
            </a:pPr>
            <a:r>
              <a:rPr spc="-13" dirty="0">
                <a:solidFill>
                  <a:srgbClr val="14213E"/>
                </a:solidFill>
                <a:latin typeface="Calibri" panose="020F0502020204030204" pitchFamily="34" charset="0"/>
                <a:cs typeface="Calibri" panose="020F0502020204030204" pitchFamily="34" charset="0"/>
              </a:rPr>
              <a:t>achieved</a:t>
            </a:r>
            <a:r>
              <a:rPr spc="-27"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an</a:t>
            </a:r>
            <a:r>
              <a:rPr spc="-27" dirty="0">
                <a:solidFill>
                  <a:srgbClr val="14213E"/>
                </a:solidFill>
                <a:latin typeface="Calibri" panose="020F0502020204030204" pitchFamily="34" charset="0"/>
                <a:cs typeface="Calibri" panose="020F0502020204030204" pitchFamily="34" charset="0"/>
              </a:rPr>
              <a:t> </a:t>
            </a:r>
            <a:r>
              <a:rPr spc="-73" dirty="0">
                <a:solidFill>
                  <a:srgbClr val="14213E"/>
                </a:solidFill>
                <a:latin typeface="Calibri" panose="020F0502020204030204" pitchFamily="34" charset="0"/>
                <a:cs typeface="Calibri" panose="020F0502020204030204" pitchFamily="34" charset="0"/>
              </a:rPr>
              <a:t>R-</a:t>
            </a:r>
            <a:r>
              <a:rPr spc="-13" dirty="0">
                <a:solidFill>
                  <a:srgbClr val="14213E"/>
                </a:solidFill>
                <a:latin typeface="Calibri" panose="020F0502020204030204" pitchFamily="34" charset="0"/>
                <a:cs typeface="Calibri" panose="020F0502020204030204" pitchFamily="34" charset="0"/>
              </a:rPr>
              <a:t>squared value</a:t>
            </a:r>
            <a:r>
              <a:rPr spc="-20"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of</a:t>
            </a:r>
            <a:r>
              <a:rPr spc="-13" dirty="0">
                <a:solidFill>
                  <a:srgbClr val="14213E"/>
                </a:solidFill>
                <a:latin typeface="Calibri" panose="020F0502020204030204" pitchFamily="34" charset="0"/>
                <a:cs typeface="Calibri" panose="020F0502020204030204" pitchFamily="34" charset="0"/>
              </a:rPr>
              <a:t> 0.97,</a:t>
            </a:r>
            <a:r>
              <a:rPr spc="-20"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indicating </a:t>
            </a:r>
            <a:r>
              <a:rPr dirty="0">
                <a:solidFill>
                  <a:srgbClr val="14213E"/>
                </a:solidFill>
                <a:latin typeface="Calibri" panose="020F0502020204030204" pitchFamily="34" charset="0"/>
                <a:cs typeface="Calibri" panose="020F0502020204030204" pitchFamily="34" charset="0"/>
              </a:rPr>
              <a:t>most</a:t>
            </a:r>
            <a:r>
              <a:rPr spc="-40"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of</a:t>
            </a:r>
            <a:r>
              <a:rPr spc="-33"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the</a:t>
            </a:r>
            <a:r>
              <a:rPr spc="-40"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variations </a:t>
            </a:r>
            <a:r>
              <a:rPr dirty="0">
                <a:solidFill>
                  <a:srgbClr val="14213E"/>
                </a:solidFill>
                <a:latin typeface="Calibri" panose="020F0502020204030204" pitchFamily="34" charset="0"/>
                <a:cs typeface="Calibri" panose="020F0502020204030204" pitchFamily="34" charset="0"/>
              </a:rPr>
              <a:t>can</a:t>
            </a:r>
            <a:r>
              <a:rPr spc="-47"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be</a:t>
            </a:r>
            <a:r>
              <a:rPr spc="-40"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explained</a:t>
            </a:r>
            <a:r>
              <a:rPr spc="-40"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by</a:t>
            </a:r>
            <a:r>
              <a:rPr spc="-40" dirty="0">
                <a:solidFill>
                  <a:srgbClr val="14213E"/>
                </a:solidFill>
                <a:latin typeface="Calibri" panose="020F0502020204030204" pitchFamily="34" charset="0"/>
                <a:cs typeface="Calibri" panose="020F0502020204030204" pitchFamily="34" charset="0"/>
              </a:rPr>
              <a:t> </a:t>
            </a:r>
            <a:r>
              <a:rPr spc="-33" dirty="0">
                <a:solidFill>
                  <a:srgbClr val="14213E"/>
                </a:solidFill>
                <a:latin typeface="Calibri" panose="020F0502020204030204" pitchFamily="34" charset="0"/>
                <a:cs typeface="Calibri" panose="020F0502020204030204" pitchFamily="34" charset="0"/>
              </a:rPr>
              <a:t>the </a:t>
            </a:r>
            <a:r>
              <a:rPr spc="-13" dirty="0">
                <a:solidFill>
                  <a:srgbClr val="14213E"/>
                </a:solidFill>
                <a:latin typeface="Calibri" panose="020F0502020204030204" pitchFamily="34" charset="0"/>
                <a:cs typeface="Calibri" panose="020F0502020204030204" pitchFamily="34" charset="0"/>
              </a:rPr>
              <a:t>features.</a:t>
            </a:r>
            <a:r>
              <a:rPr spc="-40"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It</a:t>
            </a:r>
            <a:r>
              <a:rPr spc="-40"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is</a:t>
            </a:r>
            <a:r>
              <a:rPr spc="-40"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quite</a:t>
            </a:r>
            <a:r>
              <a:rPr spc="-40" dirty="0">
                <a:solidFill>
                  <a:srgbClr val="14213E"/>
                </a:solidFill>
                <a:latin typeface="Calibri" panose="020F0502020204030204" pitchFamily="34" charset="0"/>
                <a:cs typeface="Calibri" panose="020F0502020204030204" pitchFamily="34" charset="0"/>
              </a:rPr>
              <a:t> </a:t>
            </a:r>
            <a:r>
              <a:rPr spc="-27" dirty="0">
                <a:solidFill>
                  <a:srgbClr val="14213E"/>
                </a:solidFill>
                <a:latin typeface="Calibri" panose="020F0502020204030204" pitchFamily="34" charset="0"/>
                <a:cs typeface="Calibri" panose="020F0502020204030204" pitchFamily="34" charset="0"/>
              </a:rPr>
              <a:t>high </a:t>
            </a:r>
            <a:r>
              <a:rPr spc="-13" dirty="0">
                <a:solidFill>
                  <a:srgbClr val="14213E"/>
                </a:solidFill>
                <a:latin typeface="Calibri" panose="020F0502020204030204" pitchFamily="34" charset="0"/>
                <a:cs typeface="Calibri" panose="020F0502020204030204" pitchFamily="34" charset="0"/>
              </a:rPr>
              <a:t>because</a:t>
            </a:r>
            <a:r>
              <a:rPr spc="-33"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we</a:t>
            </a:r>
            <a:r>
              <a:rPr spc="-27"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divided</a:t>
            </a:r>
            <a:r>
              <a:rPr spc="-33"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daily counts</a:t>
            </a:r>
            <a:r>
              <a:rPr spc="-53"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into</a:t>
            </a:r>
            <a:r>
              <a:rPr spc="-53" dirty="0">
                <a:solidFill>
                  <a:srgbClr val="14213E"/>
                </a:solidFill>
                <a:latin typeface="Calibri" panose="020F0502020204030204" pitchFamily="34" charset="0"/>
                <a:cs typeface="Calibri" panose="020F0502020204030204" pitchFamily="34" charset="0"/>
              </a:rPr>
              <a:t> </a:t>
            </a:r>
            <a:r>
              <a:rPr spc="-27" dirty="0">
                <a:solidFill>
                  <a:srgbClr val="14213E"/>
                </a:solidFill>
                <a:latin typeface="Calibri" panose="020F0502020204030204" pitchFamily="34" charset="0"/>
                <a:cs typeface="Calibri" panose="020F0502020204030204" pitchFamily="34" charset="0"/>
              </a:rPr>
              <a:t>many</a:t>
            </a:r>
            <a:r>
              <a:rPr spc="667"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groups.</a:t>
            </a:r>
            <a:endParaRPr dirty="0">
              <a:latin typeface="Calibri" panose="020F0502020204030204" pitchFamily="34" charset="0"/>
              <a:cs typeface="Calibri" panose="020F0502020204030204" pitchFamily="34" charset="0"/>
            </a:endParaRPr>
          </a:p>
        </p:txBody>
      </p:sp>
      <p:sp>
        <p:nvSpPr>
          <p:cNvPr id="7" name="object 7"/>
          <p:cNvSpPr/>
          <p:nvPr/>
        </p:nvSpPr>
        <p:spPr>
          <a:xfrm>
            <a:off x="3816764" y="1955724"/>
            <a:ext cx="417407" cy="417407"/>
          </a:xfrm>
          <a:custGeom>
            <a:avLst/>
            <a:gdLst/>
            <a:ahLst/>
            <a:cxnLst/>
            <a:rect l="l" t="t" r="r" b="b"/>
            <a:pathLst>
              <a:path w="313054" h="313055">
                <a:moveTo>
                  <a:pt x="229239" y="312600"/>
                </a:moveTo>
                <a:lnTo>
                  <a:pt x="83360" y="312600"/>
                </a:lnTo>
                <a:lnTo>
                  <a:pt x="50913" y="306049"/>
                </a:lnTo>
                <a:lnTo>
                  <a:pt x="24415" y="288184"/>
                </a:lnTo>
                <a:lnTo>
                  <a:pt x="6550" y="261686"/>
                </a:lnTo>
                <a:lnTo>
                  <a:pt x="0" y="229238"/>
                </a:lnTo>
                <a:lnTo>
                  <a:pt x="0" y="83361"/>
                </a:lnTo>
                <a:lnTo>
                  <a:pt x="6440" y="51460"/>
                </a:lnTo>
                <a:lnTo>
                  <a:pt x="6550" y="50913"/>
                </a:lnTo>
                <a:lnTo>
                  <a:pt x="24415" y="24415"/>
                </a:lnTo>
                <a:lnTo>
                  <a:pt x="50913" y="6550"/>
                </a:lnTo>
                <a:lnTo>
                  <a:pt x="83360" y="0"/>
                </a:lnTo>
                <a:lnTo>
                  <a:pt x="229239" y="0"/>
                </a:lnTo>
                <a:lnTo>
                  <a:pt x="275487" y="14005"/>
                </a:lnTo>
                <a:lnTo>
                  <a:pt x="306254" y="51460"/>
                </a:lnTo>
                <a:lnTo>
                  <a:pt x="312599" y="83361"/>
                </a:lnTo>
                <a:lnTo>
                  <a:pt x="312599" y="229238"/>
                </a:lnTo>
                <a:lnTo>
                  <a:pt x="306049" y="261686"/>
                </a:lnTo>
                <a:lnTo>
                  <a:pt x="288184" y="288184"/>
                </a:lnTo>
                <a:lnTo>
                  <a:pt x="261686" y="306049"/>
                </a:lnTo>
                <a:lnTo>
                  <a:pt x="229239" y="312600"/>
                </a:lnTo>
                <a:close/>
              </a:path>
            </a:pathLst>
          </a:custGeom>
          <a:solidFill>
            <a:srgbClr val="DEE7F6"/>
          </a:solidFill>
        </p:spPr>
        <p:txBody>
          <a:bodyPr wrap="square" lIns="0" tIns="0" rIns="0" bIns="0" rtlCol="0"/>
          <a:lstStyle/>
          <a:p>
            <a:endParaRPr sz="2400"/>
          </a:p>
        </p:txBody>
      </p:sp>
      <p:sp>
        <p:nvSpPr>
          <p:cNvPr id="8" name="object 8"/>
          <p:cNvSpPr txBox="1"/>
          <p:nvPr/>
        </p:nvSpPr>
        <p:spPr>
          <a:xfrm>
            <a:off x="3951650" y="2000853"/>
            <a:ext cx="183727" cy="345330"/>
          </a:xfrm>
          <a:prstGeom prst="rect">
            <a:avLst/>
          </a:prstGeom>
        </p:spPr>
        <p:txBody>
          <a:bodyPr vert="horz" wrap="square" lIns="0" tIns="16933" rIns="0" bIns="0" rtlCol="0">
            <a:spAutoFit/>
          </a:bodyPr>
          <a:lstStyle/>
          <a:p>
            <a:pPr marL="16933">
              <a:spcBef>
                <a:spcPts val="133"/>
              </a:spcBef>
            </a:pPr>
            <a:r>
              <a:rPr sz="2133" spc="-67" dirty="0">
                <a:solidFill>
                  <a:srgbClr val="476FD6"/>
                </a:solidFill>
                <a:latin typeface="Georgia"/>
                <a:cs typeface="Georgia"/>
              </a:rPr>
              <a:t>2</a:t>
            </a:r>
            <a:endParaRPr sz="2133" dirty="0">
              <a:latin typeface="Georgia"/>
              <a:cs typeface="Georgia"/>
            </a:endParaRPr>
          </a:p>
        </p:txBody>
      </p:sp>
      <p:sp>
        <p:nvSpPr>
          <p:cNvPr id="9" name="object 9"/>
          <p:cNvSpPr txBox="1"/>
          <p:nvPr/>
        </p:nvSpPr>
        <p:spPr>
          <a:xfrm>
            <a:off x="4437042" y="2000621"/>
            <a:ext cx="2463075" cy="3579099"/>
          </a:xfrm>
          <a:prstGeom prst="rect">
            <a:avLst/>
          </a:prstGeom>
        </p:spPr>
        <p:txBody>
          <a:bodyPr vert="horz" wrap="square" lIns="0" tIns="16933" rIns="0" bIns="0" rtlCol="0">
            <a:spAutoFit/>
          </a:bodyPr>
          <a:lstStyle/>
          <a:p>
            <a:pPr marL="16933" marR="285320">
              <a:lnSpc>
                <a:spcPct val="125000"/>
              </a:lnSpc>
              <a:spcBef>
                <a:spcPts val="133"/>
              </a:spcBef>
            </a:pPr>
            <a:r>
              <a:rPr sz="1867" dirty="0">
                <a:solidFill>
                  <a:srgbClr val="476FD6"/>
                </a:solidFill>
                <a:latin typeface="Roboto Lt"/>
                <a:cs typeface="Roboto Lt"/>
              </a:rPr>
              <a:t>RMSE</a:t>
            </a:r>
            <a:r>
              <a:rPr sz="1867" spc="-33" dirty="0">
                <a:solidFill>
                  <a:srgbClr val="476FD6"/>
                </a:solidFill>
                <a:latin typeface="Roboto Lt"/>
                <a:cs typeface="Roboto Lt"/>
              </a:rPr>
              <a:t> </a:t>
            </a:r>
            <a:r>
              <a:rPr sz="1867" dirty="0">
                <a:solidFill>
                  <a:srgbClr val="476FD6"/>
                </a:solidFill>
                <a:latin typeface="Roboto Lt"/>
                <a:cs typeface="Roboto Lt"/>
              </a:rPr>
              <a:t>of</a:t>
            </a:r>
            <a:r>
              <a:rPr sz="1867" spc="-27" dirty="0">
                <a:solidFill>
                  <a:srgbClr val="476FD6"/>
                </a:solidFill>
                <a:latin typeface="Roboto Lt"/>
                <a:cs typeface="Roboto Lt"/>
              </a:rPr>
              <a:t> </a:t>
            </a:r>
            <a:r>
              <a:rPr sz="1867" spc="-13" dirty="0">
                <a:solidFill>
                  <a:srgbClr val="476FD6"/>
                </a:solidFill>
                <a:latin typeface="Roboto Lt"/>
                <a:cs typeface="Roboto Lt"/>
              </a:rPr>
              <a:t>Logged </a:t>
            </a:r>
            <a:r>
              <a:rPr sz="1867" dirty="0">
                <a:solidFill>
                  <a:srgbClr val="476FD6"/>
                </a:solidFill>
                <a:latin typeface="Roboto Lt"/>
                <a:cs typeface="Roboto Lt"/>
              </a:rPr>
              <a:t>count:</a:t>
            </a:r>
            <a:r>
              <a:rPr sz="1867" spc="-93" dirty="0">
                <a:solidFill>
                  <a:srgbClr val="476FD6"/>
                </a:solidFill>
                <a:latin typeface="Roboto Lt"/>
                <a:cs typeface="Roboto Lt"/>
              </a:rPr>
              <a:t> </a:t>
            </a:r>
            <a:r>
              <a:rPr sz="1867" spc="-33" dirty="0">
                <a:solidFill>
                  <a:srgbClr val="476FD6"/>
                </a:solidFill>
                <a:latin typeface="Roboto Lt"/>
                <a:cs typeface="Roboto Lt"/>
              </a:rPr>
              <a:t>0.3</a:t>
            </a:r>
            <a:endParaRPr sz="1867" dirty="0">
              <a:latin typeface="Roboto Lt"/>
              <a:cs typeface="Roboto Lt"/>
            </a:endParaRPr>
          </a:p>
          <a:p>
            <a:pPr marL="21166" marR="6773" algn="just">
              <a:lnSpc>
                <a:spcPts val="2813"/>
              </a:lnSpc>
            </a:pPr>
            <a:r>
              <a:rPr dirty="0">
                <a:solidFill>
                  <a:srgbClr val="14213E"/>
                </a:solidFill>
                <a:latin typeface="Calibri" panose="020F0502020204030204" pitchFamily="34" charset="0"/>
                <a:cs typeface="Calibri" panose="020F0502020204030204" pitchFamily="34" charset="0"/>
              </a:rPr>
              <a:t>The</a:t>
            </a:r>
            <a:r>
              <a:rPr spc="-40"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rooted</a:t>
            </a:r>
            <a:r>
              <a:rPr spc="-40" dirty="0">
                <a:solidFill>
                  <a:srgbClr val="14213E"/>
                </a:solidFill>
                <a:latin typeface="Calibri" panose="020F0502020204030204" pitchFamily="34" charset="0"/>
                <a:cs typeface="Calibri" panose="020F0502020204030204" pitchFamily="34" charset="0"/>
              </a:rPr>
              <a:t> </a:t>
            </a:r>
            <a:r>
              <a:rPr spc="-27" dirty="0">
                <a:solidFill>
                  <a:srgbClr val="14213E"/>
                </a:solidFill>
                <a:latin typeface="Calibri" panose="020F0502020204030204" pitchFamily="34" charset="0"/>
                <a:cs typeface="Calibri" panose="020F0502020204030204" pitchFamily="34" charset="0"/>
              </a:rPr>
              <a:t>mean </a:t>
            </a:r>
            <a:r>
              <a:rPr spc="-13" dirty="0">
                <a:solidFill>
                  <a:srgbClr val="14213E"/>
                </a:solidFill>
                <a:latin typeface="Calibri" panose="020F0502020204030204" pitchFamily="34" charset="0"/>
                <a:cs typeface="Calibri" panose="020F0502020204030204" pitchFamily="34" charset="0"/>
              </a:rPr>
              <a:t>squared</a:t>
            </a:r>
            <a:r>
              <a:rPr spc="-60"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error</a:t>
            </a:r>
            <a:r>
              <a:rPr spc="-60"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(RMSE)</a:t>
            </a:r>
            <a:r>
              <a:rPr spc="-60" dirty="0">
                <a:solidFill>
                  <a:srgbClr val="14213E"/>
                </a:solidFill>
                <a:latin typeface="Calibri" panose="020F0502020204030204" pitchFamily="34" charset="0"/>
                <a:cs typeface="Calibri" panose="020F0502020204030204" pitchFamily="34" charset="0"/>
              </a:rPr>
              <a:t> </a:t>
            </a:r>
            <a:r>
              <a:rPr spc="-33" dirty="0">
                <a:solidFill>
                  <a:srgbClr val="14213E"/>
                </a:solidFill>
                <a:latin typeface="Calibri" panose="020F0502020204030204" pitchFamily="34" charset="0"/>
                <a:cs typeface="Calibri" panose="020F0502020204030204" pitchFamily="34" charset="0"/>
              </a:rPr>
              <a:t>of </a:t>
            </a:r>
            <a:r>
              <a:rPr dirty="0">
                <a:solidFill>
                  <a:srgbClr val="14213E"/>
                </a:solidFill>
                <a:latin typeface="Calibri" panose="020F0502020204030204" pitchFamily="34" charset="0"/>
                <a:cs typeface="Calibri" panose="020F0502020204030204" pitchFamily="34" charset="0"/>
              </a:rPr>
              <a:t>the</a:t>
            </a:r>
            <a:r>
              <a:rPr spc="-80"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logged</a:t>
            </a:r>
            <a:r>
              <a:rPr spc="-73"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model</a:t>
            </a:r>
            <a:r>
              <a:rPr spc="-73" dirty="0">
                <a:solidFill>
                  <a:srgbClr val="14213E"/>
                </a:solidFill>
                <a:latin typeface="Calibri" panose="020F0502020204030204" pitchFamily="34" charset="0"/>
                <a:cs typeface="Calibri" panose="020F0502020204030204" pitchFamily="34" charset="0"/>
              </a:rPr>
              <a:t> </a:t>
            </a:r>
            <a:r>
              <a:rPr spc="-33" dirty="0">
                <a:solidFill>
                  <a:srgbClr val="14213E"/>
                </a:solidFill>
                <a:latin typeface="Calibri" panose="020F0502020204030204" pitchFamily="34" charset="0"/>
                <a:cs typeface="Calibri" panose="020F0502020204030204" pitchFamily="34" charset="0"/>
              </a:rPr>
              <a:t>was </a:t>
            </a:r>
            <a:r>
              <a:rPr dirty="0">
                <a:solidFill>
                  <a:srgbClr val="14213E"/>
                </a:solidFill>
                <a:latin typeface="Calibri" panose="020F0502020204030204" pitchFamily="34" charset="0"/>
                <a:cs typeface="Calibri" panose="020F0502020204030204" pitchFamily="34" charset="0"/>
              </a:rPr>
              <a:t>0.3,</a:t>
            </a:r>
            <a:r>
              <a:rPr spc="-40"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indicating</a:t>
            </a:r>
            <a:r>
              <a:rPr spc="-40" dirty="0">
                <a:solidFill>
                  <a:srgbClr val="14213E"/>
                </a:solidFill>
                <a:latin typeface="Calibri" panose="020F0502020204030204" pitchFamily="34" charset="0"/>
                <a:cs typeface="Calibri" panose="020F0502020204030204" pitchFamily="34" charset="0"/>
              </a:rPr>
              <a:t> </a:t>
            </a:r>
            <a:r>
              <a:rPr spc="-33" dirty="0">
                <a:solidFill>
                  <a:srgbClr val="14213E"/>
                </a:solidFill>
                <a:latin typeface="Calibri" panose="020F0502020204030204" pitchFamily="34" charset="0"/>
                <a:cs typeface="Calibri" panose="020F0502020204030204" pitchFamily="34" charset="0"/>
              </a:rPr>
              <a:t>the </a:t>
            </a:r>
            <a:r>
              <a:rPr spc="-13" dirty="0">
                <a:solidFill>
                  <a:srgbClr val="14213E"/>
                </a:solidFill>
                <a:latin typeface="Calibri" panose="020F0502020204030204" pitchFamily="34" charset="0"/>
                <a:cs typeface="Calibri" panose="020F0502020204030204" pitchFamily="34" charset="0"/>
              </a:rPr>
              <a:t>average</a:t>
            </a:r>
            <a:r>
              <a:rPr spc="-60"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predicted</a:t>
            </a:r>
            <a:r>
              <a:rPr spc="-53" dirty="0">
                <a:solidFill>
                  <a:srgbClr val="14213E"/>
                </a:solidFill>
                <a:latin typeface="Calibri" panose="020F0502020204030204" pitchFamily="34" charset="0"/>
                <a:cs typeface="Calibri" panose="020F0502020204030204" pitchFamily="34" charset="0"/>
              </a:rPr>
              <a:t> </a:t>
            </a:r>
            <a:r>
              <a:rPr spc="-27" dirty="0">
                <a:solidFill>
                  <a:srgbClr val="14213E"/>
                </a:solidFill>
                <a:latin typeface="Calibri" panose="020F0502020204030204" pitchFamily="34" charset="0"/>
                <a:cs typeface="Calibri" panose="020F0502020204030204" pitchFamily="34" charset="0"/>
              </a:rPr>
              <a:t>bike </a:t>
            </a:r>
            <a:r>
              <a:rPr dirty="0">
                <a:solidFill>
                  <a:srgbClr val="14213E"/>
                </a:solidFill>
                <a:latin typeface="Calibri" panose="020F0502020204030204" pitchFamily="34" charset="0"/>
                <a:cs typeface="Calibri" panose="020F0502020204030204" pitchFamily="34" charset="0"/>
              </a:rPr>
              <a:t>usage</a:t>
            </a:r>
            <a:r>
              <a:rPr spc="-67"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counts</a:t>
            </a:r>
            <a:r>
              <a:rPr spc="-60"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varies </a:t>
            </a:r>
            <a:r>
              <a:rPr dirty="0">
                <a:solidFill>
                  <a:srgbClr val="14213E"/>
                </a:solidFill>
                <a:latin typeface="Calibri" panose="020F0502020204030204" pitchFamily="34" charset="0"/>
                <a:cs typeface="Calibri" panose="020F0502020204030204" pitchFamily="34" charset="0"/>
              </a:rPr>
              <a:t>from</a:t>
            </a:r>
            <a:r>
              <a:rPr spc="-93"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0.74</a:t>
            </a:r>
            <a:r>
              <a:rPr spc="-73" dirty="0">
                <a:solidFill>
                  <a:srgbClr val="14213E"/>
                </a:solidFill>
                <a:latin typeface="Calibri" panose="020F0502020204030204" pitchFamily="34" charset="0"/>
                <a:cs typeface="Calibri" panose="020F0502020204030204" pitchFamily="34" charset="0"/>
              </a:rPr>
              <a:t> </a:t>
            </a:r>
            <a:r>
              <a:rPr spc="-267" dirty="0">
                <a:solidFill>
                  <a:srgbClr val="14213E"/>
                </a:solidFill>
                <a:latin typeface="Calibri" panose="020F0502020204030204" pitchFamily="34" charset="0"/>
                <a:cs typeface="Calibri" panose="020F0502020204030204" pitchFamily="34" charset="0"/>
              </a:rPr>
              <a:t>-</a:t>
            </a:r>
            <a:r>
              <a:rPr spc="-7"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1.34</a:t>
            </a:r>
            <a:r>
              <a:rPr spc="-60"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times</a:t>
            </a:r>
            <a:r>
              <a:rPr spc="-53" dirty="0">
                <a:solidFill>
                  <a:srgbClr val="14213E"/>
                </a:solidFill>
                <a:latin typeface="Calibri" panose="020F0502020204030204" pitchFamily="34" charset="0"/>
                <a:cs typeface="Calibri" panose="020F0502020204030204" pitchFamily="34" charset="0"/>
              </a:rPr>
              <a:t> </a:t>
            </a:r>
            <a:r>
              <a:rPr spc="-33" dirty="0">
                <a:solidFill>
                  <a:srgbClr val="14213E"/>
                </a:solidFill>
                <a:latin typeface="Calibri" panose="020F0502020204030204" pitchFamily="34" charset="0"/>
                <a:cs typeface="Calibri" panose="020F0502020204030204" pitchFamily="34" charset="0"/>
              </a:rPr>
              <a:t>of </a:t>
            </a:r>
            <a:r>
              <a:rPr dirty="0">
                <a:solidFill>
                  <a:srgbClr val="14213E"/>
                </a:solidFill>
                <a:latin typeface="Calibri" panose="020F0502020204030204" pitchFamily="34" charset="0"/>
                <a:cs typeface="Calibri" panose="020F0502020204030204" pitchFamily="34" charset="0"/>
              </a:rPr>
              <a:t>the</a:t>
            </a:r>
            <a:r>
              <a:rPr spc="-60"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true</a:t>
            </a:r>
            <a:r>
              <a:rPr spc="-60"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value.</a:t>
            </a:r>
            <a:r>
              <a:rPr spc="-53"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Still</a:t>
            </a:r>
            <a:r>
              <a:rPr spc="667"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needs</a:t>
            </a:r>
            <a:r>
              <a:rPr spc="-73"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improvement.</a:t>
            </a:r>
            <a:endParaRPr dirty="0">
              <a:latin typeface="Calibri" panose="020F0502020204030204" pitchFamily="34" charset="0"/>
              <a:cs typeface="Calibri" panose="020F0502020204030204" pitchFamily="34" charset="0"/>
            </a:endParaRPr>
          </a:p>
        </p:txBody>
      </p:sp>
      <p:sp>
        <p:nvSpPr>
          <p:cNvPr id="10" name="object 10"/>
          <p:cNvSpPr/>
          <p:nvPr/>
        </p:nvSpPr>
        <p:spPr>
          <a:xfrm>
            <a:off x="7425358" y="1955723"/>
            <a:ext cx="417407" cy="417407"/>
          </a:xfrm>
          <a:custGeom>
            <a:avLst/>
            <a:gdLst/>
            <a:ahLst/>
            <a:cxnLst/>
            <a:rect l="l" t="t" r="r" b="b"/>
            <a:pathLst>
              <a:path w="313054" h="313055">
                <a:moveTo>
                  <a:pt x="229238" y="312600"/>
                </a:moveTo>
                <a:lnTo>
                  <a:pt x="83360" y="312600"/>
                </a:lnTo>
                <a:lnTo>
                  <a:pt x="50913" y="306049"/>
                </a:lnTo>
                <a:lnTo>
                  <a:pt x="24415" y="288184"/>
                </a:lnTo>
                <a:lnTo>
                  <a:pt x="6550" y="261686"/>
                </a:lnTo>
                <a:lnTo>
                  <a:pt x="0" y="229238"/>
                </a:lnTo>
                <a:lnTo>
                  <a:pt x="0" y="83361"/>
                </a:lnTo>
                <a:lnTo>
                  <a:pt x="6440" y="51460"/>
                </a:lnTo>
                <a:lnTo>
                  <a:pt x="6550" y="50913"/>
                </a:lnTo>
                <a:lnTo>
                  <a:pt x="24415" y="24415"/>
                </a:lnTo>
                <a:lnTo>
                  <a:pt x="50913" y="6550"/>
                </a:lnTo>
                <a:lnTo>
                  <a:pt x="83360" y="0"/>
                </a:lnTo>
                <a:lnTo>
                  <a:pt x="229238" y="0"/>
                </a:lnTo>
                <a:lnTo>
                  <a:pt x="275487" y="14005"/>
                </a:lnTo>
                <a:lnTo>
                  <a:pt x="306254" y="51460"/>
                </a:lnTo>
                <a:lnTo>
                  <a:pt x="312599" y="83361"/>
                </a:lnTo>
                <a:lnTo>
                  <a:pt x="312599" y="229238"/>
                </a:lnTo>
                <a:lnTo>
                  <a:pt x="306049" y="261686"/>
                </a:lnTo>
                <a:lnTo>
                  <a:pt x="288184" y="288184"/>
                </a:lnTo>
                <a:lnTo>
                  <a:pt x="261686" y="306049"/>
                </a:lnTo>
                <a:lnTo>
                  <a:pt x="229238" y="312600"/>
                </a:lnTo>
                <a:close/>
              </a:path>
            </a:pathLst>
          </a:custGeom>
          <a:solidFill>
            <a:srgbClr val="DEE7F6"/>
          </a:solidFill>
        </p:spPr>
        <p:txBody>
          <a:bodyPr wrap="square" lIns="0" tIns="0" rIns="0" bIns="0" rtlCol="0"/>
          <a:lstStyle/>
          <a:p>
            <a:endParaRPr sz="2400"/>
          </a:p>
        </p:txBody>
      </p:sp>
      <p:sp>
        <p:nvSpPr>
          <p:cNvPr id="11" name="object 11"/>
          <p:cNvSpPr txBox="1"/>
          <p:nvPr/>
        </p:nvSpPr>
        <p:spPr>
          <a:xfrm>
            <a:off x="7560234" y="2000621"/>
            <a:ext cx="180340" cy="345330"/>
          </a:xfrm>
          <a:prstGeom prst="rect">
            <a:avLst/>
          </a:prstGeom>
        </p:spPr>
        <p:txBody>
          <a:bodyPr vert="horz" wrap="square" lIns="0" tIns="16933" rIns="0" bIns="0" rtlCol="0">
            <a:spAutoFit/>
          </a:bodyPr>
          <a:lstStyle/>
          <a:p>
            <a:pPr marL="16933">
              <a:spcBef>
                <a:spcPts val="133"/>
              </a:spcBef>
            </a:pPr>
            <a:r>
              <a:rPr sz="2133" spc="-67" dirty="0">
                <a:solidFill>
                  <a:srgbClr val="476FD6"/>
                </a:solidFill>
                <a:latin typeface="Georgia"/>
                <a:cs typeface="Georgia"/>
              </a:rPr>
              <a:t>3</a:t>
            </a:r>
            <a:endParaRPr sz="2133">
              <a:latin typeface="Georgia"/>
              <a:cs typeface="Georgia"/>
            </a:endParaRPr>
          </a:p>
        </p:txBody>
      </p:sp>
      <p:sp>
        <p:nvSpPr>
          <p:cNvPr id="12" name="object 12"/>
          <p:cNvSpPr txBox="1"/>
          <p:nvPr/>
        </p:nvSpPr>
        <p:spPr>
          <a:xfrm>
            <a:off x="8086602" y="2000622"/>
            <a:ext cx="2286758" cy="304421"/>
          </a:xfrm>
          <a:prstGeom prst="rect">
            <a:avLst/>
          </a:prstGeom>
        </p:spPr>
        <p:txBody>
          <a:bodyPr vert="horz" wrap="square" lIns="0" tIns="16933" rIns="0" bIns="0" rtlCol="0">
            <a:spAutoFit/>
          </a:bodyPr>
          <a:lstStyle/>
          <a:p>
            <a:pPr marL="16933">
              <a:spcBef>
                <a:spcPts val="133"/>
              </a:spcBef>
            </a:pPr>
            <a:r>
              <a:rPr sz="1867" dirty="0">
                <a:solidFill>
                  <a:srgbClr val="476FD6"/>
                </a:solidFill>
                <a:latin typeface="Roboto Lt"/>
                <a:cs typeface="Roboto Lt"/>
              </a:rPr>
              <a:t>Key</a:t>
            </a:r>
            <a:r>
              <a:rPr sz="1867" spc="-100" dirty="0">
                <a:solidFill>
                  <a:srgbClr val="476FD6"/>
                </a:solidFill>
                <a:latin typeface="Roboto Lt"/>
                <a:cs typeface="Roboto Lt"/>
              </a:rPr>
              <a:t> </a:t>
            </a:r>
            <a:r>
              <a:rPr sz="1867" spc="-13" dirty="0">
                <a:solidFill>
                  <a:srgbClr val="476FD6"/>
                </a:solidFill>
                <a:latin typeface="Roboto Lt"/>
                <a:cs typeface="Roboto Lt"/>
              </a:rPr>
              <a:t>Findings</a:t>
            </a:r>
            <a:endParaRPr sz="1867" dirty="0">
              <a:latin typeface="Roboto Lt"/>
              <a:cs typeface="Roboto Lt"/>
            </a:endParaRPr>
          </a:p>
        </p:txBody>
      </p:sp>
      <p:sp>
        <p:nvSpPr>
          <p:cNvPr id="13" name="object 13"/>
          <p:cNvSpPr txBox="1"/>
          <p:nvPr/>
        </p:nvSpPr>
        <p:spPr>
          <a:xfrm>
            <a:off x="8086589" y="2584739"/>
            <a:ext cx="2463075" cy="3430805"/>
          </a:xfrm>
          <a:prstGeom prst="rect">
            <a:avLst/>
          </a:prstGeom>
        </p:spPr>
        <p:txBody>
          <a:bodyPr vert="horz" wrap="square" lIns="0" tIns="16933" rIns="0" bIns="0" rtlCol="0">
            <a:spAutoFit/>
          </a:bodyPr>
          <a:lstStyle/>
          <a:p>
            <a:pPr marL="16933" algn="just">
              <a:spcBef>
                <a:spcPts val="133"/>
              </a:spcBef>
            </a:pPr>
            <a:r>
              <a:rPr spc="-13" dirty="0">
                <a:solidFill>
                  <a:srgbClr val="14213E"/>
                </a:solidFill>
                <a:latin typeface="Calibri" panose="020F0502020204030204" pitchFamily="34" charset="0"/>
                <a:cs typeface="Calibri" panose="020F0502020204030204" pitchFamily="34" charset="0"/>
              </a:rPr>
              <a:t>According</a:t>
            </a:r>
            <a:r>
              <a:rPr spc="-27"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to</a:t>
            </a:r>
            <a:r>
              <a:rPr spc="-20"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feature</a:t>
            </a:r>
            <a:endParaRPr dirty="0">
              <a:latin typeface="Calibri" panose="020F0502020204030204" pitchFamily="34" charset="0"/>
              <a:cs typeface="Calibri" panose="020F0502020204030204" pitchFamily="34" charset="0"/>
            </a:endParaRPr>
          </a:p>
          <a:p>
            <a:pPr marL="16933" marR="6773" algn="just">
              <a:lnSpc>
                <a:spcPct val="159900"/>
              </a:lnSpc>
            </a:pPr>
            <a:r>
              <a:rPr spc="-13" dirty="0">
                <a:solidFill>
                  <a:srgbClr val="14213E"/>
                </a:solidFill>
                <a:latin typeface="Calibri" panose="020F0502020204030204" pitchFamily="34" charset="0"/>
                <a:cs typeface="Calibri" panose="020F0502020204030204" pitchFamily="34" charset="0"/>
              </a:rPr>
              <a:t>importances</a:t>
            </a:r>
            <a:r>
              <a:rPr spc="-33"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in</a:t>
            </a:r>
            <a:r>
              <a:rPr spc="-33"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random forest</a:t>
            </a:r>
            <a:r>
              <a:rPr spc="-47"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model,</a:t>
            </a:r>
            <a:r>
              <a:rPr spc="-40"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bike</a:t>
            </a:r>
            <a:r>
              <a:rPr spc="-40"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type, member</a:t>
            </a:r>
            <a:r>
              <a:rPr spc="-27"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type,</a:t>
            </a:r>
            <a:r>
              <a:rPr spc="-20"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holidays </a:t>
            </a:r>
            <a:r>
              <a:rPr dirty="0">
                <a:solidFill>
                  <a:srgbClr val="14213E"/>
                </a:solidFill>
                <a:latin typeface="Calibri" panose="020F0502020204030204" pitchFamily="34" charset="0"/>
                <a:cs typeface="Calibri" panose="020F0502020204030204" pitchFamily="34" charset="0"/>
              </a:rPr>
              <a:t>were</a:t>
            </a:r>
            <a:r>
              <a:rPr spc="-87"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key</a:t>
            </a:r>
            <a:r>
              <a:rPr spc="-80"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categorical features.</a:t>
            </a:r>
            <a:r>
              <a:rPr spc="-60"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Temperature </a:t>
            </a:r>
            <a:r>
              <a:rPr dirty="0">
                <a:solidFill>
                  <a:srgbClr val="14213E"/>
                </a:solidFill>
                <a:latin typeface="Calibri" panose="020F0502020204030204" pitchFamily="34" charset="0"/>
                <a:cs typeface="Calibri" panose="020F0502020204030204" pitchFamily="34" charset="0"/>
              </a:rPr>
              <a:t>was</a:t>
            </a:r>
            <a:r>
              <a:rPr spc="-73"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found</a:t>
            </a:r>
            <a:r>
              <a:rPr spc="-67" dirty="0">
                <a:solidFill>
                  <a:srgbClr val="14213E"/>
                </a:solidFill>
                <a:latin typeface="Calibri" panose="020F0502020204030204" pitchFamily="34" charset="0"/>
                <a:cs typeface="Calibri" panose="020F0502020204030204" pitchFamily="34" charset="0"/>
              </a:rPr>
              <a:t> </a:t>
            </a:r>
            <a:r>
              <a:rPr dirty="0">
                <a:solidFill>
                  <a:srgbClr val="14213E"/>
                </a:solidFill>
                <a:latin typeface="Calibri" panose="020F0502020204030204" pitchFamily="34" charset="0"/>
                <a:cs typeface="Calibri" panose="020F0502020204030204" pitchFamily="34" charset="0"/>
              </a:rPr>
              <a:t>the</a:t>
            </a:r>
            <a:r>
              <a:rPr spc="-73" dirty="0">
                <a:solidFill>
                  <a:srgbClr val="14213E"/>
                </a:solidFill>
                <a:latin typeface="Calibri" panose="020F0502020204030204" pitchFamily="34" charset="0"/>
                <a:cs typeface="Calibri" panose="020F0502020204030204" pitchFamily="34" charset="0"/>
              </a:rPr>
              <a:t> </a:t>
            </a:r>
            <a:r>
              <a:rPr spc="-33" dirty="0">
                <a:solidFill>
                  <a:srgbClr val="14213E"/>
                </a:solidFill>
                <a:latin typeface="Calibri" panose="020F0502020204030204" pitchFamily="34" charset="0"/>
                <a:cs typeface="Calibri" panose="020F0502020204030204" pitchFamily="34" charset="0"/>
              </a:rPr>
              <a:t>key </a:t>
            </a:r>
            <a:r>
              <a:rPr spc="-13" dirty="0">
                <a:solidFill>
                  <a:srgbClr val="14213E"/>
                </a:solidFill>
                <a:latin typeface="Calibri" panose="020F0502020204030204" pitchFamily="34" charset="0"/>
                <a:cs typeface="Calibri" panose="020F0502020204030204" pitchFamily="34" charset="0"/>
              </a:rPr>
              <a:t>numerical</a:t>
            </a:r>
            <a:r>
              <a:rPr spc="-73" dirty="0">
                <a:solidFill>
                  <a:srgbClr val="14213E"/>
                </a:solidFill>
                <a:latin typeface="Calibri" panose="020F0502020204030204" pitchFamily="34" charset="0"/>
                <a:cs typeface="Calibri" panose="020F0502020204030204" pitchFamily="34" charset="0"/>
              </a:rPr>
              <a:t> </a:t>
            </a:r>
            <a:r>
              <a:rPr spc="-13" dirty="0">
                <a:solidFill>
                  <a:srgbClr val="14213E"/>
                </a:solidFill>
                <a:latin typeface="Calibri" panose="020F0502020204030204" pitchFamily="34" charset="0"/>
                <a:cs typeface="Calibri" panose="020F0502020204030204" pitchFamily="34" charset="0"/>
              </a:rPr>
              <a:t>feature.</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g238e4b6d288_0_136"/>
          <p:cNvSpPr txBox="1">
            <a:spLocks noGrp="1"/>
          </p:cNvSpPr>
          <p:nvPr>
            <p:ph type="body" idx="1"/>
          </p:nvPr>
        </p:nvSpPr>
        <p:spPr>
          <a:xfrm>
            <a:off x="318975" y="1865500"/>
            <a:ext cx="10775400" cy="4683600"/>
          </a:xfrm>
          <a:prstGeom prst="rect">
            <a:avLst/>
          </a:prstGeom>
        </p:spPr>
        <p:txBody>
          <a:bodyPr spcFirstLastPara="1" wrap="square" lIns="91425" tIns="45700" rIns="91425" bIns="45700" anchor="t" anchorCtr="0">
            <a:normAutofit/>
          </a:bodyPr>
          <a:lstStyle/>
          <a:p>
            <a:pPr marL="0" marR="0" indent="0">
              <a:lnSpc>
                <a:spcPct val="107000"/>
              </a:lnSpc>
              <a:spcBef>
                <a:spcPts val="0"/>
              </a:spcBef>
              <a:spcAft>
                <a:spcPts val="800"/>
              </a:spcAft>
              <a:buNone/>
            </a:pPr>
            <a:endParaRPr lang="en-US" sz="1800" dirty="0">
              <a:effectLst/>
              <a:latin typeface="Calibri" panose="020F0502020204030204" pitchFamily="34" charset="0"/>
              <a:ea typeface="Times New Roman" panose="02020603050405020304" pitchFamily="18" charset="0"/>
              <a:cs typeface="Calibri" panose="020F0502020204030204" pitchFamily="34" charset="0"/>
            </a:endParaRPr>
          </a:p>
          <a:p>
            <a:pPr marL="302683" marR="0" lvl="0" indent="-285750">
              <a:lnSpc>
                <a:spcPct val="100000"/>
              </a:lnSpc>
              <a:spcBef>
                <a:spcPts val="133"/>
              </a:spcBef>
              <a:buFont typeface="Arial" panose="020B0604020202020204" pitchFamily="34" charset="0"/>
              <a:buChar char="•"/>
              <a:tabLst>
                <a:tab pos="511374" algn="l"/>
              </a:tabLst>
            </a:pPr>
            <a:r>
              <a:rPr lang="en-US" sz="1800" b="1" dirty="0">
                <a:solidFill>
                  <a:srgbClr val="14213E"/>
                </a:solidFill>
                <a:latin typeface="Calibri" panose="020F0502020204030204" pitchFamily="34" charset="0"/>
                <a:cs typeface="Calibri" panose="020F0502020204030204" pitchFamily="34" charset="0"/>
              </a:rPr>
              <a:t>Data Analysis Skills: </a:t>
            </a:r>
            <a:r>
              <a:rPr lang="en-US" sz="1800" dirty="0">
                <a:solidFill>
                  <a:srgbClr val="14213E"/>
                </a:solidFill>
                <a:latin typeface="Calibri" panose="020F0502020204030204" pitchFamily="34" charset="0"/>
                <a:cs typeface="Calibri" panose="020F0502020204030204" pitchFamily="34" charset="0"/>
              </a:rPr>
              <a:t>By analyzing bike-sharing data, I learned to work with large datasets and conduct data analysis.</a:t>
            </a:r>
          </a:p>
          <a:p>
            <a:pPr marL="302683" marR="0" lvl="0" indent="-285750">
              <a:lnSpc>
                <a:spcPct val="100000"/>
              </a:lnSpc>
              <a:spcBef>
                <a:spcPts val="133"/>
              </a:spcBef>
              <a:buFont typeface="Arial" panose="020B0604020202020204" pitchFamily="34" charset="0"/>
              <a:buChar char="•"/>
              <a:tabLst>
                <a:tab pos="511374" algn="l"/>
              </a:tabLst>
            </a:pPr>
            <a:r>
              <a:rPr lang="en-US" sz="1800" b="1" dirty="0">
                <a:solidFill>
                  <a:srgbClr val="14213E"/>
                </a:solidFill>
                <a:latin typeface="Calibri" panose="020F0502020204030204" pitchFamily="34" charset="0"/>
                <a:cs typeface="Calibri" panose="020F0502020204030204" pitchFamily="34" charset="0"/>
              </a:rPr>
              <a:t>Real World Problem-Solving: </a:t>
            </a:r>
            <a:r>
              <a:rPr lang="en-US" sz="1800" dirty="0">
                <a:solidFill>
                  <a:srgbClr val="14213E"/>
                </a:solidFill>
                <a:latin typeface="Calibri" panose="020F0502020204030204" pitchFamily="34" charset="0"/>
                <a:cs typeface="Calibri" panose="020F0502020204030204" pitchFamily="34" charset="0"/>
              </a:rPr>
              <a:t>Developing models to predict Fleet management helped me gain real problem-solving skills.</a:t>
            </a:r>
          </a:p>
          <a:p>
            <a:pPr marL="302683" marR="0" lvl="0" indent="-285750">
              <a:lnSpc>
                <a:spcPct val="100000"/>
              </a:lnSpc>
              <a:spcBef>
                <a:spcPts val="133"/>
              </a:spcBef>
              <a:buFont typeface="Arial" panose="020B0604020202020204" pitchFamily="34" charset="0"/>
              <a:buChar char="•"/>
              <a:tabLst>
                <a:tab pos="511374" algn="l"/>
              </a:tabLst>
            </a:pPr>
            <a:r>
              <a:rPr lang="en-US" sz="1800" b="1" dirty="0">
                <a:solidFill>
                  <a:srgbClr val="14213E"/>
                </a:solidFill>
                <a:latin typeface="Calibri" panose="020F0502020204030204" pitchFamily="34" charset="0"/>
                <a:cs typeface="Calibri" panose="020F0502020204030204" pitchFamily="34" charset="0"/>
              </a:rPr>
              <a:t>Technical Proficiency: </a:t>
            </a:r>
            <a:r>
              <a:rPr lang="en-US" sz="1800" dirty="0">
                <a:solidFill>
                  <a:srgbClr val="14213E"/>
                </a:solidFill>
                <a:latin typeface="Calibri" panose="020F0502020204030204" pitchFamily="34" charset="0"/>
                <a:cs typeface="Calibri" panose="020F0502020204030204" pitchFamily="34" charset="0"/>
              </a:rPr>
              <a:t>By Using machine learning models, various statistical skills, &amp; more. I learned many technical skills.</a:t>
            </a:r>
          </a:p>
          <a:p>
            <a:pPr marL="571500" lvl="1" indent="0" algn="l" rtl="0">
              <a:spcBef>
                <a:spcPts val="0"/>
              </a:spcBef>
              <a:spcAft>
                <a:spcPts val="0"/>
              </a:spcAft>
              <a:buSzPts val="1800"/>
              <a:buNone/>
            </a:pPr>
            <a:endParaRPr lang="en-US" dirty="0">
              <a:latin typeface="Calibri" panose="020F0502020204030204" pitchFamily="34" charset="0"/>
              <a:cs typeface="Calibri" panose="020F0502020204030204" pitchFamily="34" charset="0"/>
            </a:endParaRPr>
          </a:p>
        </p:txBody>
      </p:sp>
      <p:sp>
        <p:nvSpPr>
          <p:cNvPr id="263" name="Google Shape;263;g238e4b6d288_0_136"/>
          <p:cNvSpPr txBox="1">
            <a:spLocks noGrp="1"/>
          </p:cNvSpPr>
          <p:nvPr>
            <p:ph type="title"/>
          </p:nvPr>
        </p:nvSpPr>
        <p:spPr>
          <a:xfrm>
            <a:off x="589000" y="325250"/>
            <a:ext cx="10605000" cy="1369200"/>
          </a:xfrm>
          <a:prstGeom prst="rect">
            <a:avLst/>
          </a:prstGeom>
        </p:spPr>
        <p:txBody>
          <a:bodyPr spcFirstLastPara="1" wrap="square" lIns="91425" tIns="45700" rIns="91425" bIns="45700" anchor="ctr" anchorCtr="0">
            <a:normAutofit fontScale="90000"/>
          </a:bodyPr>
          <a:lstStyle/>
          <a:p>
            <a:pPr>
              <a:lnSpc>
                <a:spcPct val="115000"/>
              </a:lnSpc>
              <a:spcBef>
                <a:spcPts val="0"/>
              </a:spcBef>
            </a:pPr>
            <a:br>
              <a:rPr lang="en-US" sz="4800" u="sng" dirty="0">
                <a:effectLst/>
                <a:latin typeface="Calibri" panose="020F0502020204030204" pitchFamily="34" charset="0"/>
                <a:ea typeface="Times New Roman" panose="02020603050405020304" pitchFamily="18" charset="0"/>
                <a:cs typeface="Calibri" panose="020F0502020204030204" pitchFamily="34" charset="0"/>
              </a:rPr>
            </a:br>
            <a:br>
              <a:rPr lang="en-US" sz="4800" u="sng" dirty="0">
                <a:effectLst/>
                <a:latin typeface="Calibri" panose="020F0502020204030204" pitchFamily="34" charset="0"/>
                <a:ea typeface="Times New Roman" panose="02020603050405020304" pitchFamily="18" charset="0"/>
                <a:cs typeface="Calibri" panose="020F0502020204030204" pitchFamily="34" charset="0"/>
              </a:rPr>
            </a:br>
            <a:r>
              <a:rPr lang="en-US" sz="4000" b="1" dirty="0">
                <a:effectLst/>
                <a:latin typeface="+mn-lt"/>
                <a:ea typeface="Times New Roman" panose="02020603050405020304" pitchFamily="18" charset="0"/>
                <a:cs typeface="Calibri" panose="020F0502020204030204" pitchFamily="34" charset="0"/>
              </a:rPr>
              <a:t>SKILLS LEARNED FROM THIS PROJECT</a:t>
            </a:r>
            <a:r>
              <a:rPr lang="en-US" sz="4000" dirty="0">
                <a:effectLst/>
                <a:latin typeface="+mn-lt"/>
                <a:ea typeface="Times New Roman" panose="02020603050405020304" pitchFamily="18" charset="0"/>
                <a:cs typeface="Calibri" panose="020F0502020204030204" pitchFamily="34" charset="0"/>
              </a:rPr>
              <a:t>:</a:t>
            </a:r>
            <a:br>
              <a:rPr lang="en-US" sz="4800" dirty="0">
                <a:effectLst/>
                <a:latin typeface="Calibri" panose="020F0502020204030204" pitchFamily="34" charset="0"/>
                <a:ea typeface="Times New Roman" panose="02020603050405020304" pitchFamily="18" charset="0"/>
                <a:cs typeface="Calibri" panose="020F0502020204030204" pitchFamily="34" charset="0"/>
              </a:rPr>
            </a:b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4A180-702B-E511-C370-4E3A406301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CCAB15-6BE5-1BCD-AB52-A05BC5268AD5}"/>
              </a:ext>
            </a:extLst>
          </p:cNvPr>
          <p:cNvSpPr>
            <a:spLocks noGrp="1"/>
          </p:cNvSpPr>
          <p:nvPr>
            <p:ph type="title"/>
          </p:nvPr>
        </p:nvSpPr>
        <p:spPr/>
        <p:txBody>
          <a:bodyPr>
            <a:normAutofit/>
          </a:bodyPr>
          <a:lstStyle/>
          <a:p>
            <a:r>
              <a:rPr lang="en-US" sz="4400" b="1" dirty="0">
                <a:latin typeface="+mn-lt"/>
              </a:rPr>
              <a:t>IST 719 INFORMATION VISUALIZATION</a:t>
            </a:r>
          </a:p>
        </p:txBody>
      </p:sp>
      <p:sp>
        <p:nvSpPr>
          <p:cNvPr id="3" name="Content Placeholder 2">
            <a:extLst>
              <a:ext uri="{FF2B5EF4-FFF2-40B4-BE49-F238E27FC236}">
                <a16:creationId xmlns:a16="http://schemas.microsoft.com/office/drawing/2014/main" id="{38182E0A-836F-A0F8-B68D-ABC803E9F4C4}"/>
              </a:ext>
            </a:extLst>
          </p:cNvPr>
          <p:cNvSpPr>
            <a:spLocks noGrp="1"/>
          </p:cNvSpPr>
          <p:nvPr>
            <p:ph idx="1"/>
          </p:nvPr>
        </p:nvSpPr>
        <p:spPr/>
        <p:txBody>
          <a:bodyPr>
            <a:normAutofit/>
          </a:bodyPr>
          <a:lstStyle/>
          <a:p>
            <a:pPr marL="0" marR="0" indent="0">
              <a:lnSpc>
                <a:spcPct val="107000"/>
              </a:lnSpc>
              <a:spcBef>
                <a:spcPts val="0"/>
              </a:spcBef>
              <a:spcAft>
                <a:spcPts val="800"/>
              </a:spcAft>
              <a:buNone/>
            </a:pPr>
            <a:r>
              <a:rPr lang="en-US" sz="1800" u="sng" dirty="0">
                <a:effectLst/>
                <a:latin typeface="Calibri" panose="020F0502020204030204" pitchFamily="34" charset="0"/>
                <a:ea typeface="Times New Roman" panose="02020603050405020304" pitchFamily="18" charset="0"/>
                <a:cs typeface="Times New Roman" panose="02020603050405020304" pitchFamily="18" charset="0"/>
              </a:rPr>
              <a:t>Goal:</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ARE YOU STRATEGICALLY LOCATED FOR YOUR H1B VISA in 2025.. ?</a:t>
            </a:r>
          </a:p>
          <a:p>
            <a:pPr marL="0" indent="0">
              <a:lnSpc>
                <a:spcPct val="107000"/>
              </a:lnSpc>
              <a:spcBef>
                <a:spcPts val="0"/>
              </a:spcBef>
              <a:spcAft>
                <a:spcPts val="800"/>
              </a:spcAft>
              <a:buNone/>
            </a:pPr>
            <a:r>
              <a:rPr lang="en-US" sz="1800" u="sng" dirty="0">
                <a:effectLst/>
                <a:latin typeface="Calibri" panose="020F0502020204030204" pitchFamily="34" charset="0"/>
                <a:ea typeface="Times New Roman" panose="02020603050405020304" pitchFamily="18" charset="0"/>
                <a:cs typeface="Times New Roman" panose="02020603050405020304" pitchFamily="18" charset="0"/>
              </a:rPr>
              <a:t>Motivation:</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My motivation is that, as a potential H1B Visa applicant, I want to be best prepared and have a strategic plan to apply for my visa and benefit from it. To do that, I  have analyzed the past 2 years (2023, 2024 data) and gathered insights</a:t>
            </a:r>
          </a:p>
          <a:p>
            <a:pPr marL="0" indent="0">
              <a:buNone/>
            </a:pPr>
            <a:r>
              <a:rPr lang="en-US" sz="1800" u="sng" dirty="0">
                <a:effectLst/>
                <a:latin typeface="Calibri" panose="020F0502020204030204" pitchFamily="34" charset="0"/>
                <a:ea typeface="Times New Roman" panose="02020603050405020304" pitchFamily="18" charset="0"/>
                <a:cs typeface="Times New Roman" panose="02020603050405020304" pitchFamily="18" charset="0"/>
              </a:rPr>
              <a:t>About the data:</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This dataset has 118,689 rows and 12 columns, This data was directly sourced from USCIS website. A data point talks about applicant’s geographic, industry presence and many more.</a:t>
            </a:r>
          </a:p>
        </p:txBody>
      </p:sp>
    </p:spTree>
    <p:extLst>
      <p:ext uri="{BB962C8B-B14F-4D97-AF65-F5344CB8AC3E}">
        <p14:creationId xmlns:p14="http://schemas.microsoft.com/office/powerpoint/2010/main" val="595083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D035-385E-8C1B-C8E9-8918BC9E74F6}"/>
              </a:ext>
            </a:extLst>
          </p:cNvPr>
          <p:cNvSpPr>
            <a:spLocks noGrp="1"/>
          </p:cNvSpPr>
          <p:nvPr>
            <p:ph type="title"/>
          </p:nvPr>
        </p:nvSpPr>
        <p:spPr>
          <a:xfrm>
            <a:off x="714702" y="241737"/>
            <a:ext cx="11109435" cy="1933904"/>
          </a:xfrm>
        </p:spPr>
        <p:txBody>
          <a:bodyPr>
            <a:noAutofit/>
          </a:bodyPr>
          <a:lstStyle/>
          <a:p>
            <a:r>
              <a:rPr lang="en-US" sz="3600" b="1" dirty="0">
                <a:latin typeface="+mn-lt"/>
              </a:rPr>
              <a:t>METHODOLOGY I FOLLOWED IN SOLVING THE PROBLEM:</a:t>
            </a:r>
            <a:br>
              <a:rPr lang="en-US" sz="3600" dirty="0"/>
            </a:br>
            <a:endParaRPr lang="en-US" sz="3600" dirty="0"/>
          </a:p>
        </p:txBody>
      </p:sp>
      <p:sp>
        <p:nvSpPr>
          <p:cNvPr id="3" name="Content Placeholder 2">
            <a:extLst>
              <a:ext uri="{FF2B5EF4-FFF2-40B4-BE49-F238E27FC236}">
                <a16:creationId xmlns:a16="http://schemas.microsoft.com/office/drawing/2014/main" id="{BFBFEC8B-7D0F-0639-4944-E0AF49373A4E}"/>
              </a:ext>
            </a:extLst>
          </p:cNvPr>
          <p:cNvSpPr>
            <a:spLocks noGrp="1"/>
          </p:cNvSpPr>
          <p:nvPr>
            <p:ph idx="1"/>
          </p:nvPr>
        </p:nvSpPr>
        <p:spPr>
          <a:xfrm>
            <a:off x="840828" y="1899919"/>
            <a:ext cx="10314852" cy="4154039"/>
          </a:xfrm>
        </p:spPr>
        <p:txBody>
          <a:bodyPr>
            <a:noAutofit/>
          </a:bodyPr>
          <a:lstStyle/>
          <a:p>
            <a:pPr>
              <a:buNone/>
            </a:pPr>
            <a:r>
              <a:rPr lang="en-US" sz="1800" dirty="0"/>
              <a:t>For my H1B visa strategic analysis, I implemented a comprehensive data-driven approach using R. After sourcing 118,689 records with 12 columns directly from the USCIS Website, I employed rigorous preprocessing techniques for data integrity.</a:t>
            </a:r>
          </a:p>
          <a:p>
            <a:pPr>
              <a:buNone/>
            </a:pPr>
            <a:r>
              <a:rPr lang="en-US" sz="1800" dirty="0"/>
              <a:t>My analytical pipeline utilized:</a:t>
            </a:r>
          </a:p>
          <a:p>
            <a:pPr>
              <a:buFont typeface="Arial" panose="020B0604020202020204" pitchFamily="34" charset="0"/>
              <a:buChar char="•"/>
            </a:pPr>
            <a:r>
              <a:rPr lang="en-US" sz="1800" dirty="0" err="1"/>
              <a:t>dplyr</a:t>
            </a:r>
            <a:r>
              <a:rPr lang="en-US" sz="1800" dirty="0"/>
              <a:t> for exploratory analysis and data transformation</a:t>
            </a:r>
          </a:p>
          <a:p>
            <a:pPr>
              <a:buFont typeface="Arial" panose="020B0604020202020204" pitchFamily="34" charset="0"/>
              <a:buChar char="•"/>
            </a:pPr>
            <a:r>
              <a:rPr lang="en-US" sz="1800" dirty="0"/>
              <a:t>ggplot2 for generating interpretable visualizations of geographical distributions</a:t>
            </a:r>
          </a:p>
          <a:p>
            <a:pPr>
              <a:buFont typeface="Arial" panose="020B0604020202020204" pitchFamily="34" charset="0"/>
              <a:buChar char="•"/>
            </a:pPr>
            <a:r>
              <a:rPr lang="en-US" sz="1800" dirty="0" err="1"/>
              <a:t>usmap</a:t>
            </a:r>
            <a:r>
              <a:rPr lang="en-US" sz="1800" dirty="0"/>
              <a:t> for creating responsive choropleth maps of state-level hiring patterns</a:t>
            </a:r>
          </a:p>
          <a:p>
            <a:pPr>
              <a:buFont typeface="Arial" panose="020B0604020202020204" pitchFamily="34" charset="0"/>
              <a:buChar char="•"/>
            </a:pPr>
            <a:r>
              <a:rPr lang="en-US" sz="1800" dirty="0"/>
              <a:t>wordcloud2 for text mining top sponsoring companies</a:t>
            </a:r>
          </a:p>
          <a:p>
            <a:r>
              <a:rPr lang="en-US" sz="1800" dirty="0"/>
              <a:t>I prioritized geographic and industry-based analyses, focusing on identifying high-density hiring locations (CA, TX, NY) and dominant sectors (Professional/Scientific/Tech Services). This methodical approach revealed actionable insights for optimizing visa application strategy across both geographic and industry dimensions, providing a quantitative foundation for my full-time job application decisions.</a:t>
            </a:r>
          </a:p>
          <a:p>
            <a:endParaRPr lang="en-US" sz="1800" dirty="0"/>
          </a:p>
        </p:txBody>
      </p:sp>
    </p:spTree>
    <p:extLst>
      <p:ext uri="{BB962C8B-B14F-4D97-AF65-F5344CB8AC3E}">
        <p14:creationId xmlns:p14="http://schemas.microsoft.com/office/powerpoint/2010/main" val="1885064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7432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41569E0-30FE-0D17-62A2-48463400DE66}"/>
              </a:ext>
            </a:extLst>
          </p:cNvPr>
          <p:cNvPicPr>
            <a:picLocks noChangeAspect="1"/>
          </p:cNvPicPr>
          <p:nvPr/>
        </p:nvPicPr>
        <p:blipFill>
          <a:blip r:embed="rId2"/>
          <a:stretch>
            <a:fillRect/>
          </a:stretch>
        </p:blipFill>
        <p:spPr>
          <a:xfrm>
            <a:off x="1714512" y="13553"/>
            <a:ext cx="8745670" cy="6844437"/>
          </a:xfrm>
          <a:prstGeom prst="rect">
            <a:avLst/>
          </a:prstGeom>
        </p:spPr>
      </p:pic>
    </p:spTree>
    <p:extLst>
      <p:ext uri="{BB962C8B-B14F-4D97-AF65-F5344CB8AC3E}">
        <p14:creationId xmlns:p14="http://schemas.microsoft.com/office/powerpoint/2010/main" val="2599797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33918-5A3B-A732-F248-4CC4299942B8}"/>
              </a:ext>
            </a:extLst>
          </p:cNvPr>
          <p:cNvSpPr>
            <a:spLocks noGrp="1"/>
          </p:cNvSpPr>
          <p:nvPr>
            <p:ph type="title"/>
          </p:nvPr>
        </p:nvSpPr>
        <p:spPr/>
        <p:txBody>
          <a:bodyPr>
            <a:normAutofit/>
          </a:bodyPr>
          <a:lstStyle/>
          <a:p>
            <a:r>
              <a:rPr lang="en-US" sz="3600" b="1" dirty="0">
                <a:latin typeface="+mn-lt"/>
              </a:rPr>
              <a:t>SKILLS I LEARNED FROM THIS PROJECT</a:t>
            </a:r>
          </a:p>
        </p:txBody>
      </p:sp>
      <p:sp>
        <p:nvSpPr>
          <p:cNvPr id="3" name="Content Placeholder 2">
            <a:extLst>
              <a:ext uri="{FF2B5EF4-FFF2-40B4-BE49-F238E27FC236}">
                <a16:creationId xmlns:a16="http://schemas.microsoft.com/office/drawing/2014/main" id="{DE5F7902-F8C4-4637-7844-36498FFB64B1}"/>
              </a:ext>
            </a:extLst>
          </p:cNvPr>
          <p:cNvSpPr>
            <a:spLocks noGrp="1"/>
          </p:cNvSpPr>
          <p:nvPr>
            <p:ph idx="1"/>
          </p:nvPr>
        </p:nvSpPr>
        <p:spPr/>
        <p:txBody>
          <a:bodyPr>
            <a:normAutofit/>
          </a:bodyPr>
          <a:lstStyle/>
          <a:p>
            <a:pPr marL="0" indent="0">
              <a:buNone/>
            </a:pPr>
            <a:endParaRPr lang="en-US" sz="1800" u="sng" dirty="0"/>
          </a:p>
          <a:p>
            <a:r>
              <a:rPr lang="en-US" sz="1800" dirty="0"/>
              <a:t>1. Scripting in R: - By using a programmatic approach to do my tasks in the R language, I worked on generating graphs using R.</a:t>
            </a:r>
          </a:p>
          <a:p>
            <a:r>
              <a:rPr lang="en-US" sz="1800" dirty="0"/>
              <a:t>2. Preparing data &amp; Plotting Data: - By preparing &amp; analyzing H1B data using R, I developed ability to work with data &amp; plot the data graphs using R.</a:t>
            </a:r>
          </a:p>
          <a:p>
            <a:r>
              <a:rPr lang="en-US" sz="1800" dirty="0"/>
              <a:t>3. Visual Graphs: - By working on this project I got to create visually appealing graphs using various tools and I choose to stick with three color pallet options to enhance my graphs visually.</a:t>
            </a:r>
          </a:p>
          <a:p>
            <a:r>
              <a:rPr lang="en-US" sz="1800" dirty="0"/>
              <a:t>4. Real-World Problem-Solving: - By utilizing skills learned in this project enabled me to solve real-world Students’ problem in terms of Job Visas.</a:t>
            </a:r>
          </a:p>
        </p:txBody>
      </p:sp>
    </p:spTree>
    <p:extLst>
      <p:ext uri="{BB962C8B-B14F-4D97-AF65-F5344CB8AC3E}">
        <p14:creationId xmlns:p14="http://schemas.microsoft.com/office/powerpoint/2010/main" val="2501282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C9B66-7DC9-25C1-EBBD-73F02F64D72D}"/>
              </a:ext>
            </a:extLst>
          </p:cNvPr>
          <p:cNvSpPr>
            <a:spLocks noGrp="1"/>
          </p:cNvSpPr>
          <p:nvPr>
            <p:ph type="title"/>
          </p:nvPr>
        </p:nvSpPr>
        <p:spPr/>
        <p:txBody>
          <a:bodyPr>
            <a:normAutofit/>
          </a:bodyPr>
          <a:lstStyle/>
          <a:p>
            <a:r>
              <a:rPr lang="en-US" sz="3600" b="1" dirty="0">
                <a:latin typeface="+mn-lt"/>
              </a:rPr>
              <a:t>REFLECTION ON THE PROGRAM</a:t>
            </a:r>
          </a:p>
        </p:txBody>
      </p:sp>
      <p:sp>
        <p:nvSpPr>
          <p:cNvPr id="3" name="Content Placeholder 2">
            <a:extLst>
              <a:ext uri="{FF2B5EF4-FFF2-40B4-BE49-F238E27FC236}">
                <a16:creationId xmlns:a16="http://schemas.microsoft.com/office/drawing/2014/main" id="{9E690271-9964-6B30-0A24-1F03D9F517C7}"/>
              </a:ext>
            </a:extLst>
          </p:cNvPr>
          <p:cNvSpPr>
            <a:spLocks noGrp="1"/>
          </p:cNvSpPr>
          <p:nvPr>
            <p:ph idx="1"/>
          </p:nvPr>
        </p:nvSpPr>
        <p:spPr/>
        <p:txBody>
          <a:bodyPr>
            <a:normAutofit/>
          </a:bodyPr>
          <a:lstStyle/>
          <a:p>
            <a:r>
              <a:rPr lang="en-US" sz="1800" dirty="0"/>
              <a:t>Throughout my Syracuse journey, I've evolved from a data novice to a confident analyst capable of extracting meaningful insights using visualizations, statistical modeling, and machine learning algorithms. I've mastered the art of transforming complex findings into actionable recommendations for diverse stakeholders. I'm deeply grateful to my brilliant professors who challenged me, supportive classmates who inspired me, and dedicated advisors who mentored me—each playing a crucial role in preparing me to succeed as a woman in this exciting field.</a:t>
            </a:r>
          </a:p>
        </p:txBody>
      </p:sp>
    </p:spTree>
    <p:extLst>
      <p:ext uri="{BB962C8B-B14F-4D97-AF65-F5344CB8AC3E}">
        <p14:creationId xmlns:p14="http://schemas.microsoft.com/office/powerpoint/2010/main" val="1502716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E53E-CC50-A7E4-6B21-F0DE1EED1525}"/>
              </a:ext>
            </a:extLst>
          </p:cNvPr>
          <p:cNvSpPr>
            <a:spLocks noGrp="1"/>
          </p:cNvSpPr>
          <p:nvPr>
            <p:ph type="title"/>
          </p:nvPr>
        </p:nvSpPr>
        <p:spPr/>
        <p:txBody>
          <a:bodyPr>
            <a:normAutofit/>
          </a:bodyPr>
          <a:lstStyle/>
          <a:p>
            <a:r>
              <a:rPr lang="en-US" sz="3600" b="1" dirty="0">
                <a:latin typeface="+mn-lt"/>
              </a:rPr>
              <a:t>REFERENCES</a:t>
            </a:r>
          </a:p>
        </p:txBody>
      </p:sp>
      <p:sp>
        <p:nvSpPr>
          <p:cNvPr id="3" name="Content Placeholder 2">
            <a:extLst>
              <a:ext uri="{FF2B5EF4-FFF2-40B4-BE49-F238E27FC236}">
                <a16:creationId xmlns:a16="http://schemas.microsoft.com/office/drawing/2014/main" id="{FB3CF59A-3AB3-729D-273C-E6C3DDE0A90D}"/>
              </a:ext>
            </a:extLst>
          </p:cNvPr>
          <p:cNvSpPr>
            <a:spLocks noGrp="1"/>
          </p:cNvSpPr>
          <p:nvPr>
            <p:ph idx="1"/>
          </p:nvPr>
        </p:nvSpPr>
        <p:spPr/>
        <p:txBody>
          <a:bodyPr/>
          <a:lstStyle/>
          <a:p>
            <a:pPr marL="342900" marR="0" lvl="0" indent="-342900">
              <a:spcBef>
                <a:spcPts val="0"/>
              </a:spcBef>
              <a:spcAft>
                <a:spcPts val="0"/>
              </a:spcAft>
              <a:buFont typeface="+mj-lt"/>
              <a:buAutoNum type="arabicPeriod"/>
            </a:pPr>
            <a:r>
              <a:rPr lang="en-US" sz="1800" kern="100" dirty="0">
                <a:latin typeface="Calibri" panose="020F0502020204030204" pitchFamily="34" charset="0"/>
                <a:ea typeface="Aptos" panose="020B0004020202020204" pitchFamily="34" charset="0"/>
                <a:cs typeface="Calibri" panose="020F0502020204030204" pitchFamily="34" charset="0"/>
              </a:rPr>
              <a:t>Vaishnavi</a:t>
            </a:r>
            <a:r>
              <a:rPr lang="en-US" sz="1800" kern="100" dirty="0">
                <a:effectLst/>
                <a:latin typeface="Calibri" panose="020F0502020204030204" pitchFamily="34" charset="0"/>
                <a:ea typeface="Aptos" panose="020B0004020202020204" pitchFamily="34" charset="0"/>
                <a:cs typeface="Calibri" panose="020F0502020204030204" pitchFamily="34" charset="0"/>
              </a:rPr>
              <a:t>, Meka (2025) IST-</a:t>
            </a:r>
            <a:r>
              <a:rPr lang="en-US" sz="1800" kern="100" dirty="0">
                <a:latin typeface="Calibri" panose="020F0502020204030204" pitchFamily="34" charset="0"/>
                <a:ea typeface="Aptos" panose="020B0004020202020204" pitchFamily="34" charset="0"/>
                <a:cs typeface="Calibri" panose="020F0502020204030204" pitchFamily="34" charset="0"/>
              </a:rPr>
              <a:t>652</a:t>
            </a:r>
            <a:r>
              <a:rPr lang="en-US" sz="1800" kern="100" dirty="0">
                <a:effectLst/>
                <a:latin typeface="Calibri" panose="020F0502020204030204" pitchFamily="34" charset="0"/>
                <a:ea typeface="Aptos" panose="020B0004020202020204" pitchFamily="34" charset="0"/>
                <a:cs typeface="Calibri" panose="020F0502020204030204" pitchFamily="34" charset="0"/>
              </a:rPr>
              <a:t>: MSADS Portfolio Scripting for Data Analysis</a:t>
            </a:r>
            <a:br>
              <a:rPr lang="en-US" sz="1800" kern="100" dirty="0">
                <a:effectLst/>
                <a:latin typeface="Calibri" panose="020F0502020204030204" pitchFamily="34" charset="0"/>
                <a:ea typeface="Aptos" panose="020B0004020202020204" pitchFamily="34" charset="0"/>
                <a:cs typeface="Calibri" panose="020F0502020204030204" pitchFamily="34" charset="0"/>
              </a:rPr>
            </a:br>
            <a:r>
              <a:rPr lang="en-US" sz="1800" kern="100" dirty="0">
                <a:effectLst/>
                <a:latin typeface="Calibri" panose="020F0502020204030204" pitchFamily="34" charset="0"/>
                <a:ea typeface="Aptos" panose="020B0004020202020204" pitchFamily="34" charset="0"/>
                <a:cs typeface="Calibri" panose="020F0502020204030204" pitchFamily="34" charset="0"/>
                <a:hlinkClick r:id="rId2"/>
              </a:rPr>
              <a:t>https://github.com/vaishnavimeka27-data/IST-782-ADS-Portfolio/tree/main/IST%20652%20Scripting%20for%20Data%20Analysis</a:t>
            </a:r>
            <a:r>
              <a:rPr lang="en-US" sz="1800" kern="100" dirty="0">
                <a:effectLst/>
                <a:latin typeface="Calibri" panose="020F0502020204030204" pitchFamily="34" charset="0"/>
                <a:ea typeface="Aptos" panose="020B0004020202020204" pitchFamily="34" charset="0"/>
                <a:cs typeface="Calibri" panose="020F0502020204030204" pitchFamily="34" charset="0"/>
              </a:rPr>
              <a:t> </a:t>
            </a:r>
          </a:p>
          <a:p>
            <a:pPr marL="251460" marR="0" indent="-342900">
              <a:spcBef>
                <a:spcPts val="0"/>
              </a:spcBef>
              <a:spcAft>
                <a:spcPts val="0"/>
              </a:spcAft>
              <a:buFont typeface="+mj-lt"/>
              <a:buAutoNum type="arabicPeriod"/>
            </a:pPr>
            <a:endParaRPr lang="en-US" sz="1800" kern="100" dirty="0">
              <a:effectLst/>
              <a:latin typeface="Calibri" panose="020F0502020204030204" pitchFamily="34" charset="0"/>
              <a:ea typeface="Aptos" panose="020B0004020202020204" pitchFamily="34" charset="0"/>
              <a:cs typeface="Calibri" panose="020F0502020204030204" pitchFamily="34" charset="0"/>
            </a:endParaRPr>
          </a:p>
          <a:p>
            <a:pPr marL="342900" marR="0" lvl="0" indent="-342900">
              <a:spcBef>
                <a:spcPts val="0"/>
              </a:spcBef>
              <a:spcAft>
                <a:spcPts val="0"/>
              </a:spcAft>
              <a:buFont typeface="+mj-lt"/>
              <a:buAutoNum type="arabicPeriod"/>
            </a:pPr>
            <a:r>
              <a:rPr lang="en-US" sz="1800" kern="100" dirty="0">
                <a:latin typeface="Calibri" panose="020F0502020204030204" pitchFamily="34" charset="0"/>
                <a:ea typeface="Aptos" panose="020B0004020202020204" pitchFamily="34" charset="0"/>
                <a:cs typeface="Calibri" panose="020F0502020204030204" pitchFamily="34" charset="0"/>
              </a:rPr>
              <a:t>Vaishnavi</a:t>
            </a:r>
            <a:r>
              <a:rPr lang="en-US" sz="1800" kern="100" dirty="0">
                <a:effectLst/>
                <a:latin typeface="Calibri" panose="020F0502020204030204" pitchFamily="34" charset="0"/>
                <a:ea typeface="Aptos" panose="020B0004020202020204" pitchFamily="34" charset="0"/>
                <a:cs typeface="Calibri" panose="020F0502020204030204" pitchFamily="34" charset="0"/>
              </a:rPr>
              <a:t>, Meka (2025) IST-707: MSADS Portfolio Applied Machine Learning</a:t>
            </a:r>
            <a:br>
              <a:rPr lang="en-US" sz="1800" kern="100" dirty="0">
                <a:effectLst/>
                <a:latin typeface="Calibri" panose="020F0502020204030204" pitchFamily="34" charset="0"/>
                <a:ea typeface="Aptos" panose="020B0004020202020204" pitchFamily="34" charset="0"/>
                <a:cs typeface="Calibri" panose="020F0502020204030204" pitchFamily="34" charset="0"/>
              </a:rPr>
            </a:br>
            <a:r>
              <a:rPr lang="en-US" sz="1800" kern="100" dirty="0">
                <a:effectLst/>
                <a:latin typeface="Calibri" panose="020F0502020204030204" pitchFamily="34" charset="0"/>
                <a:ea typeface="Aptos" panose="020B0004020202020204" pitchFamily="34" charset="0"/>
                <a:cs typeface="Calibri" panose="020F0502020204030204" pitchFamily="34" charset="0"/>
                <a:hlinkClick r:id="rId3"/>
              </a:rPr>
              <a:t>https://github.com/vaishnavimeka27-data/IST-782-ADS-Portfolio/tree/main/IST%20707%20Applied%20Machine%20Learning</a:t>
            </a:r>
            <a:r>
              <a:rPr lang="en-US" sz="1800" kern="100" dirty="0">
                <a:effectLst/>
                <a:latin typeface="Calibri" panose="020F0502020204030204" pitchFamily="34" charset="0"/>
                <a:ea typeface="Aptos" panose="020B0004020202020204" pitchFamily="34" charset="0"/>
                <a:cs typeface="Calibri" panose="020F0502020204030204" pitchFamily="34" charset="0"/>
              </a:rPr>
              <a:t> </a:t>
            </a:r>
          </a:p>
          <a:p>
            <a:pPr marL="251460" marR="0" indent="-342900">
              <a:spcBef>
                <a:spcPts val="0"/>
              </a:spcBef>
              <a:spcAft>
                <a:spcPts val="0"/>
              </a:spcAft>
              <a:buFont typeface="+mj-lt"/>
              <a:buAutoNum type="arabicPeriod"/>
            </a:pPr>
            <a:endParaRPr lang="en-US" sz="1800" kern="100" dirty="0">
              <a:effectLst/>
              <a:latin typeface="Calibri" panose="020F0502020204030204" pitchFamily="34" charset="0"/>
              <a:ea typeface="Aptos" panose="020B0004020202020204" pitchFamily="34" charset="0"/>
              <a:cs typeface="Calibri" panose="020F0502020204030204" pitchFamily="34" charset="0"/>
            </a:endParaRPr>
          </a:p>
          <a:p>
            <a:pPr marL="342900" marR="0" lvl="0" indent="-342900">
              <a:spcBef>
                <a:spcPts val="0"/>
              </a:spcBef>
              <a:spcAft>
                <a:spcPts val="0"/>
              </a:spcAft>
              <a:buFont typeface="+mj-lt"/>
              <a:buAutoNum type="arabicPeriod"/>
            </a:pPr>
            <a:r>
              <a:rPr lang="en-US" sz="1800" kern="100" dirty="0">
                <a:latin typeface="Calibri" panose="020F0502020204030204" pitchFamily="34" charset="0"/>
                <a:ea typeface="Aptos" panose="020B0004020202020204" pitchFamily="34" charset="0"/>
                <a:cs typeface="Calibri" panose="020F0502020204030204" pitchFamily="34" charset="0"/>
              </a:rPr>
              <a:t>Vaishnavi</a:t>
            </a:r>
            <a:r>
              <a:rPr lang="en-US" sz="1800" kern="100" dirty="0">
                <a:effectLst/>
                <a:latin typeface="Calibri" panose="020F0502020204030204" pitchFamily="34" charset="0"/>
                <a:ea typeface="Aptos" panose="020B0004020202020204" pitchFamily="34" charset="0"/>
                <a:cs typeface="Calibri" panose="020F0502020204030204" pitchFamily="34" charset="0"/>
              </a:rPr>
              <a:t>, Meka (2025) IST-</a:t>
            </a:r>
            <a:r>
              <a:rPr lang="en-US" sz="1800" kern="100" dirty="0">
                <a:latin typeface="Calibri" panose="020F0502020204030204" pitchFamily="34" charset="0"/>
                <a:ea typeface="Aptos" panose="020B0004020202020204" pitchFamily="34" charset="0"/>
                <a:cs typeface="Calibri" panose="020F0502020204030204" pitchFamily="34" charset="0"/>
              </a:rPr>
              <a:t>719</a:t>
            </a:r>
            <a:r>
              <a:rPr lang="en-US" sz="1800" kern="100" dirty="0">
                <a:effectLst/>
                <a:latin typeface="Calibri" panose="020F0502020204030204" pitchFamily="34" charset="0"/>
                <a:ea typeface="Aptos" panose="020B0004020202020204" pitchFamily="34" charset="0"/>
                <a:cs typeface="Calibri" panose="020F0502020204030204" pitchFamily="34" charset="0"/>
              </a:rPr>
              <a:t>: MSADS Portfolio </a:t>
            </a:r>
            <a:r>
              <a:rPr lang="en-US" sz="1800" kern="100" dirty="0">
                <a:latin typeface="Calibri" panose="020F0502020204030204" pitchFamily="34" charset="0"/>
                <a:ea typeface="Aptos" panose="020B0004020202020204" pitchFamily="34" charset="0"/>
                <a:cs typeface="Calibri" panose="020F0502020204030204" pitchFamily="34" charset="0"/>
              </a:rPr>
              <a:t>Information Visualization</a:t>
            </a:r>
            <a:br>
              <a:rPr lang="en-US" sz="1800" kern="100" dirty="0">
                <a:latin typeface="Calibri" panose="020F0502020204030204" pitchFamily="34" charset="0"/>
                <a:ea typeface="Aptos" panose="020B0004020202020204" pitchFamily="34" charset="0"/>
                <a:cs typeface="Calibri" panose="020F0502020204030204" pitchFamily="34" charset="0"/>
              </a:rPr>
            </a:br>
            <a:r>
              <a:rPr lang="en-US" sz="1800" kern="100" dirty="0">
                <a:latin typeface="Calibri" panose="020F0502020204030204" pitchFamily="34" charset="0"/>
                <a:ea typeface="Aptos" panose="020B0004020202020204" pitchFamily="34" charset="0"/>
                <a:cs typeface="Calibri" panose="020F0502020204030204" pitchFamily="34" charset="0"/>
                <a:hlinkClick r:id="rId4"/>
              </a:rPr>
              <a:t>https://github.com/vaishnavimeka27-data/IST-782-ADS-Portfolio/tree/main/IST%20719%20%20Information%20Visualization</a:t>
            </a:r>
            <a:r>
              <a:rPr lang="en-US" sz="1800" kern="100" dirty="0">
                <a:latin typeface="Calibri" panose="020F0502020204030204" pitchFamily="34" charset="0"/>
                <a:ea typeface="Aptos" panose="020B0004020202020204" pitchFamily="34" charset="0"/>
                <a:cs typeface="Calibri" panose="020F0502020204030204" pitchFamily="34" charset="0"/>
              </a:rPr>
              <a:t> </a:t>
            </a:r>
          </a:p>
          <a:p>
            <a:pPr marL="342900" marR="0" lvl="0" indent="-342900">
              <a:spcBef>
                <a:spcPts val="0"/>
              </a:spcBef>
              <a:spcAft>
                <a:spcPts val="0"/>
              </a:spcAft>
              <a:buFont typeface="+mj-lt"/>
              <a:buAutoNum type="arabicPeriod"/>
            </a:pPr>
            <a:endParaRPr lang="en-US" sz="1800" kern="100" dirty="0">
              <a:effectLst/>
              <a:latin typeface="Calibri" panose="020F0502020204030204" pitchFamily="34" charset="0"/>
              <a:ea typeface="Aptos" panose="020B0004020202020204" pitchFamily="34" charset="0"/>
              <a:cs typeface="Calibri" panose="020F0502020204030204" pitchFamily="34" charset="0"/>
            </a:endParaRPr>
          </a:p>
          <a:p>
            <a:pPr marL="457200" indent="-457200">
              <a:buFont typeface="+mj-lt"/>
              <a:buAutoNum type="arabicPeriod"/>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0969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DF530-FC22-CD1A-8A98-6C0525BFB907}"/>
              </a:ext>
            </a:extLst>
          </p:cNvPr>
          <p:cNvSpPr>
            <a:spLocks noGrp="1"/>
          </p:cNvSpPr>
          <p:nvPr>
            <p:ph type="title"/>
          </p:nvPr>
        </p:nvSpPr>
        <p:spPr/>
        <p:txBody>
          <a:bodyPr>
            <a:normAutofit/>
          </a:bodyPr>
          <a:lstStyle/>
          <a:p>
            <a:r>
              <a:rPr lang="en-US" sz="3600" b="1" dirty="0">
                <a:latin typeface="+mn-lt"/>
              </a:rPr>
              <a:t>INTRODUCTION</a:t>
            </a:r>
          </a:p>
        </p:txBody>
      </p:sp>
      <p:sp>
        <p:nvSpPr>
          <p:cNvPr id="3" name="Content Placeholder 2">
            <a:extLst>
              <a:ext uri="{FF2B5EF4-FFF2-40B4-BE49-F238E27FC236}">
                <a16:creationId xmlns:a16="http://schemas.microsoft.com/office/drawing/2014/main" id="{193CA6D0-6EDC-64CD-CE1D-B4BA15BCAA77}"/>
              </a:ext>
            </a:extLst>
          </p:cNvPr>
          <p:cNvSpPr>
            <a:spLocks noGrp="1"/>
          </p:cNvSpPr>
          <p:nvPr>
            <p:ph idx="1"/>
          </p:nvPr>
        </p:nvSpPr>
        <p:spPr>
          <a:xfrm>
            <a:off x="1228164" y="1864659"/>
            <a:ext cx="10058399" cy="4141694"/>
          </a:xfrm>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Syracuse University Applied Data Science program is designed to give students the skills necessary to become professionals who can analyze data to solve problems. </a:t>
            </a:r>
          </a:p>
          <a:p>
            <a:pPr marL="0" marR="0" indent="0">
              <a:lnSpc>
                <a:spcPct val="107000"/>
              </a:lnSpc>
              <a:spcBef>
                <a:spcPts val="0"/>
              </a:spcBef>
              <a:spcAft>
                <a:spcPts val="800"/>
              </a:spcAft>
              <a:buNone/>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These skills include: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Data collection, transformation, and storage</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Knowing how to visualize the data to both see trends and patterns, and report findings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Using supervised and unsupervised machine learning to gain an understanding of the data and make predictions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Reporting the findings and tailoring them to the knowledge of individuals with various technical backgrounds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Making recommendations from the analysis to the business/organization/management/shareholders</a:t>
            </a:r>
          </a:p>
          <a:p>
            <a:endParaRPr lang="en-US" dirty="0"/>
          </a:p>
        </p:txBody>
      </p:sp>
    </p:spTree>
    <p:extLst>
      <p:ext uri="{BB962C8B-B14F-4D97-AF65-F5344CB8AC3E}">
        <p14:creationId xmlns:p14="http://schemas.microsoft.com/office/powerpoint/2010/main" val="425710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36122-485B-4BB6-F6C9-99AD9B5D8188}"/>
              </a:ext>
            </a:extLst>
          </p:cNvPr>
          <p:cNvSpPr>
            <a:spLocks noGrp="1"/>
          </p:cNvSpPr>
          <p:nvPr>
            <p:ph type="title"/>
          </p:nvPr>
        </p:nvSpPr>
        <p:spPr/>
        <p:txBody>
          <a:bodyPr>
            <a:normAutofit/>
          </a:bodyPr>
          <a:lstStyle/>
          <a:p>
            <a:r>
              <a:rPr lang="en-US" sz="3600" b="1" dirty="0">
                <a:latin typeface="+mn-lt"/>
              </a:rPr>
              <a:t>INTRODUCTION (CONT)</a:t>
            </a:r>
          </a:p>
        </p:txBody>
      </p:sp>
      <p:sp>
        <p:nvSpPr>
          <p:cNvPr id="3" name="Content Placeholder 2">
            <a:extLst>
              <a:ext uri="{FF2B5EF4-FFF2-40B4-BE49-F238E27FC236}">
                <a16:creationId xmlns:a16="http://schemas.microsoft.com/office/drawing/2014/main" id="{92A043E6-0901-BB09-F998-37BC16E2EAC0}"/>
              </a:ext>
            </a:extLst>
          </p:cNvPr>
          <p:cNvSpPr>
            <a:spLocks noGrp="1"/>
          </p:cNvSpPr>
          <p:nvPr>
            <p:ph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following projects demonstrate the skills I have learned in various classes of my program:</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IST 652 Scripting for Data Analysis</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IST 707 Applied Machine Learning</a:t>
            </a:r>
          </a:p>
          <a:p>
            <a:pPr marL="34290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IST 719 Information Visualization</a:t>
            </a:r>
          </a:p>
          <a:p>
            <a:endParaRPr lang="en-US" dirty="0"/>
          </a:p>
        </p:txBody>
      </p:sp>
    </p:spTree>
    <p:extLst>
      <p:ext uri="{BB962C8B-B14F-4D97-AF65-F5344CB8AC3E}">
        <p14:creationId xmlns:p14="http://schemas.microsoft.com/office/powerpoint/2010/main" val="1784108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E4678-AD69-BBE8-8C22-2D1021B5AB52}"/>
              </a:ext>
            </a:extLst>
          </p:cNvPr>
          <p:cNvSpPr>
            <a:spLocks noGrp="1"/>
          </p:cNvSpPr>
          <p:nvPr>
            <p:ph type="title"/>
          </p:nvPr>
        </p:nvSpPr>
        <p:spPr/>
        <p:txBody>
          <a:bodyPr>
            <a:normAutofit/>
          </a:bodyPr>
          <a:lstStyle/>
          <a:p>
            <a:r>
              <a:rPr lang="en-US" sz="4400" b="1" dirty="0">
                <a:latin typeface="+mn-lt"/>
              </a:rPr>
              <a:t>IST 652 SCRIPTING FOR DATA ANALYSIS</a:t>
            </a:r>
          </a:p>
        </p:txBody>
      </p:sp>
      <p:sp>
        <p:nvSpPr>
          <p:cNvPr id="3" name="Content Placeholder 2">
            <a:extLst>
              <a:ext uri="{FF2B5EF4-FFF2-40B4-BE49-F238E27FC236}">
                <a16:creationId xmlns:a16="http://schemas.microsoft.com/office/drawing/2014/main" id="{ACD938D3-1C13-8037-5DF7-EF35FC3ED01F}"/>
              </a:ext>
            </a:extLst>
          </p:cNvPr>
          <p:cNvSpPr>
            <a:spLocks noGrp="1"/>
          </p:cNvSpPr>
          <p:nvPr>
            <p:ph idx="1"/>
          </p:nvPr>
        </p:nvSpPr>
        <p:spPr/>
        <p:txBody>
          <a:bodyPr>
            <a:noAutofit/>
          </a:bodyPr>
          <a:lstStyle/>
          <a:p>
            <a:r>
              <a:rPr lang="en-US" sz="1800" u="sng" dirty="0">
                <a:effectLst/>
                <a:latin typeface="Calibri" panose="020F0502020204030204" pitchFamily="34" charset="0"/>
                <a:ea typeface="Times New Roman" panose="02020603050405020304" pitchFamily="18" charset="0"/>
                <a:cs typeface="Times New Roman" panose="02020603050405020304" pitchFamily="18" charset="0"/>
              </a:rPr>
              <a:t>Goal:</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1800" dirty="0">
                <a:latin typeface="Calibri" panose="020F0502020204030204" pitchFamily="34" charset="0"/>
                <a:ea typeface="Times New Roman" panose="02020603050405020304" pitchFamily="18" charset="0"/>
                <a:cs typeface="Times New Roman" panose="02020603050405020304" pitchFamily="18" charset="0"/>
              </a:rPr>
              <a:t>Are there consistent patterns or behaviors among the two groups of riders between the years 2022 and 2023? </a:t>
            </a:r>
          </a:p>
          <a:p>
            <a:r>
              <a:rPr lang="en-US" sz="1800" u="sng" dirty="0">
                <a:effectLst/>
                <a:latin typeface="Calibri" panose="020F0502020204030204" pitchFamily="34" charset="0"/>
                <a:ea typeface="Times New Roman" panose="02020603050405020304" pitchFamily="18" charset="0"/>
                <a:cs typeface="Times New Roman" panose="02020603050405020304" pitchFamily="18" charset="0"/>
              </a:rPr>
              <a:t>About the data:</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The data for the analysis is extracted from the Divvy website for the years 2022 &amp; 2023, </a:t>
            </a:r>
            <a:r>
              <a:rPr lang="en-US" sz="1800" dirty="0">
                <a:latin typeface="Calibri" panose="020F0502020204030204" pitchFamily="34" charset="0"/>
                <a:ea typeface="Times New Roman" panose="02020603050405020304" pitchFamily="18" charset="0"/>
                <a:cs typeface="Times New Roman" panose="02020603050405020304" pitchFamily="18" charset="0"/>
              </a:rPr>
              <a:t>along with</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Chicago city weather data set from their website. I have collected data </a:t>
            </a:r>
            <a:r>
              <a:rPr lang="en-US" sz="1800" dirty="0">
                <a:latin typeface="Calibri" panose="020F0502020204030204" pitchFamily="34" charset="0"/>
                <a:ea typeface="Times New Roman" panose="02020603050405020304" pitchFamily="18" charset="0"/>
                <a:cs typeface="Times New Roman" panose="02020603050405020304" pitchFamily="18" charset="0"/>
              </a:rPr>
              <a:t>from over</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2 million records and 40+ columns. </a:t>
            </a:r>
            <a:r>
              <a:rPr lang="en-US" sz="1800" dirty="0">
                <a:latin typeface="Calibri" panose="020F0502020204030204" pitchFamily="34" charset="0"/>
                <a:ea typeface="Times New Roman" panose="02020603050405020304" pitchFamily="18" charset="0"/>
                <a:cs typeface="Times New Roman" panose="02020603050405020304" pitchFamily="18" charset="0"/>
              </a:rPr>
              <a:t>My team and I </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conducted a thorough analysis of the dataset, addressed missing values, and applied appropriate transformations to relevant columns to ensure alignment with the project's objectives.</a:t>
            </a:r>
          </a:p>
          <a:p>
            <a:r>
              <a:rPr lang="en-US" sz="1800" u="sng" dirty="0">
                <a:effectLst/>
                <a:latin typeface="Calibri" panose="020F0502020204030204" pitchFamily="34" charset="0"/>
                <a:ea typeface="Times New Roman" panose="02020603050405020304" pitchFamily="18" charset="0"/>
                <a:cs typeface="Times New Roman" panose="02020603050405020304" pitchFamily="18" charset="0"/>
              </a:rPr>
              <a:t>Methodology I followed in solving the problem:</a:t>
            </a:r>
          </a:p>
          <a:p>
            <a:r>
              <a:rPr lang="en-US" sz="1800" dirty="0">
                <a:latin typeface="Calibri" panose="020F0502020204030204" pitchFamily="34" charset="0"/>
                <a:ea typeface="Times New Roman" panose="02020603050405020304" pitchFamily="18" charset="0"/>
                <a:cs typeface="Times New Roman" panose="02020603050405020304" pitchFamily="18" charset="0"/>
              </a:rPr>
              <a:t>First, I focused on understanding the business goals and narrowing down the key questions needed to solve the problem. I pulled bike rental data from Divvy’s platform and combined it with weather data from free online sources such as the Chicago city weather website. Using Python (mostly Pandas for organizing the data and Matplotlib/Seaborn for graphs), I cleaned up the datasets—fixing missing data, deleting duplicates, and reorganizing columns that didn’t make sense. I created new features, like grouping trips by time of day or linking weather conditions to rentals, to make the data easier to analyze. Finally, I ran stats and made charts to look for trends, like how trip duration impacted bike usage, and finalized these insights, which can help improve Divvy’s strategies.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560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AA878-EA8B-44F0-3053-3BC943B0E25C}"/>
              </a:ext>
            </a:extLst>
          </p:cNvPr>
          <p:cNvSpPr>
            <a:spLocks noGrp="1"/>
          </p:cNvSpPr>
          <p:nvPr>
            <p:ph type="title"/>
          </p:nvPr>
        </p:nvSpPr>
        <p:spPr>
          <a:xfrm flipV="1">
            <a:off x="1097280" y="609600"/>
            <a:ext cx="2791548" cy="379306"/>
          </a:xfrm>
        </p:spPr>
        <p:txBody>
          <a:bodyPr>
            <a:normAutofit fontScale="90000"/>
          </a:bodyPr>
          <a:lstStyle/>
          <a:p>
            <a:endParaRPr lang="en-US" dirty="0"/>
          </a:p>
        </p:txBody>
      </p:sp>
      <p:pic>
        <p:nvPicPr>
          <p:cNvPr id="5" name="Content Placeholder 4" descr="A chart with different colored graphs and diagrams&#10;&#10;Description automatically generated with medium confidence">
            <a:extLst>
              <a:ext uri="{FF2B5EF4-FFF2-40B4-BE49-F238E27FC236}">
                <a16:creationId xmlns:a16="http://schemas.microsoft.com/office/drawing/2014/main" id="{73403592-4176-406E-8864-5EFF21860B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76288"/>
          </a:xfrm>
        </p:spPr>
      </p:pic>
    </p:spTree>
    <p:extLst>
      <p:ext uri="{BB962C8B-B14F-4D97-AF65-F5344CB8AC3E}">
        <p14:creationId xmlns:p14="http://schemas.microsoft.com/office/powerpoint/2010/main" val="2388380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AF4B-9630-AC89-A31F-3C78C798E76E}"/>
              </a:ext>
            </a:extLst>
          </p:cNvPr>
          <p:cNvSpPr>
            <a:spLocks noGrp="1"/>
          </p:cNvSpPr>
          <p:nvPr>
            <p:ph type="title"/>
          </p:nvPr>
        </p:nvSpPr>
        <p:spPr/>
        <p:txBody>
          <a:bodyPr/>
          <a:lstStyle/>
          <a:p>
            <a:r>
              <a:rPr lang="en-US" sz="3600" b="1" dirty="0">
                <a:latin typeface="+mn-lt"/>
              </a:rPr>
              <a:t>CONCLUSION</a:t>
            </a:r>
            <a:r>
              <a:rPr lang="en-US" dirty="0">
                <a:latin typeface="+mn-lt"/>
              </a:rPr>
              <a:t> </a:t>
            </a:r>
          </a:p>
        </p:txBody>
      </p:sp>
      <p:sp>
        <p:nvSpPr>
          <p:cNvPr id="3" name="Content Placeholder 2">
            <a:extLst>
              <a:ext uri="{FF2B5EF4-FFF2-40B4-BE49-F238E27FC236}">
                <a16:creationId xmlns:a16="http://schemas.microsoft.com/office/drawing/2014/main" id="{242E74C1-B4EA-9777-085E-11C00D79A3E0}"/>
              </a:ext>
            </a:extLst>
          </p:cNvPr>
          <p:cNvSpPr>
            <a:spLocks noGrp="1"/>
          </p:cNvSpPr>
          <p:nvPr>
            <p:ph idx="1"/>
          </p:nvPr>
        </p:nvSpPr>
        <p:spPr/>
        <p:txBody>
          <a:bodyPr>
            <a:normAutofit/>
          </a:bodyPr>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My analysis worked out way better than I expected! I found 11 key factors that clearly separate the two types of riders. Using these insights, I proposed sending targeted marketing emails to casual users to nudge them toward becoming paid members. </a:t>
            </a:r>
          </a:p>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The key factors are:- </a:t>
            </a:r>
            <a:r>
              <a:rPr lang="en-US" sz="1800" dirty="0" err="1">
                <a:effectLst/>
                <a:latin typeface="Calibri" panose="020F0502020204030204" pitchFamily="34" charset="0"/>
                <a:ea typeface="Times New Roman" panose="02020603050405020304" pitchFamily="18" charset="0"/>
                <a:cs typeface="Times New Roman" panose="02020603050405020304" pitchFamily="18" charset="0"/>
              </a:rPr>
              <a:t>total_trip_duration</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weekend engagement, Temperature, Peak Hour, and Type of Day.</a:t>
            </a:r>
          </a:p>
          <a:p>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en-US" sz="1800" u="sng" dirty="0">
                <a:effectLst/>
                <a:latin typeface="Calibri" panose="020F0502020204030204" pitchFamily="34" charset="0"/>
                <a:ea typeface="Times New Roman" panose="02020603050405020304" pitchFamily="18" charset="0"/>
                <a:cs typeface="Times New Roman" panose="02020603050405020304" pitchFamily="18" charset="0"/>
              </a:rPr>
              <a:t>Skills learned from this project: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Loading, cleaning, and preparing bike rental data for analysis</a:t>
            </a:r>
          </a:p>
          <a:p>
            <a:pPr marL="342900" marR="0" lvl="0" indent="-342900">
              <a:lnSpc>
                <a:spcPct val="107000"/>
              </a:lnSpc>
              <a:spcBef>
                <a:spcPts val="0"/>
              </a:spcBef>
              <a:spcAft>
                <a:spcPts val="0"/>
              </a:spcAft>
              <a:buFont typeface="Symbol" panose="05050102010706020507" pitchFamily="18" charset="2"/>
              <a:buChar char=""/>
            </a:pPr>
            <a:r>
              <a:rPr lang="en-US" sz="1800" dirty="0">
                <a:latin typeface="Calibri" panose="020F0502020204030204" pitchFamily="34" charset="0"/>
                <a:ea typeface="Times New Roman" panose="02020603050405020304" pitchFamily="18" charset="0"/>
                <a:cs typeface="Times New Roman" panose="02020603050405020304" pitchFamily="18" charset="0"/>
              </a:rPr>
              <a:t>Handling Big data processing, since the Data was too big</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Creating useful factful visuals from </a:t>
            </a:r>
            <a:r>
              <a:rPr lang="en-US" sz="1800" dirty="0">
                <a:latin typeface="Calibri" panose="020F0502020204030204" pitchFamily="34" charset="0"/>
                <a:ea typeface="Times New Roman" panose="02020603050405020304" pitchFamily="18" charset="0"/>
                <a:cs typeface="Times New Roman" panose="02020603050405020304" pitchFamily="18" charset="0"/>
              </a:rPr>
              <a:t>the</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dataset that help to better meaningful insights</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Making/finalizing recommendations from the findings of the data analysis </a:t>
            </a:r>
          </a:p>
          <a:p>
            <a:endParaRPr lang="en-US" dirty="0"/>
          </a:p>
        </p:txBody>
      </p:sp>
    </p:spTree>
    <p:extLst>
      <p:ext uri="{BB962C8B-B14F-4D97-AF65-F5344CB8AC3E}">
        <p14:creationId xmlns:p14="http://schemas.microsoft.com/office/powerpoint/2010/main" val="113803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2185-27C7-8BC6-BE46-722690DBF1C7}"/>
              </a:ext>
            </a:extLst>
          </p:cNvPr>
          <p:cNvSpPr>
            <a:spLocks noGrp="1"/>
          </p:cNvSpPr>
          <p:nvPr>
            <p:ph type="title"/>
          </p:nvPr>
        </p:nvSpPr>
        <p:spPr/>
        <p:txBody>
          <a:bodyPr>
            <a:normAutofit/>
          </a:bodyPr>
          <a:lstStyle/>
          <a:p>
            <a:r>
              <a:rPr lang="en-US" sz="4400" b="1" dirty="0">
                <a:latin typeface="+mn-lt"/>
              </a:rPr>
              <a:t>IST 707: APPLIED MACHINE LEARNING</a:t>
            </a:r>
          </a:p>
        </p:txBody>
      </p:sp>
      <p:sp>
        <p:nvSpPr>
          <p:cNvPr id="3" name="Content Placeholder 2">
            <a:extLst>
              <a:ext uri="{FF2B5EF4-FFF2-40B4-BE49-F238E27FC236}">
                <a16:creationId xmlns:a16="http://schemas.microsoft.com/office/drawing/2014/main" id="{18DDACA4-F76F-32C7-86B8-DD876C6E4B3B}"/>
              </a:ext>
            </a:extLst>
          </p:cNvPr>
          <p:cNvSpPr>
            <a:spLocks noGrp="1"/>
          </p:cNvSpPr>
          <p:nvPr>
            <p:ph idx="1"/>
          </p:nvPr>
        </p:nvSpPr>
        <p:spPr/>
        <p:txBody>
          <a:bodyPr/>
          <a:lstStyle/>
          <a:p>
            <a:pPr marL="0" indent="0">
              <a:buNone/>
            </a:pPr>
            <a:r>
              <a:rPr lang="en-US" sz="1800" b="1" u="sng" dirty="0">
                <a:effectLst/>
                <a:latin typeface="Calibri" panose="020F0502020204030204" pitchFamily="34" charset="0"/>
                <a:ea typeface="Times New Roman" panose="02020603050405020304" pitchFamily="18" charset="0"/>
                <a:cs typeface="Times New Roman" panose="02020603050405020304" pitchFamily="18" charset="0"/>
              </a:rPr>
              <a:t>Goal</a:t>
            </a:r>
            <a:r>
              <a:rPr lang="en-US" sz="1800" u="sng" dirty="0">
                <a:latin typeface="Calibri" panose="020F0502020204030204" pitchFamily="34" charset="0"/>
                <a:ea typeface="Times New Roman" panose="02020603050405020304" pitchFamily="18" charset="0"/>
                <a:cs typeface="Times New Roman" panose="02020603050405020304" pitchFamily="18" charset="0"/>
              </a:rPr>
              <a:t>:</a:t>
            </a:r>
            <a:r>
              <a:rPr lang="en-US" sz="1800" dirty="0">
                <a:latin typeface="Calibri" panose="020F0502020204030204" pitchFamily="34" charset="0"/>
                <a:ea typeface="Times New Roman" panose="02020603050405020304" pitchFamily="18" charset="0"/>
                <a:cs typeface="Times New Roman" panose="02020603050405020304" pitchFamily="18" charset="0"/>
              </a:rPr>
              <a:t>  This project aims to predict the </a:t>
            </a:r>
            <a:r>
              <a:rPr lang="en-US" sz="1800" u="sng" dirty="0">
                <a:latin typeface="Calibri" panose="020F0502020204030204" pitchFamily="34" charset="0"/>
                <a:ea typeface="Times New Roman" panose="02020603050405020304" pitchFamily="18" charset="0"/>
                <a:cs typeface="Times New Roman" panose="02020603050405020304" pitchFamily="18" charset="0"/>
              </a:rPr>
              <a:t>daily usage counts</a:t>
            </a:r>
            <a:r>
              <a:rPr lang="en-US" sz="1800" dirty="0">
                <a:latin typeface="Calibri" panose="020F0502020204030204" pitchFamily="34" charset="0"/>
                <a:ea typeface="Times New Roman" panose="02020603050405020304" pitchFamily="18" charset="0"/>
                <a:cs typeface="Times New Roman" panose="02020603050405020304" pitchFamily="18" charset="0"/>
              </a:rPr>
              <a:t> of the Chicago Divvy bike-sharing program.</a:t>
            </a:r>
          </a:p>
          <a:p>
            <a:pPr marL="0" indent="0">
              <a:buNone/>
            </a:pP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25341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8235" y="883746"/>
            <a:ext cx="9927711" cy="571096"/>
          </a:xfrm>
          <a:prstGeom prst="rect">
            <a:avLst/>
          </a:prstGeom>
        </p:spPr>
        <p:txBody>
          <a:bodyPr vert="horz" wrap="square" lIns="0" tIns="16933" rIns="0" bIns="0" rtlCol="0" anchor="b">
            <a:spAutoFit/>
          </a:bodyPr>
          <a:lstStyle/>
          <a:p>
            <a:pPr marL="16933">
              <a:lnSpc>
                <a:spcPct val="100000"/>
              </a:lnSpc>
              <a:spcBef>
                <a:spcPts val="133"/>
              </a:spcBef>
            </a:pPr>
            <a:r>
              <a:rPr lang="en-US" sz="3600" b="1" spc="-13" dirty="0">
                <a:latin typeface="+mn-lt"/>
              </a:rPr>
              <a:t>INTRODUCTION</a:t>
            </a:r>
          </a:p>
        </p:txBody>
      </p:sp>
      <p:sp>
        <p:nvSpPr>
          <p:cNvPr id="5" name="object 5"/>
          <p:cNvSpPr txBox="1">
            <a:spLocks noGrp="1"/>
          </p:cNvSpPr>
          <p:nvPr>
            <p:ph type="body" idx="1"/>
          </p:nvPr>
        </p:nvSpPr>
        <p:spPr>
          <a:xfrm>
            <a:off x="313764" y="1810871"/>
            <a:ext cx="11797554" cy="4448311"/>
          </a:xfrm>
          <a:prstGeom prst="rect">
            <a:avLst/>
          </a:prstGeom>
        </p:spPr>
        <p:txBody>
          <a:bodyPr vert="horz" wrap="square" lIns="0" tIns="16933" rIns="0" bIns="0" rtlCol="0">
            <a:spAutoFit/>
          </a:bodyPr>
          <a:lstStyle/>
          <a:p>
            <a:pPr marL="16933">
              <a:lnSpc>
                <a:spcPct val="100000"/>
              </a:lnSpc>
              <a:spcBef>
                <a:spcPts val="133"/>
              </a:spcBef>
            </a:pPr>
            <a:r>
              <a:rPr lang="en-US" sz="1800" u="sng" dirty="0"/>
              <a:t>Domain</a:t>
            </a:r>
            <a:r>
              <a:rPr lang="en-US" sz="1800" u="sng" spc="-107" dirty="0"/>
              <a:t> </a:t>
            </a:r>
            <a:r>
              <a:rPr lang="en-US" sz="1800" u="sng" spc="-13" dirty="0"/>
              <a:t>Problem:</a:t>
            </a:r>
          </a:p>
          <a:p>
            <a:pPr marL="179487" marR="129537" indent="0" algn="just">
              <a:lnSpc>
                <a:spcPct val="159900"/>
              </a:lnSpc>
              <a:spcBef>
                <a:spcPts val="7"/>
              </a:spcBef>
              <a:buNone/>
            </a:pPr>
            <a:r>
              <a:rPr lang="en-US" sz="1800" dirty="0">
                <a:solidFill>
                  <a:srgbClr val="14213E"/>
                </a:solidFill>
                <a:latin typeface="Roboto"/>
                <a:cs typeface="Roboto"/>
              </a:rPr>
              <a:t>The</a:t>
            </a:r>
            <a:r>
              <a:rPr lang="en-US" sz="1800" spc="-20" dirty="0">
                <a:solidFill>
                  <a:srgbClr val="14213E"/>
                </a:solidFill>
                <a:latin typeface="Roboto"/>
                <a:cs typeface="Roboto"/>
              </a:rPr>
              <a:t> </a:t>
            </a:r>
            <a:r>
              <a:rPr lang="en-US" sz="1800" spc="-27" dirty="0">
                <a:solidFill>
                  <a:srgbClr val="14213E"/>
                </a:solidFill>
                <a:latin typeface="Roboto"/>
                <a:cs typeface="Roboto"/>
              </a:rPr>
              <a:t>Divvy</a:t>
            </a:r>
            <a:r>
              <a:rPr lang="en-US" sz="1800" spc="-20" dirty="0">
                <a:solidFill>
                  <a:srgbClr val="14213E"/>
                </a:solidFill>
                <a:latin typeface="Roboto"/>
                <a:cs typeface="Roboto"/>
              </a:rPr>
              <a:t> </a:t>
            </a:r>
            <a:r>
              <a:rPr lang="en-US" sz="1800" spc="-40" dirty="0">
                <a:solidFill>
                  <a:srgbClr val="14213E"/>
                </a:solidFill>
                <a:latin typeface="Roboto"/>
                <a:cs typeface="Roboto"/>
              </a:rPr>
              <a:t>bike-sharing</a:t>
            </a:r>
            <a:r>
              <a:rPr lang="en-US" sz="1800" spc="-20" dirty="0">
                <a:solidFill>
                  <a:srgbClr val="14213E"/>
                </a:solidFill>
                <a:latin typeface="Roboto"/>
                <a:cs typeface="Roboto"/>
              </a:rPr>
              <a:t> </a:t>
            </a:r>
            <a:r>
              <a:rPr lang="en-US" sz="1800" spc="-27" dirty="0">
                <a:solidFill>
                  <a:srgbClr val="14213E"/>
                </a:solidFill>
                <a:latin typeface="Roboto"/>
                <a:cs typeface="Roboto"/>
              </a:rPr>
              <a:t>program </a:t>
            </a:r>
            <a:r>
              <a:rPr lang="en-US" sz="1800" dirty="0">
                <a:solidFill>
                  <a:srgbClr val="14213E"/>
                </a:solidFill>
                <a:latin typeface="Roboto"/>
                <a:cs typeface="Roboto"/>
              </a:rPr>
              <a:t>in</a:t>
            </a:r>
            <a:r>
              <a:rPr lang="en-US" sz="1800" spc="-20" dirty="0">
                <a:solidFill>
                  <a:srgbClr val="14213E"/>
                </a:solidFill>
                <a:latin typeface="Roboto"/>
                <a:cs typeface="Roboto"/>
              </a:rPr>
              <a:t> </a:t>
            </a:r>
            <a:r>
              <a:rPr lang="en-US" sz="1800" spc="-13" dirty="0">
                <a:solidFill>
                  <a:srgbClr val="14213E"/>
                </a:solidFill>
                <a:latin typeface="Roboto"/>
                <a:cs typeface="Roboto"/>
              </a:rPr>
              <a:t>Chicago</a:t>
            </a:r>
            <a:r>
              <a:rPr lang="en-US" sz="1800" spc="-20" dirty="0">
                <a:solidFill>
                  <a:srgbClr val="14213E"/>
                </a:solidFill>
                <a:latin typeface="Roboto"/>
                <a:cs typeface="Roboto"/>
              </a:rPr>
              <a:t> </a:t>
            </a:r>
            <a:r>
              <a:rPr lang="en-US" sz="1800" dirty="0">
                <a:solidFill>
                  <a:srgbClr val="14213E"/>
                </a:solidFill>
                <a:latin typeface="Roboto"/>
                <a:cs typeface="Roboto"/>
              </a:rPr>
              <a:t>is</a:t>
            </a:r>
            <a:r>
              <a:rPr lang="en-US" sz="1800" spc="-20" dirty="0">
                <a:solidFill>
                  <a:srgbClr val="14213E"/>
                </a:solidFill>
                <a:latin typeface="Roboto"/>
                <a:cs typeface="Roboto"/>
              </a:rPr>
              <a:t> </a:t>
            </a:r>
            <a:r>
              <a:rPr lang="en-US" sz="1800" dirty="0">
                <a:solidFill>
                  <a:srgbClr val="14213E"/>
                </a:solidFill>
                <a:latin typeface="Roboto"/>
                <a:cs typeface="Roboto"/>
              </a:rPr>
              <a:t>a</a:t>
            </a:r>
            <a:r>
              <a:rPr lang="en-US" sz="1800" spc="-20" dirty="0">
                <a:solidFill>
                  <a:srgbClr val="14213E"/>
                </a:solidFill>
                <a:latin typeface="Roboto"/>
                <a:cs typeface="Roboto"/>
              </a:rPr>
              <a:t> </a:t>
            </a:r>
            <a:r>
              <a:rPr lang="en-US" sz="1800" spc="-13" dirty="0">
                <a:solidFill>
                  <a:srgbClr val="14213E"/>
                </a:solidFill>
                <a:latin typeface="Roboto"/>
                <a:cs typeface="Roboto"/>
              </a:rPr>
              <a:t>popular</a:t>
            </a:r>
            <a:r>
              <a:rPr lang="en-US" sz="1800" spc="-20" dirty="0">
                <a:solidFill>
                  <a:srgbClr val="14213E"/>
                </a:solidFill>
                <a:latin typeface="Roboto"/>
                <a:cs typeface="Roboto"/>
              </a:rPr>
              <a:t> </a:t>
            </a:r>
            <a:r>
              <a:rPr lang="en-US" sz="1800" spc="-27" dirty="0">
                <a:solidFill>
                  <a:srgbClr val="14213E"/>
                </a:solidFill>
                <a:latin typeface="Roboto"/>
                <a:cs typeface="Roboto"/>
              </a:rPr>
              <a:t>transportation</a:t>
            </a:r>
            <a:r>
              <a:rPr lang="en-US" sz="1800" spc="-20" dirty="0">
                <a:solidFill>
                  <a:srgbClr val="14213E"/>
                </a:solidFill>
                <a:latin typeface="Roboto"/>
                <a:cs typeface="Roboto"/>
              </a:rPr>
              <a:t> </a:t>
            </a:r>
            <a:r>
              <a:rPr lang="en-US" sz="1800" spc="-13" dirty="0">
                <a:solidFill>
                  <a:srgbClr val="14213E"/>
                </a:solidFill>
                <a:latin typeface="Roboto"/>
                <a:cs typeface="Roboto"/>
              </a:rPr>
              <a:t>option</a:t>
            </a:r>
            <a:r>
              <a:rPr lang="en-US" sz="1800" spc="-20" dirty="0">
                <a:solidFill>
                  <a:srgbClr val="14213E"/>
                </a:solidFill>
                <a:latin typeface="Roboto"/>
                <a:cs typeface="Roboto"/>
              </a:rPr>
              <a:t> </a:t>
            </a:r>
            <a:r>
              <a:rPr lang="en-US" sz="1800" dirty="0">
                <a:solidFill>
                  <a:srgbClr val="14213E"/>
                </a:solidFill>
                <a:latin typeface="Roboto"/>
                <a:cs typeface="Roboto"/>
              </a:rPr>
              <a:t>for</a:t>
            </a:r>
            <a:r>
              <a:rPr lang="en-US" sz="1800" spc="-20" dirty="0">
                <a:solidFill>
                  <a:srgbClr val="14213E"/>
                </a:solidFill>
                <a:latin typeface="Roboto"/>
                <a:cs typeface="Roboto"/>
              </a:rPr>
              <a:t> </a:t>
            </a:r>
            <a:r>
              <a:rPr lang="en-US" sz="1800" dirty="0">
                <a:solidFill>
                  <a:srgbClr val="14213E"/>
                </a:solidFill>
                <a:latin typeface="Roboto"/>
                <a:cs typeface="Roboto"/>
              </a:rPr>
              <a:t>both</a:t>
            </a:r>
            <a:r>
              <a:rPr lang="en-US" sz="1800" spc="-20" dirty="0">
                <a:solidFill>
                  <a:srgbClr val="14213E"/>
                </a:solidFill>
                <a:latin typeface="Roboto"/>
                <a:cs typeface="Roboto"/>
              </a:rPr>
              <a:t> </a:t>
            </a:r>
            <a:r>
              <a:rPr lang="en-US" sz="1800" spc="-27" dirty="0">
                <a:solidFill>
                  <a:srgbClr val="14213E"/>
                </a:solidFill>
                <a:latin typeface="Roboto"/>
                <a:cs typeface="Roboto"/>
              </a:rPr>
              <a:t>residents</a:t>
            </a:r>
            <a:r>
              <a:rPr lang="en-US" sz="1800" spc="-20" dirty="0">
                <a:solidFill>
                  <a:srgbClr val="14213E"/>
                </a:solidFill>
                <a:latin typeface="Roboto"/>
                <a:cs typeface="Roboto"/>
              </a:rPr>
              <a:t> </a:t>
            </a:r>
            <a:r>
              <a:rPr lang="en-US" sz="1800" spc="-33" dirty="0">
                <a:solidFill>
                  <a:srgbClr val="14213E"/>
                </a:solidFill>
                <a:latin typeface="Roboto"/>
                <a:cs typeface="Roboto"/>
              </a:rPr>
              <a:t>and </a:t>
            </a:r>
            <a:r>
              <a:rPr lang="en-US" sz="1800" spc="-27" dirty="0">
                <a:solidFill>
                  <a:srgbClr val="14213E"/>
                </a:solidFill>
                <a:latin typeface="Roboto"/>
                <a:cs typeface="Roboto"/>
              </a:rPr>
              <a:t>visitors.</a:t>
            </a:r>
            <a:r>
              <a:rPr lang="en-US" sz="1800" spc="-40" dirty="0">
                <a:solidFill>
                  <a:srgbClr val="14213E"/>
                </a:solidFill>
                <a:latin typeface="Roboto"/>
                <a:cs typeface="Roboto"/>
              </a:rPr>
              <a:t> </a:t>
            </a:r>
            <a:r>
              <a:rPr lang="en-US" sz="1800" spc="-27" dirty="0">
                <a:solidFill>
                  <a:srgbClr val="14213E"/>
                </a:solidFill>
                <a:latin typeface="Roboto"/>
                <a:cs typeface="Roboto"/>
              </a:rPr>
              <a:t>Understanding</a:t>
            </a:r>
            <a:r>
              <a:rPr lang="en-US" sz="1800" spc="-33" dirty="0">
                <a:solidFill>
                  <a:srgbClr val="14213E"/>
                </a:solidFill>
                <a:latin typeface="Roboto"/>
                <a:cs typeface="Roboto"/>
              </a:rPr>
              <a:t> </a:t>
            </a:r>
            <a:r>
              <a:rPr lang="en-US" sz="1800" dirty="0">
                <a:solidFill>
                  <a:srgbClr val="14213E"/>
                </a:solidFill>
                <a:latin typeface="Roboto"/>
                <a:cs typeface="Roboto"/>
              </a:rPr>
              <a:t>the</a:t>
            </a:r>
            <a:r>
              <a:rPr lang="en-US" sz="1800" spc="-33" dirty="0">
                <a:solidFill>
                  <a:srgbClr val="14213E"/>
                </a:solidFill>
                <a:latin typeface="Roboto"/>
                <a:cs typeface="Roboto"/>
              </a:rPr>
              <a:t> </a:t>
            </a:r>
            <a:r>
              <a:rPr lang="en-US" sz="1800" spc="-13" dirty="0">
                <a:solidFill>
                  <a:srgbClr val="14213E"/>
                </a:solidFill>
                <a:latin typeface="Roboto"/>
                <a:cs typeface="Roboto"/>
              </a:rPr>
              <a:t>factors</a:t>
            </a:r>
            <a:r>
              <a:rPr lang="en-US" sz="1800" spc="-33" dirty="0">
                <a:solidFill>
                  <a:srgbClr val="14213E"/>
                </a:solidFill>
                <a:latin typeface="Roboto"/>
                <a:cs typeface="Roboto"/>
              </a:rPr>
              <a:t> </a:t>
            </a:r>
            <a:r>
              <a:rPr lang="en-US" sz="1800" spc="-13" dirty="0">
                <a:solidFill>
                  <a:srgbClr val="14213E"/>
                </a:solidFill>
                <a:latin typeface="Roboto"/>
                <a:cs typeface="Roboto"/>
              </a:rPr>
              <a:t>that</a:t>
            </a:r>
            <a:r>
              <a:rPr lang="en-US" sz="1800" spc="-40" dirty="0">
                <a:solidFill>
                  <a:srgbClr val="14213E"/>
                </a:solidFill>
                <a:latin typeface="Roboto"/>
                <a:cs typeface="Roboto"/>
              </a:rPr>
              <a:t> </a:t>
            </a:r>
            <a:r>
              <a:rPr lang="en-US" sz="1800" spc="-13" dirty="0">
                <a:solidFill>
                  <a:srgbClr val="14213E"/>
                </a:solidFill>
                <a:latin typeface="Roboto"/>
                <a:cs typeface="Roboto"/>
              </a:rPr>
              <a:t>drive</a:t>
            </a:r>
            <a:r>
              <a:rPr lang="en-US" sz="1800" spc="-33" dirty="0">
                <a:solidFill>
                  <a:srgbClr val="14213E"/>
                </a:solidFill>
                <a:latin typeface="Roboto"/>
                <a:cs typeface="Roboto"/>
              </a:rPr>
              <a:t> </a:t>
            </a:r>
            <a:r>
              <a:rPr lang="en-US" sz="1800" dirty="0">
                <a:solidFill>
                  <a:srgbClr val="14213E"/>
                </a:solidFill>
                <a:latin typeface="Roboto"/>
                <a:cs typeface="Roboto"/>
              </a:rPr>
              <a:t>bike</a:t>
            </a:r>
            <a:r>
              <a:rPr lang="en-US" sz="1800" spc="-33" dirty="0">
                <a:solidFill>
                  <a:srgbClr val="14213E"/>
                </a:solidFill>
                <a:latin typeface="Roboto"/>
                <a:cs typeface="Roboto"/>
              </a:rPr>
              <a:t> </a:t>
            </a:r>
            <a:r>
              <a:rPr lang="en-US" sz="1800" dirty="0">
                <a:solidFill>
                  <a:srgbClr val="14213E"/>
                </a:solidFill>
                <a:latin typeface="Roboto"/>
                <a:cs typeface="Roboto"/>
              </a:rPr>
              <a:t>usage</a:t>
            </a:r>
            <a:r>
              <a:rPr lang="en-US" sz="1800" spc="-33" dirty="0">
                <a:solidFill>
                  <a:srgbClr val="14213E"/>
                </a:solidFill>
                <a:latin typeface="Roboto"/>
                <a:cs typeface="Roboto"/>
              </a:rPr>
              <a:t> </a:t>
            </a:r>
            <a:r>
              <a:rPr lang="en-US" sz="1800" dirty="0">
                <a:solidFill>
                  <a:srgbClr val="14213E"/>
                </a:solidFill>
                <a:latin typeface="Roboto"/>
                <a:cs typeface="Roboto"/>
              </a:rPr>
              <a:t>can</a:t>
            </a:r>
            <a:r>
              <a:rPr lang="en-US" sz="1800" spc="-40" dirty="0">
                <a:solidFill>
                  <a:srgbClr val="14213E"/>
                </a:solidFill>
                <a:latin typeface="Roboto"/>
                <a:cs typeface="Roboto"/>
              </a:rPr>
              <a:t> </a:t>
            </a:r>
            <a:r>
              <a:rPr lang="en-US" sz="1800" dirty="0">
                <a:solidFill>
                  <a:srgbClr val="14213E"/>
                </a:solidFill>
                <a:latin typeface="Roboto"/>
                <a:cs typeface="Roboto"/>
              </a:rPr>
              <a:t>help</a:t>
            </a:r>
            <a:r>
              <a:rPr lang="en-US" sz="1800" spc="-33" dirty="0">
                <a:solidFill>
                  <a:srgbClr val="14213E"/>
                </a:solidFill>
                <a:latin typeface="Roboto"/>
                <a:cs typeface="Roboto"/>
              </a:rPr>
              <a:t> </a:t>
            </a:r>
            <a:r>
              <a:rPr lang="en-US" sz="1800" dirty="0">
                <a:solidFill>
                  <a:srgbClr val="14213E"/>
                </a:solidFill>
                <a:latin typeface="Roboto"/>
                <a:cs typeface="Roboto"/>
              </a:rPr>
              <a:t>the</a:t>
            </a:r>
            <a:r>
              <a:rPr lang="en-US" sz="1800" spc="-33" dirty="0">
                <a:solidFill>
                  <a:srgbClr val="14213E"/>
                </a:solidFill>
                <a:latin typeface="Roboto"/>
                <a:cs typeface="Roboto"/>
              </a:rPr>
              <a:t> </a:t>
            </a:r>
            <a:r>
              <a:rPr lang="en-US" sz="1800" spc="-47" dirty="0">
                <a:solidFill>
                  <a:srgbClr val="14213E"/>
                </a:solidFill>
                <a:latin typeface="Roboto"/>
                <a:cs typeface="Roboto"/>
              </a:rPr>
              <a:t>program's</a:t>
            </a:r>
            <a:r>
              <a:rPr lang="en-US" sz="1800" spc="-33" dirty="0">
                <a:solidFill>
                  <a:srgbClr val="14213E"/>
                </a:solidFill>
                <a:latin typeface="Roboto"/>
                <a:cs typeface="Roboto"/>
              </a:rPr>
              <a:t> </a:t>
            </a:r>
            <a:r>
              <a:rPr lang="en-US" sz="1800" spc="-13" dirty="0">
                <a:solidFill>
                  <a:srgbClr val="14213E"/>
                </a:solidFill>
                <a:latin typeface="Roboto"/>
                <a:cs typeface="Roboto"/>
              </a:rPr>
              <a:t>stakeholders</a:t>
            </a:r>
            <a:r>
              <a:rPr lang="en-US" sz="1800" spc="-40" dirty="0">
                <a:solidFill>
                  <a:srgbClr val="14213E"/>
                </a:solidFill>
                <a:latin typeface="Roboto"/>
                <a:cs typeface="Roboto"/>
              </a:rPr>
              <a:t> </a:t>
            </a:r>
            <a:r>
              <a:rPr lang="en-US" sz="1800" spc="-27" dirty="0">
                <a:solidFill>
                  <a:srgbClr val="14213E"/>
                </a:solidFill>
                <a:latin typeface="Roboto"/>
                <a:cs typeface="Roboto"/>
              </a:rPr>
              <a:t>make </a:t>
            </a:r>
            <a:r>
              <a:rPr lang="en-US" sz="1800" spc="-13" dirty="0">
                <a:solidFill>
                  <a:srgbClr val="14213E"/>
                </a:solidFill>
                <a:latin typeface="Roboto"/>
                <a:cs typeface="Roboto"/>
              </a:rPr>
              <a:t>informed</a:t>
            </a:r>
            <a:r>
              <a:rPr lang="en-US" sz="1800" spc="-33" dirty="0">
                <a:solidFill>
                  <a:srgbClr val="14213E"/>
                </a:solidFill>
                <a:latin typeface="Roboto"/>
                <a:cs typeface="Roboto"/>
              </a:rPr>
              <a:t> </a:t>
            </a:r>
            <a:r>
              <a:rPr lang="en-US" sz="1800" spc="-13" dirty="0">
                <a:solidFill>
                  <a:srgbClr val="14213E"/>
                </a:solidFill>
                <a:latin typeface="Roboto"/>
                <a:cs typeface="Roboto"/>
              </a:rPr>
              <a:t>decisions</a:t>
            </a:r>
            <a:r>
              <a:rPr lang="en-US" sz="1800" spc="-27" dirty="0">
                <a:solidFill>
                  <a:srgbClr val="14213E"/>
                </a:solidFill>
                <a:latin typeface="Roboto"/>
                <a:cs typeface="Roboto"/>
              </a:rPr>
              <a:t> </a:t>
            </a:r>
            <a:r>
              <a:rPr lang="en-US" sz="1800" spc="-13" dirty="0">
                <a:solidFill>
                  <a:srgbClr val="14213E"/>
                </a:solidFill>
                <a:latin typeface="Roboto"/>
                <a:cs typeface="Roboto"/>
              </a:rPr>
              <a:t>about</a:t>
            </a:r>
            <a:r>
              <a:rPr lang="en-US" sz="1800" spc="-27" dirty="0">
                <a:solidFill>
                  <a:srgbClr val="14213E"/>
                </a:solidFill>
                <a:latin typeface="Roboto"/>
                <a:cs typeface="Roboto"/>
              </a:rPr>
              <a:t> </a:t>
            </a:r>
            <a:r>
              <a:rPr lang="en-US" sz="1800" spc="-13" dirty="0">
                <a:solidFill>
                  <a:srgbClr val="14213E"/>
                </a:solidFill>
                <a:latin typeface="Roboto"/>
                <a:cs typeface="Roboto"/>
              </a:rPr>
              <a:t>station</a:t>
            </a:r>
            <a:r>
              <a:rPr lang="en-US" sz="1800" spc="-33" dirty="0">
                <a:solidFill>
                  <a:srgbClr val="14213E"/>
                </a:solidFill>
                <a:latin typeface="Roboto"/>
                <a:cs typeface="Roboto"/>
              </a:rPr>
              <a:t> </a:t>
            </a:r>
            <a:r>
              <a:rPr lang="en-US" sz="1800" spc="-13" dirty="0">
                <a:solidFill>
                  <a:srgbClr val="14213E"/>
                </a:solidFill>
                <a:latin typeface="Roboto"/>
                <a:cs typeface="Roboto"/>
              </a:rPr>
              <a:t>placement,</a:t>
            </a:r>
            <a:r>
              <a:rPr lang="en-US" sz="1800" spc="-27" dirty="0">
                <a:solidFill>
                  <a:srgbClr val="14213E"/>
                </a:solidFill>
                <a:latin typeface="Roboto"/>
                <a:cs typeface="Roboto"/>
              </a:rPr>
              <a:t> </a:t>
            </a:r>
            <a:r>
              <a:rPr lang="en-US" sz="1800" dirty="0">
                <a:solidFill>
                  <a:srgbClr val="14213E"/>
                </a:solidFill>
                <a:latin typeface="Roboto"/>
                <a:cs typeface="Roboto"/>
              </a:rPr>
              <a:t>bike</a:t>
            </a:r>
            <a:r>
              <a:rPr lang="en-US" sz="1800" spc="-27" dirty="0">
                <a:solidFill>
                  <a:srgbClr val="14213E"/>
                </a:solidFill>
                <a:latin typeface="Roboto"/>
                <a:cs typeface="Roboto"/>
              </a:rPr>
              <a:t> </a:t>
            </a:r>
            <a:r>
              <a:rPr lang="en-US" sz="1800" dirty="0">
                <a:solidFill>
                  <a:srgbClr val="14213E"/>
                </a:solidFill>
                <a:latin typeface="Roboto"/>
                <a:cs typeface="Roboto"/>
              </a:rPr>
              <a:t>fleet</a:t>
            </a:r>
            <a:r>
              <a:rPr lang="en-US" sz="1800" spc="-33" dirty="0">
                <a:solidFill>
                  <a:srgbClr val="14213E"/>
                </a:solidFill>
                <a:latin typeface="Roboto"/>
                <a:cs typeface="Roboto"/>
              </a:rPr>
              <a:t> </a:t>
            </a:r>
            <a:r>
              <a:rPr lang="en-US" sz="1800" spc="-13" dirty="0">
                <a:solidFill>
                  <a:srgbClr val="14213E"/>
                </a:solidFill>
                <a:latin typeface="Roboto"/>
                <a:cs typeface="Roboto"/>
              </a:rPr>
              <a:t>management,</a:t>
            </a:r>
            <a:r>
              <a:rPr lang="en-US" sz="1800" spc="-27" dirty="0">
                <a:solidFill>
                  <a:srgbClr val="14213E"/>
                </a:solidFill>
                <a:latin typeface="Roboto"/>
                <a:cs typeface="Roboto"/>
              </a:rPr>
              <a:t> </a:t>
            </a:r>
            <a:r>
              <a:rPr lang="en-US" sz="1800" dirty="0">
                <a:solidFill>
                  <a:srgbClr val="14213E"/>
                </a:solidFill>
                <a:latin typeface="Roboto"/>
                <a:cs typeface="Roboto"/>
              </a:rPr>
              <a:t>and</a:t>
            </a:r>
            <a:r>
              <a:rPr lang="en-US" sz="1800" spc="-27" dirty="0">
                <a:solidFill>
                  <a:srgbClr val="14213E"/>
                </a:solidFill>
                <a:latin typeface="Roboto"/>
                <a:cs typeface="Roboto"/>
              </a:rPr>
              <a:t> </a:t>
            </a:r>
            <a:r>
              <a:rPr lang="en-US" sz="1800" dirty="0">
                <a:solidFill>
                  <a:srgbClr val="14213E"/>
                </a:solidFill>
                <a:latin typeface="Roboto"/>
                <a:cs typeface="Roboto"/>
              </a:rPr>
              <a:t>service</a:t>
            </a:r>
            <a:r>
              <a:rPr lang="en-US" sz="1800" spc="-33" dirty="0">
                <a:solidFill>
                  <a:srgbClr val="14213E"/>
                </a:solidFill>
                <a:latin typeface="Roboto"/>
                <a:cs typeface="Roboto"/>
              </a:rPr>
              <a:t> </a:t>
            </a:r>
            <a:r>
              <a:rPr lang="en-US" sz="1800" spc="-27" dirty="0">
                <a:solidFill>
                  <a:srgbClr val="14213E"/>
                </a:solidFill>
                <a:latin typeface="Roboto"/>
                <a:cs typeface="Roboto"/>
              </a:rPr>
              <a:t>optimization.</a:t>
            </a:r>
            <a:r>
              <a:rPr lang="en-US" sz="1800" spc="-53" dirty="0">
                <a:solidFill>
                  <a:srgbClr val="14213E"/>
                </a:solidFill>
                <a:latin typeface="Roboto"/>
                <a:cs typeface="Roboto"/>
              </a:rPr>
              <a:t> </a:t>
            </a:r>
            <a:r>
              <a:rPr lang="en-US" sz="1800" spc="-27" dirty="0">
                <a:solidFill>
                  <a:srgbClr val="14213E"/>
                </a:solidFill>
                <a:latin typeface="Roboto"/>
                <a:cs typeface="Roboto"/>
              </a:rPr>
              <a:t>This </a:t>
            </a:r>
            <a:r>
              <a:rPr lang="en-US" sz="1800" spc="-13" dirty="0">
                <a:solidFill>
                  <a:srgbClr val="14213E"/>
                </a:solidFill>
                <a:latin typeface="Roboto"/>
                <a:cs typeface="Roboto"/>
              </a:rPr>
              <a:t>project</a:t>
            </a:r>
            <a:r>
              <a:rPr lang="en-US" sz="1800" spc="-47" dirty="0">
                <a:solidFill>
                  <a:srgbClr val="14213E"/>
                </a:solidFill>
                <a:latin typeface="Roboto"/>
                <a:cs typeface="Roboto"/>
              </a:rPr>
              <a:t> </a:t>
            </a:r>
            <a:r>
              <a:rPr lang="en-US" sz="1800" spc="-13" dirty="0">
                <a:solidFill>
                  <a:srgbClr val="14213E"/>
                </a:solidFill>
                <a:latin typeface="Roboto"/>
                <a:cs typeface="Roboto"/>
              </a:rPr>
              <a:t>will</a:t>
            </a:r>
            <a:r>
              <a:rPr lang="en-US" sz="1800" spc="-40" dirty="0">
                <a:solidFill>
                  <a:srgbClr val="14213E"/>
                </a:solidFill>
                <a:latin typeface="Roboto"/>
                <a:cs typeface="Roboto"/>
              </a:rPr>
              <a:t> </a:t>
            </a:r>
            <a:r>
              <a:rPr lang="en-US" sz="1800" spc="-13" dirty="0">
                <a:solidFill>
                  <a:srgbClr val="14213E"/>
                </a:solidFill>
                <a:latin typeface="Roboto"/>
                <a:cs typeface="Roboto"/>
              </a:rPr>
              <a:t>analyze</a:t>
            </a:r>
            <a:r>
              <a:rPr lang="en-US" sz="1800" spc="-40" dirty="0">
                <a:solidFill>
                  <a:srgbClr val="14213E"/>
                </a:solidFill>
                <a:latin typeface="Roboto"/>
                <a:cs typeface="Roboto"/>
              </a:rPr>
              <a:t> </a:t>
            </a:r>
            <a:r>
              <a:rPr lang="en-US" sz="1800" spc="-27" dirty="0">
                <a:solidFill>
                  <a:srgbClr val="14213E"/>
                </a:solidFill>
                <a:latin typeface="Roboto"/>
                <a:cs typeface="Roboto"/>
              </a:rPr>
              <a:t>historical</a:t>
            </a:r>
            <a:r>
              <a:rPr lang="en-US" sz="1800" spc="-47" dirty="0">
                <a:solidFill>
                  <a:srgbClr val="14213E"/>
                </a:solidFill>
                <a:latin typeface="Roboto"/>
                <a:cs typeface="Roboto"/>
              </a:rPr>
              <a:t> </a:t>
            </a:r>
            <a:r>
              <a:rPr lang="en-US" sz="1800" dirty="0">
                <a:solidFill>
                  <a:srgbClr val="14213E"/>
                </a:solidFill>
                <a:latin typeface="Roboto"/>
                <a:cs typeface="Roboto"/>
              </a:rPr>
              <a:t>data</a:t>
            </a:r>
            <a:r>
              <a:rPr lang="en-US" sz="1800" spc="-40" dirty="0">
                <a:solidFill>
                  <a:srgbClr val="14213E"/>
                </a:solidFill>
                <a:latin typeface="Roboto"/>
                <a:cs typeface="Roboto"/>
              </a:rPr>
              <a:t> </a:t>
            </a:r>
            <a:r>
              <a:rPr lang="en-US" sz="1800" dirty="0">
                <a:solidFill>
                  <a:srgbClr val="14213E"/>
                </a:solidFill>
                <a:latin typeface="Roboto"/>
                <a:cs typeface="Roboto"/>
              </a:rPr>
              <a:t>to</a:t>
            </a:r>
            <a:r>
              <a:rPr lang="en-US" sz="1800" spc="-40" dirty="0">
                <a:solidFill>
                  <a:srgbClr val="14213E"/>
                </a:solidFill>
                <a:latin typeface="Roboto"/>
                <a:cs typeface="Roboto"/>
              </a:rPr>
              <a:t> </a:t>
            </a:r>
            <a:r>
              <a:rPr lang="en-US" sz="1800" spc="-13" dirty="0">
                <a:solidFill>
                  <a:srgbClr val="14213E"/>
                </a:solidFill>
                <a:latin typeface="Roboto"/>
                <a:cs typeface="Roboto"/>
              </a:rPr>
              <a:t>develop</a:t>
            </a:r>
            <a:r>
              <a:rPr lang="en-US" sz="1800" spc="-47" dirty="0">
                <a:solidFill>
                  <a:srgbClr val="14213E"/>
                </a:solidFill>
                <a:latin typeface="Roboto"/>
                <a:cs typeface="Roboto"/>
              </a:rPr>
              <a:t> </a:t>
            </a:r>
            <a:r>
              <a:rPr lang="en-US" sz="1800" dirty="0">
                <a:solidFill>
                  <a:srgbClr val="14213E"/>
                </a:solidFill>
                <a:latin typeface="Roboto"/>
                <a:cs typeface="Roboto"/>
              </a:rPr>
              <a:t>a</a:t>
            </a:r>
            <a:r>
              <a:rPr lang="en-US" sz="1800" spc="-40" dirty="0">
                <a:solidFill>
                  <a:srgbClr val="14213E"/>
                </a:solidFill>
                <a:latin typeface="Roboto"/>
                <a:cs typeface="Roboto"/>
              </a:rPr>
              <a:t> </a:t>
            </a:r>
            <a:r>
              <a:rPr lang="en-US" sz="1800" spc="-13" dirty="0">
                <a:solidFill>
                  <a:srgbClr val="14213E"/>
                </a:solidFill>
                <a:latin typeface="Roboto"/>
                <a:cs typeface="Roboto"/>
              </a:rPr>
              <a:t>predictive</a:t>
            </a:r>
            <a:r>
              <a:rPr lang="en-US" sz="1800" spc="-40" dirty="0">
                <a:solidFill>
                  <a:srgbClr val="14213E"/>
                </a:solidFill>
                <a:latin typeface="Roboto"/>
                <a:cs typeface="Roboto"/>
              </a:rPr>
              <a:t> </a:t>
            </a:r>
            <a:r>
              <a:rPr lang="en-US" sz="1800" dirty="0">
                <a:solidFill>
                  <a:srgbClr val="14213E"/>
                </a:solidFill>
                <a:latin typeface="Roboto"/>
                <a:cs typeface="Roboto"/>
              </a:rPr>
              <a:t>model</a:t>
            </a:r>
            <a:r>
              <a:rPr lang="en-US" sz="1800" spc="-40" dirty="0">
                <a:solidFill>
                  <a:srgbClr val="14213E"/>
                </a:solidFill>
                <a:latin typeface="Roboto"/>
                <a:cs typeface="Roboto"/>
              </a:rPr>
              <a:t> </a:t>
            </a:r>
            <a:r>
              <a:rPr lang="en-US" sz="1800" dirty="0">
                <a:solidFill>
                  <a:srgbClr val="14213E"/>
                </a:solidFill>
                <a:latin typeface="Roboto"/>
                <a:cs typeface="Roboto"/>
              </a:rPr>
              <a:t>for</a:t>
            </a:r>
            <a:r>
              <a:rPr lang="en-US" sz="1800" spc="-47" dirty="0">
                <a:solidFill>
                  <a:srgbClr val="14213E"/>
                </a:solidFill>
                <a:latin typeface="Roboto"/>
                <a:cs typeface="Roboto"/>
              </a:rPr>
              <a:t> </a:t>
            </a:r>
            <a:r>
              <a:rPr lang="en-US" sz="1800" dirty="0">
                <a:solidFill>
                  <a:srgbClr val="14213E"/>
                </a:solidFill>
                <a:latin typeface="Roboto"/>
                <a:cs typeface="Roboto"/>
              </a:rPr>
              <a:t>bike</a:t>
            </a:r>
            <a:r>
              <a:rPr lang="en-US" sz="1800" spc="-40" dirty="0">
                <a:solidFill>
                  <a:srgbClr val="14213E"/>
                </a:solidFill>
                <a:latin typeface="Roboto"/>
                <a:cs typeface="Roboto"/>
              </a:rPr>
              <a:t> </a:t>
            </a:r>
            <a:r>
              <a:rPr lang="en-US" sz="1800" spc="-13" dirty="0">
                <a:solidFill>
                  <a:srgbClr val="14213E"/>
                </a:solidFill>
                <a:latin typeface="Roboto"/>
                <a:cs typeface="Roboto"/>
              </a:rPr>
              <a:t>usage.</a:t>
            </a:r>
            <a:endParaRPr lang="en-US" sz="1800" dirty="0">
              <a:latin typeface="Roboto"/>
              <a:cs typeface="Roboto"/>
            </a:endParaRPr>
          </a:p>
          <a:p>
            <a:pPr marL="0" indent="0">
              <a:lnSpc>
                <a:spcPct val="100000"/>
              </a:lnSpc>
              <a:buNone/>
            </a:pPr>
            <a:r>
              <a:rPr lang="en-US" sz="1800" u="sng" spc="-13" dirty="0"/>
              <a:t>Stakeholders:</a:t>
            </a:r>
          </a:p>
          <a:p>
            <a:pPr marL="270927" marR="6773">
              <a:lnSpc>
                <a:spcPct val="159900"/>
              </a:lnSpc>
              <a:spcBef>
                <a:spcPts val="1153"/>
              </a:spcBef>
            </a:pPr>
            <a:r>
              <a:rPr lang="en-US" sz="1800" dirty="0">
                <a:solidFill>
                  <a:srgbClr val="14213E"/>
                </a:solidFill>
                <a:latin typeface="Roboto"/>
                <a:cs typeface="Roboto"/>
              </a:rPr>
              <a:t>Our</a:t>
            </a:r>
            <a:r>
              <a:rPr lang="en-US" sz="1800" spc="-40" dirty="0">
                <a:solidFill>
                  <a:srgbClr val="14213E"/>
                </a:solidFill>
                <a:latin typeface="Roboto"/>
                <a:cs typeface="Roboto"/>
              </a:rPr>
              <a:t> </a:t>
            </a:r>
            <a:r>
              <a:rPr lang="en-US" sz="1800" spc="-13" dirty="0">
                <a:solidFill>
                  <a:srgbClr val="14213E"/>
                </a:solidFill>
                <a:latin typeface="Roboto"/>
                <a:cs typeface="Roboto"/>
              </a:rPr>
              <a:t>main</a:t>
            </a:r>
            <a:r>
              <a:rPr lang="en-US" sz="1800" spc="-40" dirty="0">
                <a:solidFill>
                  <a:srgbClr val="14213E"/>
                </a:solidFill>
                <a:latin typeface="Roboto"/>
                <a:cs typeface="Roboto"/>
              </a:rPr>
              <a:t> </a:t>
            </a:r>
            <a:r>
              <a:rPr lang="en-US" sz="1800" spc="-13" dirty="0">
                <a:solidFill>
                  <a:srgbClr val="14213E"/>
                </a:solidFill>
                <a:latin typeface="Roboto"/>
                <a:cs typeface="Roboto"/>
              </a:rPr>
              <a:t>stakeholder</a:t>
            </a:r>
            <a:r>
              <a:rPr lang="en-US" sz="1800" spc="-40" dirty="0">
                <a:solidFill>
                  <a:srgbClr val="14213E"/>
                </a:solidFill>
                <a:latin typeface="Roboto"/>
                <a:cs typeface="Roboto"/>
              </a:rPr>
              <a:t> </a:t>
            </a:r>
            <a:r>
              <a:rPr lang="en-US" sz="1800" dirty="0">
                <a:solidFill>
                  <a:srgbClr val="14213E"/>
                </a:solidFill>
                <a:latin typeface="Roboto"/>
                <a:cs typeface="Roboto"/>
              </a:rPr>
              <a:t>is</a:t>
            </a:r>
            <a:r>
              <a:rPr lang="en-US" sz="1800" spc="-40" dirty="0">
                <a:solidFill>
                  <a:srgbClr val="14213E"/>
                </a:solidFill>
                <a:latin typeface="Roboto"/>
                <a:cs typeface="Roboto"/>
              </a:rPr>
              <a:t> </a:t>
            </a:r>
            <a:r>
              <a:rPr lang="en-US" sz="1800" dirty="0">
                <a:solidFill>
                  <a:srgbClr val="14213E"/>
                </a:solidFill>
                <a:latin typeface="Roboto"/>
                <a:cs typeface="Roboto"/>
              </a:rPr>
              <a:t>the</a:t>
            </a:r>
            <a:r>
              <a:rPr lang="en-US" sz="1800" spc="-40" dirty="0">
                <a:solidFill>
                  <a:srgbClr val="14213E"/>
                </a:solidFill>
                <a:latin typeface="Roboto"/>
                <a:cs typeface="Roboto"/>
              </a:rPr>
              <a:t> </a:t>
            </a:r>
            <a:r>
              <a:rPr lang="en-US" sz="1800" spc="-13" dirty="0">
                <a:solidFill>
                  <a:srgbClr val="14213E"/>
                </a:solidFill>
                <a:latin typeface="Roboto"/>
                <a:cs typeface="Roboto"/>
              </a:rPr>
              <a:t>Chicago</a:t>
            </a:r>
            <a:r>
              <a:rPr lang="en-US" sz="1800" spc="-40" dirty="0">
                <a:solidFill>
                  <a:srgbClr val="14213E"/>
                </a:solidFill>
                <a:latin typeface="Roboto"/>
                <a:cs typeface="Roboto"/>
              </a:rPr>
              <a:t> </a:t>
            </a:r>
            <a:r>
              <a:rPr lang="en-US" sz="1800" spc="-13" dirty="0">
                <a:solidFill>
                  <a:srgbClr val="14213E"/>
                </a:solidFill>
                <a:latin typeface="Roboto"/>
                <a:cs typeface="Roboto"/>
              </a:rPr>
              <a:t>Department</a:t>
            </a:r>
            <a:r>
              <a:rPr lang="en-US" sz="1800" spc="-40" dirty="0">
                <a:solidFill>
                  <a:srgbClr val="14213E"/>
                </a:solidFill>
                <a:latin typeface="Roboto"/>
                <a:cs typeface="Roboto"/>
              </a:rPr>
              <a:t> </a:t>
            </a:r>
            <a:r>
              <a:rPr lang="en-US" sz="1800" dirty="0">
                <a:solidFill>
                  <a:srgbClr val="14213E"/>
                </a:solidFill>
                <a:latin typeface="Roboto"/>
                <a:cs typeface="Roboto"/>
              </a:rPr>
              <a:t>of</a:t>
            </a:r>
            <a:r>
              <a:rPr lang="en-US" sz="1800" spc="-60" dirty="0">
                <a:solidFill>
                  <a:srgbClr val="14213E"/>
                </a:solidFill>
                <a:latin typeface="Roboto"/>
                <a:cs typeface="Roboto"/>
              </a:rPr>
              <a:t> </a:t>
            </a:r>
            <a:r>
              <a:rPr lang="en-US" sz="1800" spc="-27" dirty="0">
                <a:solidFill>
                  <a:srgbClr val="14213E"/>
                </a:solidFill>
                <a:latin typeface="Roboto"/>
                <a:cs typeface="Roboto"/>
              </a:rPr>
              <a:t>Transportation</a:t>
            </a:r>
            <a:r>
              <a:rPr lang="en-US" sz="1800" spc="-40" dirty="0">
                <a:solidFill>
                  <a:srgbClr val="14213E"/>
                </a:solidFill>
                <a:latin typeface="Roboto"/>
                <a:cs typeface="Roboto"/>
              </a:rPr>
              <a:t> </a:t>
            </a:r>
            <a:r>
              <a:rPr lang="en-US" sz="1800" dirty="0">
                <a:solidFill>
                  <a:srgbClr val="14213E"/>
                </a:solidFill>
                <a:latin typeface="Roboto"/>
                <a:cs typeface="Roboto"/>
              </a:rPr>
              <a:t>(CDOT).</a:t>
            </a:r>
            <a:r>
              <a:rPr lang="en-US" sz="1800" spc="-40" dirty="0">
                <a:solidFill>
                  <a:srgbClr val="14213E"/>
                </a:solidFill>
                <a:latin typeface="Roboto"/>
                <a:cs typeface="Roboto"/>
              </a:rPr>
              <a:t> </a:t>
            </a:r>
            <a:r>
              <a:rPr lang="en-US" sz="1800" dirty="0">
                <a:solidFill>
                  <a:srgbClr val="14213E"/>
                </a:solidFill>
                <a:latin typeface="Roboto"/>
                <a:cs typeface="Roboto"/>
              </a:rPr>
              <a:t>Our</a:t>
            </a:r>
            <a:r>
              <a:rPr lang="en-US" sz="1800" spc="-40" dirty="0">
                <a:solidFill>
                  <a:srgbClr val="14213E"/>
                </a:solidFill>
                <a:latin typeface="Roboto"/>
                <a:cs typeface="Roboto"/>
              </a:rPr>
              <a:t> </a:t>
            </a:r>
            <a:r>
              <a:rPr lang="en-US" sz="1800" spc="-13" dirty="0">
                <a:solidFill>
                  <a:srgbClr val="14213E"/>
                </a:solidFill>
                <a:latin typeface="Roboto"/>
                <a:cs typeface="Roboto"/>
              </a:rPr>
              <a:t>predicted</a:t>
            </a:r>
            <a:r>
              <a:rPr lang="en-US" sz="1800" spc="-40" dirty="0">
                <a:solidFill>
                  <a:srgbClr val="14213E"/>
                </a:solidFill>
                <a:latin typeface="Roboto"/>
                <a:cs typeface="Roboto"/>
              </a:rPr>
              <a:t> </a:t>
            </a:r>
            <a:r>
              <a:rPr lang="en-US" sz="1800" dirty="0">
                <a:solidFill>
                  <a:srgbClr val="14213E"/>
                </a:solidFill>
                <a:latin typeface="Roboto"/>
                <a:cs typeface="Roboto"/>
              </a:rPr>
              <a:t>bike</a:t>
            </a:r>
            <a:r>
              <a:rPr lang="en-US" sz="1800" spc="-40" dirty="0">
                <a:solidFill>
                  <a:srgbClr val="14213E"/>
                </a:solidFill>
                <a:latin typeface="Roboto"/>
                <a:cs typeface="Roboto"/>
              </a:rPr>
              <a:t> </a:t>
            </a:r>
            <a:r>
              <a:rPr lang="en-US" sz="1800" spc="-13" dirty="0">
                <a:solidFill>
                  <a:srgbClr val="14213E"/>
                </a:solidFill>
                <a:latin typeface="Roboto"/>
                <a:cs typeface="Roboto"/>
              </a:rPr>
              <a:t>usage </a:t>
            </a:r>
            <a:r>
              <a:rPr lang="en-US" sz="1800" spc="-27" dirty="0">
                <a:solidFill>
                  <a:srgbClr val="14213E"/>
                </a:solidFill>
                <a:latin typeface="Roboto"/>
                <a:cs typeface="Roboto"/>
              </a:rPr>
              <a:t>information</a:t>
            </a:r>
            <a:r>
              <a:rPr lang="en-US" sz="1800" spc="-53" dirty="0">
                <a:solidFill>
                  <a:srgbClr val="14213E"/>
                </a:solidFill>
                <a:latin typeface="Roboto"/>
                <a:cs typeface="Roboto"/>
              </a:rPr>
              <a:t> </a:t>
            </a:r>
            <a:r>
              <a:rPr lang="en-US" sz="1800" dirty="0">
                <a:solidFill>
                  <a:srgbClr val="14213E"/>
                </a:solidFill>
                <a:latin typeface="Roboto"/>
                <a:cs typeface="Roboto"/>
              </a:rPr>
              <a:t>can</a:t>
            </a:r>
            <a:r>
              <a:rPr lang="en-US" sz="1800" spc="-47" dirty="0">
                <a:solidFill>
                  <a:srgbClr val="14213E"/>
                </a:solidFill>
                <a:latin typeface="Roboto"/>
                <a:cs typeface="Roboto"/>
              </a:rPr>
              <a:t> </a:t>
            </a:r>
            <a:r>
              <a:rPr lang="en-US" sz="1800" dirty="0">
                <a:solidFill>
                  <a:srgbClr val="14213E"/>
                </a:solidFill>
                <a:latin typeface="Roboto"/>
                <a:cs typeface="Roboto"/>
              </a:rPr>
              <a:t>not</a:t>
            </a:r>
            <a:r>
              <a:rPr lang="en-US" sz="1800" spc="-53" dirty="0">
                <a:solidFill>
                  <a:srgbClr val="14213E"/>
                </a:solidFill>
                <a:latin typeface="Roboto"/>
                <a:cs typeface="Roboto"/>
              </a:rPr>
              <a:t> </a:t>
            </a:r>
            <a:r>
              <a:rPr lang="en-US" sz="1800" spc="-13" dirty="0">
                <a:solidFill>
                  <a:srgbClr val="14213E"/>
                </a:solidFill>
                <a:latin typeface="Roboto"/>
                <a:cs typeface="Roboto"/>
              </a:rPr>
              <a:t>only</a:t>
            </a:r>
            <a:r>
              <a:rPr lang="en-US" sz="1800" spc="-47" dirty="0">
                <a:solidFill>
                  <a:srgbClr val="14213E"/>
                </a:solidFill>
                <a:latin typeface="Roboto"/>
                <a:cs typeface="Roboto"/>
              </a:rPr>
              <a:t> </a:t>
            </a:r>
            <a:r>
              <a:rPr lang="en-US" sz="1800" spc="-13" dirty="0">
                <a:solidFill>
                  <a:srgbClr val="14213E"/>
                </a:solidFill>
                <a:latin typeface="Roboto"/>
                <a:cs typeface="Roboto"/>
              </a:rPr>
              <a:t>guide</a:t>
            </a:r>
            <a:r>
              <a:rPr lang="en-US" sz="1800" spc="-47" dirty="0">
                <a:solidFill>
                  <a:srgbClr val="14213E"/>
                </a:solidFill>
                <a:latin typeface="Roboto"/>
                <a:cs typeface="Roboto"/>
              </a:rPr>
              <a:t> </a:t>
            </a:r>
            <a:r>
              <a:rPr lang="en-US" sz="1800" dirty="0">
                <a:solidFill>
                  <a:srgbClr val="14213E"/>
                </a:solidFill>
                <a:latin typeface="Roboto"/>
                <a:cs typeface="Roboto"/>
              </a:rPr>
              <a:t>the</a:t>
            </a:r>
            <a:r>
              <a:rPr lang="en-US" sz="1800" spc="-53" dirty="0">
                <a:solidFill>
                  <a:srgbClr val="14213E"/>
                </a:solidFill>
                <a:latin typeface="Roboto"/>
                <a:cs typeface="Roboto"/>
              </a:rPr>
              <a:t> </a:t>
            </a:r>
            <a:r>
              <a:rPr lang="en-US" sz="1800" spc="-13" dirty="0">
                <a:solidFill>
                  <a:srgbClr val="14213E"/>
                </a:solidFill>
                <a:latin typeface="Roboto"/>
                <a:cs typeface="Roboto"/>
              </a:rPr>
              <a:t>planning</a:t>
            </a:r>
            <a:r>
              <a:rPr lang="en-US" sz="1800" spc="-47" dirty="0">
                <a:solidFill>
                  <a:srgbClr val="14213E"/>
                </a:solidFill>
                <a:latin typeface="Roboto"/>
                <a:cs typeface="Roboto"/>
              </a:rPr>
              <a:t> </a:t>
            </a:r>
            <a:r>
              <a:rPr lang="en-US" sz="1800" dirty="0">
                <a:solidFill>
                  <a:srgbClr val="14213E"/>
                </a:solidFill>
                <a:latin typeface="Roboto"/>
                <a:cs typeface="Roboto"/>
              </a:rPr>
              <a:t>and</a:t>
            </a:r>
            <a:r>
              <a:rPr lang="en-US" sz="1800" spc="-53" dirty="0">
                <a:solidFill>
                  <a:srgbClr val="14213E"/>
                </a:solidFill>
                <a:latin typeface="Roboto"/>
                <a:cs typeface="Roboto"/>
              </a:rPr>
              <a:t> </a:t>
            </a:r>
            <a:r>
              <a:rPr lang="en-US" sz="1800" spc="-13" dirty="0">
                <a:solidFill>
                  <a:srgbClr val="14213E"/>
                </a:solidFill>
                <a:latin typeface="Roboto"/>
                <a:cs typeface="Roboto"/>
              </a:rPr>
              <a:t>allocation</a:t>
            </a:r>
            <a:r>
              <a:rPr lang="en-US" sz="1800" spc="-47" dirty="0">
                <a:solidFill>
                  <a:srgbClr val="14213E"/>
                </a:solidFill>
                <a:latin typeface="Roboto"/>
                <a:cs typeface="Roboto"/>
              </a:rPr>
              <a:t> </a:t>
            </a:r>
            <a:r>
              <a:rPr lang="en-US" sz="1800" dirty="0">
                <a:solidFill>
                  <a:srgbClr val="14213E"/>
                </a:solidFill>
                <a:latin typeface="Roboto"/>
                <a:cs typeface="Roboto"/>
              </a:rPr>
              <a:t>of</a:t>
            </a:r>
            <a:r>
              <a:rPr lang="en-US" sz="1800" spc="-47" dirty="0">
                <a:solidFill>
                  <a:srgbClr val="14213E"/>
                </a:solidFill>
                <a:latin typeface="Roboto"/>
                <a:cs typeface="Roboto"/>
              </a:rPr>
              <a:t> </a:t>
            </a:r>
            <a:r>
              <a:rPr lang="en-US" sz="1800" spc="-13" dirty="0">
                <a:solidFill>
                  <a:srgbClr val="14213E"/>
                </a:solidFill>
                <a:latin typeface="Roboto"/>
                <a:cs typeface="Roboto"/>
              </a:rPr>
              <a:t>shared</a:t>
            </a:r>
            <a:r>
              <a:rPr lang="en-US" sz="1800" spc="-53" dirty="0">
                <a:solidFill>
                  <a:srgbClr val="14213E"/>
                </a:solidFill>
                <a:latin typeface="Roboto"/>
                <a:cs typeface="Roboto"/>
              </a:rPr>
              <a:t> </a:t>
            </a:r>
            <a:r>
              <a:rPr lang="en-US" sz="1800" dirty="0">
                <a:solidFill>
                  <a:srgbClr val="14213E"/>
                </a:solidFill>
                <a:latin typeface="Roboto"/>
                <a:cs typeface="Roboto"/>
              </a:rPr>
              <a:t>bike</a:t>
            </a:r>
            <a:r>
              <a:rPr lang="en-US" sz="1800" spc="-47" dirty="0">
                <a:solidFill>
                  <a:srgbClr val="14213E"/>
                </a:solidFill>
                <a:latin typeface="Roboto"/>
                <a:cs typeface="Roboto"/>
              </a:rPr>
              <a:t> </a:t>
            </a:r>
            <a:r>
              <a:rPr lang="en-US" sz="1800" spc="-13" dirty="0">
                <a:solidFill>
                  <a:srgbClr val="14213E"/>
                </a:solidFill>
                <a:latin typeface="Roboto"/>
                <a:cs typeface="Roboto"/>
              </a:rPr>
              <a:t>resources,</a:t>
            </a:r>
            <a:r>
              <a:rPr lang="en-US" sz="1800" spc="-47" dirty="0">
                <a:solidFill>
                  <a:srgbClr val="14213E"/>
                </a:solidFill>
                <a:latin typeface="Roboto"/>
                <a:cs typeface="Roboto"/>
              </a:rPr>
              <a:t> </a:t>
            </a:r>
            <a:r>
              <a:rPr lang="en-US" sz="1800" dirty="0">
                <a:solidFill>
                  <a:srgbClr val="14213E"/>
                </a:solidFill>
                <a:latin typeface="Roboto"/>
                <a:cs typeface="Roboto"/>
              </a:rPr>
              <a:t>but</a:t>
            </a:r>
            <a:r>
              <a:rPr lang="en-US" sz="1800" spc="-53" dirty="0">
                <a:solidFill>
                  <a:srgbClr val="14213E"/>
                </a:solidFill>
                <a:latin typeface="Roboto"/>
                <a:cs typeface="Roboto"/>
              </a:rPr>
              <a:t> </a:t>
            </a:r>
            <a:r>
              <a:rPr lang="en-US" sz="1800" dirty="0">
                <a:solidFill>
                  <a:srgbClr val="14213E"/>
                </a:solidFill>
                <a:latin typeface="Roboto"/>
                <a:cs typeface="Roboto"/>
              </a:rPr>
              <a:t>also</a:t>
            </a:r>
            <a:r>
              <a:rPr lang="en-US" sz="1800" spc="-47" dirty="0">
                <a:solidFill>
                  <a:srgbClr val="14213E"/>
                </a:solidFill>
                <a:latin typeface="Roboto"/>
                <a:cs typeface="Roboto"/>
              </a:rPr>
              <a:t> </a:t>
            </a:r>
            <a:r>
              <a:rPr lang="en-US" sz="1800" spc="-13" dirty="0">
                <a:solidFill>
                  <a:srgbClr val="14213E"/>
                </a:solidFill>
                <a:latin typeface="Roboto"/>
                <a:cs typeface="Roboto"/>
              </a:rPr>
              <a:t>support </a:t>
            </a:r>
            <a:r>
              <a:rPr lang="en-US" sz="1800" spc="-27" dirty="0">
                <a:solidFill>
                  <a:srgbClr val="14213E"/>
                </a:solidFill>
                <a:latin typeface="Roboto"/>
                <a:cs typeface="Roboto"/>
              </a:rPr>
              <a:t>futural</a:t>
            </a:r>
            <a:r>
              <a:rPr lang="en-US" sz="1800" spc="-40" dirty="0">
                <a:solidFill>
                  <a:srgbClr val="14213E"/>
                </a:solidFill>
                <a:latin typeface="Roboto"/>
                <a:cs typeface="Roboto"/>
              </a:rPr>
              <a:t> </a:t>
            </a:r>
            <a:r>
              <a:rPr lang="en-US" sz="1800" spc="-13" dirty="0">
                <a:solidFill>
                  <a:srgbClr val="14213E"/>
                </a:solidFill>
                <a:latin typeface="Roboto"/>
                <a:cs typeface="Roboto"/>
              </a:rPr>
              <a:t>decisions</a:t>
            </a:r>
            <a:r>
              <a:rPr lang="en-US" sz="1800" spc="-40" dirty="0">
                <a:solidFill>
                  <a:srgbClr val="14213E"/>
                </a:solidFill>
                <a:latin typeface="Roboto"/>
                <a:cs typeface="Roboto"/>
              </a:rPr>
              <a:t> </a:t>
            </a:r>
            <a:r>
              <a:rPr lang="en-US" sz="1800" spc="-13" dirty="0">
                <a:solidFill>
                  <a:srgbClr val="14213E"/>
                </a:solidFill>
                <a:latin typeface="Roboto"/>
                <a:cs typeface="Roboto"/>
              </a:rPr>
              <a:t>about</a:t>
            </a:r>
            <a:r>
              <a:rPr lang="en-US" sz="1800" spc="-40" dirty="0">
                <a:solidFill>
                  <a:srgbClr val="14213E"/>
                </a:solidFill>
                <a:latin typeface="Roboto"/>
                <a:cs typeface="Roboto"/>
              </a:rPr>
              <a:t> </a:t>
            </a:r>
            <a:r>
              <a:rPr lang="en-US" sz="1800" spc="-13" dirty="0">
                <a:solidFill>
                  <a:srgbClr val="14213E"/>
                </a:solidFill>
                <a:latin typeface="Roboto"/>
                <a:cs typeface="Roboto"/>
              </a:rPr>
              <a:t>where</a:t>
            </a:r>
            <a:r>
              <a:rPr lang="en-US" sz="1800" spc="-40" dirty="0">
                <a:solidFill>
                  <a:srgbClr val="14213E"/>
                </a:solidFill>
                <a:latin typeface="Roboto"/>
                <a:cs typeface="Roboto"/>
              </a:rPr>
              <a:t> </a:t>
            </a:r>
            <a:r>
              <a:rPr lang="en-US" sz="1800" dirty="0">
                <a:solidFill>
                  <a:srgbClr val="14213E"/>
                </a:solidFill>
                <a:latin typeface="Roboto"/>
                <a:cs typeface="Roboto"/>
              </a:rPr>
              <a:t>to</a:t>
            </a:r>
            <a:r>
              <a:rPr lang="en-US" sz="1800" spc="-40" dirty="0">
                <a:solidFill>
                  <a:srgbClr val="14213E"/>
                </a:solidFill>
                <a:latin typeface="Roboto"/>
                <a:cs typeface="Roboto"/>
              </a:rPr>
              <a:t> </a:t>
            </a:r>
            <a:r>
              <a:rPr lang="en-US" sz="1800" dirty="0">
                <a:solidFill>
                  <a:srgbClr val="14213E"/>
                </a:solidFill>
                <a:latin typeface="Roboto"/>
                <a:cs typeface="Roboto"/>
              </a:rPr>
              <a:t>expand</a:t>
            </a:r>
            <a:r>
              <a:rPr lang="en-US" sz="1800" spc="-40" dirty="0">
                <a:solidFill>
                  <a:srgbClr val="14213E"/>
                </a:solidFill>
                <a:latin typeface="Roboto"/>
                <a:cs typeface="Roboto"/>
              </a:rPr>
              <a:t> </a:t>
            </a:r>
            <a:r>
              <a:rPr lang="en-US" sz="1800" dirty="0">
                <a:solidFill>
                  <a:srgbClr val="14213E"/>
                </a:solidFill>
                <a:latin typeface="Roboto"/>
                <a:cs typeface="Roboto"/>
              </a:rPr>
              <a:t>or</a:t>
            </a:r>
            <a:r>
              <a:rPr lang="en-US" sz="1800" spc="-33" dirty="0">
                <a:solidFill>
                  <a:srgbClr val="14213E"/>
                </a:solidFill>
                <a:latin typeface="Roboto"/>
                <a:cs typeface="Roboto"/>
              </a:rPr>
              <a:t> </a:t>
            </a:r>
            <a:r>
              <a:rPr lang="en-US" sz="1800" spc="-27" dirty="0">
                <a:solidFill>
                  <a:srgbClr val="14213E"/>
                </a:solidFill>
                <a:latin typeface="Roboto"/>
                <a:cs typeface="Roboto"/>
              </a:rPr>
              <a:t>adjust</a:t>
            </a:r>
            <a:r>
              <a:rPr lang="en-US" sz="1800" spc="-40" dirty="0">
                <a:solidFill>
                  <a:srgbClr val="14213E"/>
                </a:solidFill>
                <a:latin typeface="Roboto"/>
                <a:cs typeface="Roboto"/>
              </a:rPr>
              <a:t> </a:t>
            </a:r>
            <a:r>
              <a:rPr lang="en-US" sz="1800" spc="-13" dirty="0">
                <a:solidFill>
                  <a:srgbClr val="14213E"/>
                </a:solidFill>
                <a:latin typeface="Roboto"/>
                <a:cs typeface="Roboto"/>
              </a:rPr>
              <a:t>services</a:t>
            </a:r>
            <a:r>
              <a:rPr lang="en-US" sz="1800" spc="-40" dirty="0">
                <a:solidFill>
                  <a:srgbClr val="14213E"/>
                </a:solidFill>
                <a:latin typeface="Roboto"/>
                <a:cs typeface="Roboto"/>
              </a:rPr>
              <a:t> </a:t>
            </a:r>
            <a:r>
              <a:rPr lang="en-US" sz="1800" dirty="0">
                <a:solidFill>
                  <a:srgbClr val="14213E"/>
                </a:solidFill>
                <a:latin typeface="Roboto"/>
                <a:cs typeface="Roboto"/>
              </a:rPr>
              <a:t>to</a:t>
            </a:r>
            <a:r>
              <a:rPr lang="en-US" sz="1800" spc="-40" dirty="0">
                <a:solidFill>
                  <a:srgbClr val="14213E"/>
                </a:solidFill>
                <a:latin typeface="Roboto"/>
                <a:cs typeface="Roboto"/>
              </a:rPr>
              <a:t> </a:t>
            </a:r>
            <a:r>
              <a:rPr lang="en-US" sz="1800" spc="-13" dirty="0">
                <a:solidFill>
                  <a:srgbClr val="14213E"/>
                </a:solidFill>
                <a:latin typeface="Roboto"/>
                <a:cs typeface="Roboto"/>
              </a:rPr>
              <a:t>integrate</a:t>
            </a:r>
            <a:r>
              <a:rPr lang="en-US" sz="1800" spc="-40" dirty="0">
                <a:solidFill>
                  <a:srgbClr val="14213E"/>
                </a:solidFill>
                <a:latin typeface="Roboto"/>
                <a:cs typeface="Roboto"/>
              </a:rPr>
              <a:t> </a:t>
            </a:r>
            <a:r>
              <a:rPr lang="en-US" sz="1800" spc="-13" dirty="0">
                <a:solidFill>
                  <a:srgbClr val="14213E"/>
                </a:solidFill>
                <a:latin typeface="Roboto"/>
                <a:cs typeface="Roboto"/>
              </a:rPr>
              <a:t>with</a:t>
            </a:r>
            <a:r>
              <a:rPr lang="en-US" sz="1800" spc="-40" dirty="0">
                <a:solidFill>
                  <a:srgbClr val="14213E"/>
                </a:solidFill>
                <a:latin typeface="Roboto"/>
                <a:cs typeface="Roboto"/>
              </a:rPr>
              <a:t> </a:t>
            </a:r>
            <a:r>
              <a:rPr lang="en-US" sz="1800" spc="-13" dirty="0">
                <a:solidFill>
                  <a:srgbClr val="14213E"/>
                </a:solidFill>
                <a:latin typeface="Roboto"/>
                <a:cs typeface="Roboto"/>
              </a:rPr>
              <a:t>other</a:t>
            </a:r>
            <a:r>
              <a:rPr lang="en-US" sz="1800" spc="-40" dirty="0">
                <a:solidFill>
                  <a:srgbClr val="14213E"/>
                </a:solidFill>
                <a:latin typeface="Roboto"/>
                <a:cs typeface="Roboto"/>
              </a:rPr>
              <a:t> </a:t>
            </a:r>
            <a:r>
              <a:rPr lang="en-US" sz="1800" dirty="0">
                <a:solidFill>
                  <a:srgbClr val="14213E"/>
                </a:solidFill>
                <a:latin typeface="Roboto"/>
                <a:cs typeface="Roboto"/>
              </a:rPr>
              <a:t>modes</a:t>
            </a:r>
            <a:r>
              <a:rPr lang="en-US" sz="1800" spc="-33" dirty="0">
                <a:solidFill>
                  <a:srgbClr val="14213E"/>
                </a:solidFill>
                <a:latin typeface="Roboto"/>
                <a:cs typeface="Roboto"/>
              </a:rPr>
              <a:t> of </a:t>
            </a:r>
            <a:r>
              <a:rPr lang="en-US" sz="1800" spc="-27" dirty="0">
                <a:solidFill>
                  <a:srgbClr val="14213E"/>
                </a:solidFill>
                <a:latin typeface="Roboto"/>
                <a:cs typeface="Roboto"/>
              </a:rPr>
              <a:t>transportation.</a:t>
            </a:r>
            <a:r>
              <a:rPr lang="en-US" sz="1800" spc="-67" dirty="0">
                <a:solidFill>
                  <a:srgbClr val="14213E"/>
                </a:solidFill>
                <a:latin typeface="Roboto"/>
                <a:cs typeface="Roboto"/>
              </a:rPr>
              <a:t> </a:t>
            </a:r>
            <a:r>
              <a:rPr lang="en-US" sz="1800" dirty="0">
                <a:solidFill>
                  <a:srgbClr val="14213E"/>
                </a:solidFill>
                <a:latin typeface="Roboto"/>
                <a:cs typeface="Roboto"/>
              </a:rPr>
              <a:t>To</a:t>
            </a:r>
            <a:r>
              <a:rPr lang="en-US" sz="1800" spc="-47" dirty="0">
                <a:solidFill>
                  <a:srgbClr val="14213E"/>
                </a:solidFill>
                <a:latin typeface="Roboto"/>
                <a:cs typeface="Roboto"/>
              </a:rPr>
              <a:t> </a:t>
            </a:r>
            <a:r>
              <a:rPr lang="en-US" sz="1800" spc="-13" dirty="0">
                <a:solidFill>
                  <a:srgbClr val="14213E"/>
                </a:solidFill>
                <a:latin typeface="Roboto"/>
                <a:cs typeface="Roboto"/>
              </a:rPr>
              <a:t>summarize,</a:t>
            </a:r>
            <a:r>
              <a:rPr lang="en-US" sz="1800" spc="-40" dirty="0">
                <a:solidFill>
                  <a:srgbClr val="14213E"/>
                </a:solidFill>
                <a:latin typeface="Roboto"/>
                <a:cs typeface="Roboto"/>
              </a:rPr>
              <a:t> </a:t>
            </a:r>
            <a:r>
              <a:rPr lang="en-US" sz="1800" dirty="0">
                <a:solidFill>
                  <a:srgbClr val="14213E"/>
                </a:solidFill>
                <a:latin typeface="Roboto"/>
                <a:cs typeface="Roboto"/>
              </a:rPr>
              <a:t>our</a:t>
            </a:r>
            <a:r>
              <a:rPr lang="en-US" sz="1800" spc="-40" dirty="0">
                <a:solidFill>
                  <a:srgbClr val="14213E"/>
                </a:solidFill>
                <a:latin typeface="Roboto"/>
                <a:cs typeface="Roboto"/>
              </a:rPr>
              <a:t> </a:t>
            </a:r>
            <a:r>
              <a:rPr lang="en-US" sz="1800" spc="-13" dirty="0">
                <a:solidFill>
                  <a:srgbClr val="14213E"/>
                </a:solidFill>
                <a:latin typeface="Roboto"/>
                <a:cs typeface="Roboto"/>
              </a:rPr>
              <a:t>project</a:t>
            </a:r>
            <a:r>
              <a:rPr lang="en-US" sz="1800" spc="-47" dirty="0">
                <a:solidFill>
                  <a:srgbClr val="14213E"/>
                </a:solidFill>
                <a:latin typeface="Roboto"/>
                <a:cs typeface="Roboto"/>
              </a:rPr>
              <a:t> </a:t>
            </a:r>
            <a:r>
              <a:rPr lang="en-US" sz="1800" spc="-13" dirty="0">
                <a:solidFill>
                  <a:srgbClr val="14213E"/>
                </a:solidFill>
                <a:latin typeface="Roboto"/>
                <a:cs typeface="Roboto"/>
              </a:rPr>
              <a:t>could</a:t>
            </a:r>
            <a:r>
              <a:rPr lang="en-US" sz="1800" spc="-40" dirty="0">
                <a:solidFill>
                  <a:srgbClr val="14213E"/>
                </a:solidFill>
                <a:latin typeface="Roboto"/>
                <a:cs typeface="Roboto"/>
              </a:rPr>
              <a:t> </a:t>
            </a:r>
            <a:r>
              <a:rPr lang="en-US" sz="1800" dirty="0">
                <a:solidFill>
                  <a:srgbClr val="14213E"/>
                </a:solidFill>
                <a:latin typeface="Roboto"/>
                <a:cs typeface="Roboto"/>
              </a:rPr>
              <a:t>help</a:t>
            </a:r>
            <a:r>
              <a:rPr lang="en-US" sz="1800" spc="-40" dirty="0">
                <a:solidFill>
                  <a:srgbClr val="14213E"/>
                </a:solidFill>
                <a:latin typeface="Roboto"/>
                <a:cs typeface="Roboto"/>
              </a:rPr>
              <a:t> </a:t>
            </a:r>
            <a:r>
              <a:rPr lang="en-US" sz="1800" spc="-13" dirty="0">
                <a:solidFill>
                  <a:srgbClr val="14213E"/>
                </a:solidFill>
                <a:latin typeface="Roboto"/>
                <a:cs typeface="Roboto"/>
              </a:rPr>
              <a:t>optimize</a:t>
            </a:r>
            <a:r>
              <a:rPr lang="en-US" sz="1800" spc="-47" dirty="0">
                <a:solidFill>
                  <a:srgbClr val="14213E"/>
                </a:solidFill>
                <a:latin typeface="Roboto"/>
                <a:cs typeface="Roboto"/>
              </a:rPr>
              <a:t> </a:t>
            </a:r>
            <a:r>
              <a:rPr lang="en-US" sz="1800" dirty="0">
                <a:solidFill>
                  <a:srgbClr val="14213E"/>
                </a:solidFill>
                <a:latin typeface="Roboto"/>
                <a:cs typeface="Roboto"/>
              </a:rPr>
              <a:t>the</a:t>
            </a:r>
            <a:r>
              <a:rPr lang="en-US" sz="1800" spc="-40" dirty="0">
                <a:solidFill>
                  <a:srgbClr val="14213E"/>
                </a:solidFill>
                <a:latin typeface="Roboto"/>
                <a:cs typeface="Roboto"/>
              </a:rPr>
              <a:t> city’s bike-sharing</a:t>
            </a:r>
            <a:r>
              <a:rPr lang="en-US" sz="1800" spc="-47" dirty="0">
                <a:solidFill>
                  <a:srgbClr val="14213E"/>
                </a:solidFill>
                <a:latin typeface="Roboto"/>
                <a:cs typeface="Roboto"/>
              </a:rPr>
              <a:t> </a:t>
            </a:r>
            <a:r>
              <a:rPr lang="en-US" sz="1800" spc="-13" dirty="0">
                <a:solidFill>
                  <a:srgbClr val="14213E"/>
                </a:solidFill>
                <a:latin typeface="Roboto"/>
                <a:cs typeface="Roboto"/>
              </a:rPr>
              <a:t>infrastructure.</a:t>
            </a:r>
            <a:endParaRPr lang="en-US" sz="1800" dirty="0">
              <a:latin typeface="Roboto"/>
              <a:cs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3040" y="1560718"/>
            <a:ext cx="13411200" cy="755762"/>
          </a:xfrm>
          <a:prstGeom prst="rect">
            <a:avLst/>
          </a:prstGeom>
        </p:spPr>
        <p:txBody>
          <a:bodyPr vert="horz" wrap="square" lIns="0" tIns="16933" rIns="0" bIns="0" rtlCol="0" anchor="b">
            <a:spAutoFit/>
          </a:bodyPr>
          <a:lstStyle/>
          <a:p>
            <a:pPr marL="49105">
              <a:lnSpc>
                <a:spcPct val="100000"/>
              </a:lnSpc>
              <a:spcBef>
                <a:spcPts val="133"/>
              </a:spcBef>
            </a:pPr>
            <a:r>
              <a:rPr spc="-27" dirty="0"/>
              <a:t>Data</a:t>
            </a:r>
          </a:p>
        </p:txBody>
      </p:sp>
      <p:grpSp>
        <p:nvGrpSpPr>
          <p:cNvPr id="3" name="object 3"/>
          <p:cNvGrpSpPr/>
          <p:nvPr/>
        </p:nvGrpSpPr>
        <p:grpSpPr>
          <a:xfrm>
            <a:off x="467840" y="378372"/>
            <a:ext cx="11759353" cy="3741683"/>
            <a:chOff x="186928" y="941162"/>
            <a:chExt cx="8819515" cy="2354580"/>
          </a:xfrm>
        </p:grpSpPr>
        <p:pic>
          <p:nvPicPr>
            <p:cNvPr id="4" name="object 4"/>
            <p:cNvPicPr/>
            <p:nvPr/>
          </p:nvPicPr>
          <p:blipFill>
            <a:blip r:embed="rId2" cstate="print"/>
            <a:stretch>
              <a:fillRect/>
            </a:stretch>
          </p:blipFill>
          <p:spPr>
            <a:xfrm>
              <a:off x="186928" y="1016367"/>
              <a:ext cx="8804675" cy="2278857"/>
            </a:xfrm>
            <a:prstGeom prst="rect">
              <a:avLst/>
            </a:prstGeom>
          </p:spPr>
        </p:pic>
        <p:sp>
          <p:nvSpPr>
            <p:cNvPr id="5" name="object 5"/>
            <p:cNvSpPr/>
            <p:nvPr/>
          </p:nvSpPr>
          <p:spPr>
            <a:xfrm>
              <a:off x="5605674" y="981850"/>
              <a:ext cx="3386454" cy="280035"/>
            </a:xfrm>
            <a:custGeom>
              <a:avLst/>
              <a:gdLst/>
              <a:ahLst/>
              <a:cxnLst/>
              <a:rect l="l" t="t" r="r" b="b"/>
              <a:pathLst>
                <a:path w="3386454" h="280034">
                  <a:moveTo>
                    <a:pt x="0" y="0"/>
                  </a:moveTo>
                  <a:lnTo>
                    <a:pt x="296699" y="0"/>
                  </a:lnTo>
                  <a:lnTo>
                    <a:pt x="296699" y="279899"/>
                  </a:lnTo>
                  <a:lnTo>
                    <a:pt x="0" y="279899"/>
                  </a:lnTo>
                  <a:lnTo>
                    <a:pt x="0" y="0"/>
                  </a:lnTo>
                  <a:close/>
                </a:path>
                <a:path w="3386454" h="280034">
                  <a:moveTo>
                    <a:pt x="2767924" y="0"/>
                  </a:moveTo>
                  <a:lnTo>
                    <a:pt x="3385924" y="0"/>
                  </a:lnTo>
                  <a:lnTo>
                    <a:pt x="3385924" y="279899"/>
                  </a:lnTo>
                  <a:lnTo>
                    <a:pt x="2767924" y="279899"/>
                  </a:lnTo>
                  <a:lnTo>
                    <a:pt x="2767924" y="0"/>
                  </a:lnTo>
                  <a:close/>
                </a:path>
              </a:pathLst>
            </a:custGeom>
            <a:ln w="28574">
              <a:solidFill>
                <a:srgbClr val="00FF00"/>
              </a:solidFill>
            </a:ln>
          </p:spPr>
          <p:txBody>
            <a:bodyPr wrap="square" lIns="0" tIns="0" rIns="0" bIns="0" rtlCol="0"/>
            <a:lstStyle/>
            <a:p>
              <a:endParaRPr sz="2400"/>
            </a:p>
          </p:txBody>
        </p:sp>
        <p:sp>
          <p:nvSpPr>
            <p:cNvPr id="6" name="object 6"/>
            <p:cNvSpPr/>
            <p:nvPr/>
          </p:nvSpPr>
          <p:spPr>
            <a:xfrm>
              <a:off x="7135949" y="955450"/>
              <a:ext cx="1171575" cy="332740"/>
            </a:xfrm>
            <a:custGeom>
              <a:avLst/>
              <a:gdLst/>
              <a:ahLst/>
              <a:cxnLst/>
              <a:rect l="l" t="t" r="r" b="b"/>
              <a:pathLst>
                <a:path w="1171575" h="332740">
                  <a:moveTo>
                    <a:pt x="0" y="0"/>
                  </a:moveTo>
                  <a:lnTo>
                    <a:pt x="1171199" y="0"/>
                  </a:lnTo>
                  <a:lnTo>
                    <a:pt x="1171199" y="332699"/>
                  </a:lnTo>
                  <a:lnTo>
                    <a:pt x="0" y="332699"/>
                  </a:lnTo>
                  <a:lnTo>
                    <a:pt x="0" y="0"/>
                  </a:lnTo>
                  <a:close/>
                </a:path>
              </a:pathLst>
            </a:custGeom>
            <a:ln w="28574">
              <a:solidFill>
                <a:srgbClr val="00FFFF"/>
              </a:solidFill>
            </a:ln>
          </p:spPr>
          <p:txBody>
            <a:bodyPr wrap="square" lIns="0" tIns="0" rIns="0" bIns="0" rtlCol="0"/>
            <a:lstStyle/>
            <a:p>
              <a:endParaRPr sz="2400"/>
            </a:p>
          </p:txBody>
        </p:sp>
      </p:grpSp>
      <p:sp>
        <p:nvSpPr>
          <p:cNvPr id="7" name="object 7"/>
          <p:cNvSpPr txBox="1"/>
          <p:nvPr/>
        </p:nvSpPr>
        <p:spPr>
          <a:xfrm>
            <a:off x="8084416" y="2917468"/>
            <a:ext cx="3732107" cy="1402093"/>
          </a:xfrm>
          <a:prstGeom prst="rect">
            <a:avLst/>
          </a:prstGeom>
          <a:solidFill>
            <a:srgbClr val="F3F3F3"/>
          </a:solidFill>
        </p:spPr>
        <p:txBody>
          <a:bodyPr vert="horz" wrap="square" lIns="0" tIns="108373" rIns="0" bIns="0" rtlCol="0">
            <a:spAutoFit/>
          </a:bodyPr>
          <a:lstStyle/>
          <a:p>
            <a:pPr marL="113450" marR="230288">
              <a:spcBef>
                <a:spcPts val="853"/>
              </a:spcBef>
            </a:pPr>
            <a:r>
              <a:rPr sz="1200" spc="-13" dirty="0">
                <a:solidFill>
                  <a:srgbClr val="00FF00"/>
                </a:solidFill>
                <a:latin typeface="Roboto"/>
                <a:cs typeface="Roboto"/>
              </a:rPr>
              <a:t>Green:</a:t>
            </a:r>
            <a:r>
              <a:rPr sz="1200" spc="-33" dirty="0">
                <a:solidFill>
                  <a:srgbClr val="00FF00"/>
                </a:solidFill>
                <a:latin typeface="Roboto"/>
                <a:cs typeface="Roboto"/>
              </a:rPr>
              <a:t> </a:t>
            </a:r>
            <a:r>
              <a:rPr sz="1200" spc="-13" dirty="0">
                <a:latin typeface="Roboto"/>
                <a:cs typeface="Roboto"/>
              </a:rPr>
              <a:t>Depedent</a:t>
            </a:r>
            <a:r>
              <a:rPr sz="1200" spc="-40" dirty="0">
                <a:latin typeface="Roboto"/>
                <a:cs typeface="Roboto"/>
              </a:rPr>
              <a:t> </a:t>
            </a:r>
            <a:r>
              <a:rPr sz="1200" spc="-13" dirty="0">
                <a:latin typeface="Roboto"/>
                <a:cs typeface="Roboto"/>
              </a:rPr>
              <a:t>variable,</a:t>
            </a:r>
            <a:r>
              <a:rPr sz="1200" spc="-40" dirty="0">
                <a:latin typeface="Roboto"/>
                <a:cs typeface="Roboto"/>
              </a:rPr>
              <a:t> </a:t>
            </a:r>
            <a:r>
              <a:rPr sz="1200" spc="-13" dirty="0">
                <a:latin typeface="Roboto"/>
                <a:cs typeface="Roboto"/>
              </a:rPr>
              <a:t>aggregated</a:t>
            </a:r>
            <a:r>
              <a:rPr sz="1200" spc="-40" dirty="0">
                <a:latin typeface="Roboto"/>
                <a:cs typeface="Roboto"/>
              </a:rPr>
              <a:t> </a:t>
            </a:r>
            <a:r>
              <a:rPr sz="1200" spc="-13" dirty="0">
                <a:latin typeface="Roboto"/>
                <a:cs typeface="Roboto"/>
              </a:rPr>
              <a:t>daily</a:t>
            </a:r>
            <a:r>
              <a:rPr sz="1200" spc="-33" dirty="0">
                <a:latin typeface="Roboto"/>
                <a:cs typeface="Roboto"/>
              </a:rPr>
              <a:t> </a:t>
            </a:r>
            <a:r>
              <a:rPr sz="1200" spc="-13" dirty="0">
                <a:latin typeface="Roboto"/>
                <a:cs typeface="Roboto"/>
              </a:rPr>
              <a:t>counts </a:t>
            </a:r>
            <a:r>
              <a:rPr sz="1200" dirty="0">
                <a:latin typeface="Roboto"/>
                <a:cs typeface="Roboto"/>
              </a:rPr>
              <a:t>of</a:t>
            </a:r>
            <a:r>
              <a:rPr sz="1200" spc="-40" dirty="0">
                <a:latin typeface="Roboto"/>
                <a:cs typeface="Roboto"/>
              </a:rPr>
              <a:t> </a:t>
            </a:r>
            <a:r>
              <a:rPr sz="1200" dirty="0">
                <a:latin typeface="Roboto"/>
                <a:cs typeface="Roboto"/>
              </a:rPr>
              <a:t>bike</a:t>
            </a:r>
            <a:r>
              <a:rPr sz="1200" spc="-33" dirty="0">
                <a:latin typeface="Roboto"/>
                <a:cs typeface="Roboto"/>
              </a:rPr>
              <a:t> </a:t>
            </a:r>
            <a:r>
              <a:rPr sz="1200" spc="-13" dirty="0">
                <a:latin typeface="Roboto"/>
                <a:cs typeface="Roboto"/>
              </a:rPr>
              <a:t>usage.</a:t>
            </a:r>
            <a:endParaRPr sz="1200" dirty="0">
              <a:latin typeface="Roboto"/>
              <a:cs typeface="Roboto"/>
            </a:endParaRPr>
          </a:p>
          <a:p>
            <a:pPr marL="113450" marR="358131"/>
            <a:r>
              <a:rPr sz="1200" spc="-13" dirty="0">
                <a:solidFill>
                  <a:srgbClr val="00FFFF"/>
                </a:solidFill>
                <a:latin typeface="Roboto"/>
                <a:cs typeface="Roboto"/>
              </a:rPr>
              <a:t>Blue:</a:t>
            </a:r>
            <a:r>
              <a:rPr sz="1200" spc="-33" dirty="0">
                <a:solidFill>
                  <a:srgbClr val="00FFFF"/>
                </a:solidFill>
                <a:latin typeface="Roboto"/>
                <a:cs typeface="Roboto"/>
              </a:rPr>
              <a:t> </a:t>
            </a:r>
            <a:r>
              <a:rPr sz="1200" spc="-13" dirty="0">
                <a:latin typeface="Roboto"/>
                <a:cs typeface="Roboto"/>
              </a:rPr>
              <a:t>Weather</a:t>
            </a:r>
            <a:r>
              <a:rPr sz="1200" spc="-33" dirty="0">
                <a:latin typeface="Roboto"/>
                <a:cs typeface="Roboto"/>
              </a:rPr>
              <a:t> </a:t>
            </a:r>
            <a:r>
              <a:rPr sz="1200" spc="-13" dirty="0">
                <a:latin typeface="Roboto"/>
                <a:cs typeface="Roboto"/>
              </a:rPr>
              <a:t>data,</a:t>
            </a:r>
            <a:r>
              <a:rPr sz="1200" spc="-33" dirty="0">
                <a:latin typeface="Roboto"/>
                <a:cs typeface="Roboto"/>
              </a:rPr>
              <a:t> </a:t>
            </a:r>
            <a:r>
              <a:rPr sz="1200" spc="-13" dirty="0">
                <a:latin typeface="Roboto"/>
                <a:cs typeface="Roboto"/>
              </a:rPr>
              <a:t>including</a:t>
            </a:r>
            <a:r>
              <a:rPr sz="1200" spc="-27" dirty="0">
                <a:latin typeface="Roboto"/>
                <a:cs typeface="Roboto"/>
              </a:rPr>
              <a:t> </a:t>
            </a:r>
            <a:r>
              <a:rPr sz="1200" spc="-13" dirty="0">
                <a:latin typeface="Roboto"/>
                <a:cs typeface="Roboto"/>
              </a:rPr>
              <a:t>temperature,</a:t>
            </a:r>
            <a:r>
              <a:rPr sz="1200" spc="-33" dirty="0">
                <a:latin typeface="Roboto"/>
                <a:cs typeface="Roboto"/>
              </a:rPr>
              <a:t> </a:t>
            </a:r>
            <a:r>
              <a:rPr sz="1200" spc="-27" dirty="0">
                <a:latin typeface="Roboto"/>
                <a:cs typeface="Roboto"/>
              </a:rPr>
              <a:t>snow </a:t>
            </a:r>
            <a:r>
              <a:rPr sz="1200" spc="-13" dirty="0">
                <a:latin typeface="Roboto"/>
                <a:cs typeface="Roboto"/>
              </a:rPr>
              <a:t>and</a:t>
            </a:r>
            <a:r>
              <a:rPr sz="1200" spc="-47" dirty="0">
                <a:latin typeface="Roboto"/>
                <a:cs typeface="Roboto"/>
              </a:rPr>
              <a:t> </a:t>
            </a:r>
            <a:r>
              <a:rPr sz="1200" spc="-13" dirty="0">
                <a:latin typeface="Roboto"/>
                <a:cs typeface="Roboto"/>
              </a:rPr>
              <a:t>visibility.</a:t>
            </a:r>
            <a:endParaRPr sz="1200" dirty="0">
              <a:latin typeface="Roboto"/>
              <a:cs typeface="Roboto"/>
            </a:endParaRPr>
          </a:p>
          <a:p>
            <a:pPr marL="113450" marR="439409"/>
            <a:r>
              <a:rPr sz="1200" spc="-13" dirty="0">
                <a:solidFill>
                  <a:srgbClr val="FF9900"/>
                </a:solidFill>
                <a:latin typeface="Roboto"/>
                <a:cs typeface="Roboto"/>
              </a:rPr>
              <a:t>Orange:</a:t>
            </a:r>
            <a:r>
              <a:rPr sz="1200" spc="-33" dirty="0">
                <a:solidFill>
                  <a:srgbClr val="FF9900"/>
                </a:solidFill>
                <a:latin typeface="Roboto"/>
                <a:cs typeface="Roboto"/>
              </a:rPr>
              <a:t> </a:t>
            </a:r>
            <a:r>
              <a:rPr sz="1200" spc="-13" dirty="0">
                <a:latin typeface="Roboto"/>
                <a:cs typeface="Roboto"/>
              </a:rPr>
              <a:t>Date,</a:t>
            </a:r>
            <a:r>
              <a:rPr sz="1200" spc="-27" dirty="0">
                <a:latin typeface="Roboto"/>
                <a:cs typeface="Roboto"/>
              </a:rPr>
              <a:t> holiday </a:t>
            </a:r>
            <a:r>
              <a:rPr sz="1200" spc="-13" dirty="0">
                <a:latin typeface="Roboto"/>
                <a:cs typeface="Roboto"/>
              </a:rPr>
              <a:t>and</a:t>
            </a:r>
            <a:r>
              <a:rPr sz="1200" spc="-27" dirty="0">
                <a:latin typeface="Roboto"/>
                <a:cs typeface="Roboto"/>
              </a:rPr>
              <a:t> </a:t>
            </a:r>
            <a:r>
              <a:rPr sz="1200" spc="-13" dirty="0">
                <a:latin typeface="Roboto"/>
                <a:cs typeface="Roboto"/>
              </a:rPr>
              <a:t>weekday</a:t>
            </a:r>
            <a:r>
              <a:rPr sz="1200" spc="-27" dirty="0">
                <a:latin typeface="Roboto"/>
                <a:cs typeface="Roboto"/>
              </a:rPr>
              <a:t> </a:t>
            </a:r>
            <a:r>
              <a:rPr sz="1200" spc="-13" dirty="0">
                <a:latin typeface="Roboto"/>
                <a:cs typeface="Roboto"/>
              </a:rPr>
              <a:t>information </a:t>
            </a:r>
            <a:r>
              <a:rPr sz="1200" spc="-13" dirty="0">
                <a:solidFill>
                  <a:srgbClr val="FF00FF"/>
                </a:solidFill>
                <a:latin typeface="Roboto"/>
                <a:cs typeface="Roboto"/>
              </a:rPr>
              <a:t>Purple:</a:t>
            </a:r>
            <a:r>
              <a:rPr sz="1200" spc="20" dirty="0">
                <a:solidFill>
                  <a:srgbClr val="FF00FF"/>
                </a:solidFill>
                <a:latin typeface="Roboto"/>
                <a:cs typeface="Roboto"/>
              </a:rPr>
              <a:t> </a:t>
            </a:r>
            <a:r>
              <a:rPr sz="1200" spc="-27" dirty="0">
                <a:latin typeface="Roboto"/>
                <a:cs typeface="Roboto"/>
              </a:rPr>
              <a:t>Geographic</a:t>
            </a:r>
            <a:r>
              <a:rPr sz="1200" spc="13" dirty="0">
                <a:latin typeface="Roboto"/>
                <a:cs typeface="Roboto"/>
              </a:rPr>
              <a:t> </a:t>
            </a:r>
            <a:r>
              <a:rPr sz="1200" spc="-13" dirty="0">
                <a:latin typeface="Roboto"/>
                <a:cs typeface="Roboto"/>
              </a:rPr>
              <a:t>Information</a:t>
            </a:r>
            <a:endParaRPr sz="1200" dirty="0">
              <a:latin typeface="Roboto"/>
              <a:cs typeface="Roboto"/>
            </a:endParaRPr>
          </a:p>
          <a:p>
            <a:pPr marL="113450"/>
            <a:r>
              <a:rPr sz="1200" spc="-27" dirty="0">
                <a:solidFill>
                  <a:srgbClr val="FFFF00"/>
                </a:solidFill>
                <a:latin typeface="Roboto"/>
                <a:cs typeface="Roboto"/>
              </a:rPr>
              <a:t>Yellow:</a:t>
            </a:r>
            <a:r>
              <a:rPr sz="1200" spc="-7" dirty="0">
                <a:solidFill>
                  <a:srgbClr val="FFFF00"/>
                </a:solidFill>
                <a:latin typeface="Roboto"/>
                <a:cs typeface="Roboto"/>
              </a:rPr>
              <a:t> </a:t>
            </a:r>
            <a:r>
              <a:rPr sz="1200" spc="-13" dirty="0">
                <a:latin typeface="Roboto"/>
                <a:cs typeface="Roboto"/>
              </a:rPr>
              <a:t>Record</a:t>
            </a:r>
            <a:r>
              <a:rPr sz="1200" dirty="0">
                <a:latin typeface="Roboto"/>
                <a:cs typeface="Roboto"/>
              </a:rPr>
              <a:t> </a:t>
            </a:r>
            <a:r>
              <a:rPr sz="1200" spc="-13" dirty="0">
                <a:latin typeface="Roboto"/>
                <a:cs typeface="Roboto"/>
              </a:rPr>
              <a:t>details</a:t>
            </a:r>
            <a:endParaRPr sz="1200" dirty="0">
              <a:latin typeface="Roboto"/>
              <a:cs typeface="Roboto"/>
            </a:endParaRPr>
          </a:p>
        </p:txBody>
      </p:sp>
      <p:grpSp>
        <p:nvGrpSpPr>
          <p:cNvPr id="8" name="object 8"/>
          <p:cNvGrpSpPr/>
          <p:nvPr/>
        </p:nvGrpSpPr>
        <p:grpSpPr>
          <a:xfrm>
            <a:off x="751583" y="1219684"/>
            <a:ext cx="8699500" cy="517313"/>
            <a:chOff x="563687" y="914762"/>
            <a:chExt cx="6524625" cy="387985"/>
          </a:xfrm>
        </p:grpSpPr>
        <p:sp>
          <p:nvSpPr>
            <p:cNvPr id="9" name="object 9"/>
            <p:cNvSpPr/>
            <p:nvPr/>
          </p:nvSpPr>
          <p:spPr>
            <a:xfrm>
              <a:off x="2447650" y="955449"/>
              <a:ext cx="4625975" cy="332740"/>
            </a:xfrm>
            <a:custGeom>
              <a:avLst/>
              <a:gdLst/>
              <a:ahLst/>
              <a:cxnLst/>
              <a:rect l="l" t="t" r="r" b="b"/>
              <a:pathLst>
                <a:path w="4625975" h="332740">
                  <a:moveTo>
                    <a:pt x="3517099" y="0"/>
                  </a:moveTo>
                  <a:lnTo>
                    <a:pt x="4625899" y="0"/>
                  </a:lnTo>
                  <a:lnTo>
                    <a:pt x="4625899" y="332699"/>
                  </a:lnTo>
                  <a:lnTo>
                    <a:pt x="3517099" y="332699"/>
                  </a:lnTo>
                  <a:lnTo>
                    <a:pt x="3517099" y="0"/>
                  </a:lnTo>
                  <a:close/>
                </a:path>
                <a:path w="4625975" h="332740">
                  <a:moveTo>
                    <a:pt x="0" y="0"/>
                  </a:moveTo>
                  <a:lnTo>
                    <a:pt x="386399" y="0"/>
                  </a:lnTo>
                  <a:lnTo>
                    <a:pt x="386399" y="279899"/>
                  </a:lnTo>
                  <a:lnTo>
                    <a:pt x="0" y="279899"/>
                  </a:lnTo>
                  <a:lnTo>
                    <a:pt x="0" y="0"/>
                  </a:lnTo>
                  <a:close/>
                </a:path>
              </a:pathLst>
            </a:custGeom>
            <a:ln w="28574">
              <a:solidFill>
                <a:srgbClr val="FF9900"/>
              </a:solidFill>
            </a:ln>
          </p:spPr>
          <p:txBody>
            <a:bodyPr wrap="square" lIns="0" tIns="0" rIns="0" bIns="0" rtlCol="0"/>
            <a:lstStyle/>
            <a:p>
              <a:endParaRPr sz="2400"/>
            </a:p>
          </p:txBody>
        </p:sp>
        <p:sp>
          <p:nvSpPr>
            <p:cNvPr id="10" name="object 10"/>
            <p:cNvSpPr/>
            <p:nvPr/>
          </p:nvSpPr>
          <p:spPr>
            <a:xfrm>
              <a:off x="2900524" y="929049"/>
              <a:ext cx="2628900" cy="332740"/>
            </a:xfrm>
            <a:custGeom>
              <a:avLst/>
              <a:gdLst/>
              <a:ahLst/>
              <a:cxnLst/>
              <a:rect l="l" t="t" r="r" b="b"/>
              <a:pathLst>
                <a:path w="2628900" h="332740">
                  <a:moveTo>
                    <a:pt x="0" y="0"/>
                  </a:moveTo>
                  <a:lnTo>
                    <a:pt x="2628899" y="0"/>
                  </a:lnTo>
                  <a:lnTo>
                    <a:pt x="2628899" y="332699"/>
                  </a:lnTo>
                  <a:lnTo>
                    <a:pt x="0" y="332699"/>
                  </a:lnTo>
                  <a:lnTo>
                    <a:pt x="0" y="0"/>
                  </a:lnTo>
                  <a:close/>
                </a:path>
              </a:pathLst>
            </a:custGeom>
            <a:ln w="28574">
              <a:solidFill>
                <a:srgbClr val="FF00FF"/>
              </a:solidFill>
            </a:ln>
          </p:spPr>
          <p:txBody>
            <a:bodyPr wrap="square" lIns="0" tIns="0" rIns="0" bIns="0" rtlCol="0"/>
            <a:lstStyle/>
            <a:p>
              <a:endParaRPr sz="2400"/>
            </a:p>
          </p:txBody>
        </p:sp>
        <p:sp>
          <p:nvSpPr>
            <p:cNvPr id="11" name="object 11"/>
            <p:cNvSpPr/>
            <p:nvPr/>
          </p:nvSpPr>
          <p:spPr>
            <a:xfrm>
              <a:off x="577974" y="955449"/>
              <a:ext cx="1671320" cy="280035"/>
            </a:xfrm>
            <a:custGeom>
              <a:avLst/>
              <a:gdLst/>
              <a:ahLst/>
              <a:cxnLst/>
              <a:rect l="l" t="t" r="r" b="b"/>
              <a:pathLst>
                <a:path w="1671320" h="280034">
                  <a:moveTo>
                    <a:pt x="0" y="0"/>
                  </a:moveTo>
                  <a:lnTo>
                    <a:pt x="1670699" y="0"/>
                  </a:lnTo>
                  <a:lnTo>
                    <a:pt x="1670699" y="279899"/>
                  </a:lnTo>
                  <a:lnTo>
                    <a:pt x="0" y="279899"/>
                  </a:lnTo>
                  <a:lnTo>
                    <a:pt x="0" y="0"/>
                  </a:lnTo>
                  <a:close/>
                </a:path>
              </a:pathLst>
            </a:custGeom>
            <a:ln w="28574">
              <a:solidFill>
                <a:srgbClr val="FFFF00"/>
              </a:solidFill>
            </a:ln>
          </p:spPr>
          <p:txBody>
            <a:bodyPr wrap="square" lIns="0" tIns="0" rIns="0" bIns="0" rtlCol="0"/>
            <a:lstStyle/>
            <a:p>
              <a:endParaRPr sz="2400"/>
            </a:p>
          </p:txBody>
        </p:sp>
      </p:grpSp>
      <p:sp>
        <p:nvSpPr>
          <p:cNvPr id="12" name="object 12"/>
          <p:cNvSpPr txBox="1"/>
          <p:nvPr/>
        </p:nvSpPr>
        <p:spPr>
          <a:xfrm>
            <a:off x="1050347" y="4336164"/>
            <a:ext cx="10594340" cy="1922235"/>
          </a:xfrm>
          <a:prstGeom prst="rect">
            <a:avLst/>
          </a:prstGeom>
        </p:spPr>
        <p:txBody>
          <a:bodyPr vert="horz" wrap="square" lIns="0" tIns="16933" rIns="0" bIns="0" rtlCol="0">
            <a:spAutoFit/>
          </a:bodyPr>
          <a:lstStyle/>
          <a:p>
            <a:pPr marL="474968" marR="6773" indent="-458882">
              <a:lnSpc>
                <a:spcPct val="114999"/>
              </a:lnSpc>
              <a:spcBef>
                <a:spcPts val="133"/>
              </a:spcBef>
              <a:buAutoNum type="arabicPeriod"/>
              <a:tabLst>
                <a:tab pos="474968" algn="l"/>
              </a:tabLst>
            </a:pPr>
            <a:r>
              <a:rPr spc="-40" dirty="0">
                <a:latin typeface="Calibri" panose="020F0502020204030204" pitchFamily="34" charset="0"/>
                <a:cs typeface="Calibri" panose="020F0502020204030204" pitchFamily="34" charset="0"/>
              </a:rPr>
              <a:t>Bike-sharing</a:t>
            </a:r>
            <a:r>
              <a:rPr spc="-27"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trip</a:t>
            </a:r>
            <a:r>
              <a:rPr spc="-27"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data:</a:t>
            </a:r>
            <a:r>
              <a:rPr spc="-47"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The</a:t>
            </a:r>
            <a:r>
              <a:rPr spc="-27" dirty="0">
                <a:latin typeface="Calibri" panose="020F0502020204030204" pitchFamily="34" charset="0"/>
                <a:cs typeface="Calibri" panose="020F0502020204030204" pitchFamily="34" charset="0"/>
              </a:rPr>
              <a:t> Divvy </a:t>
            </a:r>
            <a:r>
              <a:rPr spc="-40" dirty="0">
                <a:latin typeface="Calibri" panose="020F0502020204030204" pitchFamily="34" charset="0"/>
                <a:cs typeface="Calibri" panose="020F0502020204030204" pitchFamily="34" charset="0"/>
              </a:rPr>
              <a:t>bike-sharing</a:t>
            </a:r>
            <a:r>
              <a:rPr spc="-20" dirty="0">
                <a:latin typeface="Calibri" panose="020F0502020204030204" pitchFamily="34" charset="0"/>
                <a:cs typeface="Calibri" panose="020F0502020204030204" pitchFamily="34" charset="0"/>
              </a:rPr>
              <a:t> </a:t>
            </a:r>
            <a:r>
              <a:rPr spc="-27" dirty="0">
                <a:latin typeface="Calibri" panose="020F0502020204030204" pitchFamily="34" charset="0"/>
                <a:cs typeface="Calibri" panose="020F0502020204030204" pitchFamily="34" charset="0"/>
              </a:rPr>
              <a:t>program</a:t>
            </a:r>
            <a:r>
              <a:rPr spc="-33"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is</a:t>
            </a:r>
            <a:r>
              <a:rPr spc="-20"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ran</a:t>
            </a:r>
            <a:r>
              <a:rPr spc="-27"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by</a:t>
            </a:r>
            <a:r>
              <a:rPr spc="-27"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CDOT</a:t>
            </a:r>
            <a:r>
              <a:rPr spc="-47"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(Chicago</a:t>
            </a:r>
            <a:r>
              <a:rPr spc="-27"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Department</a:t>
            </a:r>
            <a:r>
              <a:rPr spc="-27"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of</a:t>
            </a:r>
            <a:r>
              <a:rPr spc="-47" dirty="0">
                <a:latin typeface="Calibri" panose="020F0502020204030204" pitchFamily="34" charset="0"/>
                <a:cs typeface="Calibri" panose="020F0502020204030204" pitchFamily="34" charset="0"/>
              </a:rPr>
              <a:t> </a:t>
            </a:r>
            <a:r>
              <a:rPr spc="-27" dirty="0">
                <a:latin typeface="Calibri" panose="020F0502020204030204" pitchFamily="34" charset="0"/>
                <a:cs typeface="Calibri" panose="020F0502020204030204" pitchFamily="34" charset="0"/>
              </a:rPr>
              <a:t>Transportation), </a:t>
            </a:r>
            <a:r>
              <a:rPr spc="-13" dirty="0">
                <a:latin typeface="Calibri" panose="020F0502020204030204" pitchFamily="34" charset="0"/>
                <a:cs typeface="Calibri" panose="020F0502020204030204" pitchFamily="34" charset="0"/>
              </a:rPr>
              <a:t>this</a:t>
            </a:r>
            <a:r>
              <a:rPr spc="-20"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dataset </a:t>
            </a:r>
            <a:r>
              <a:rPr dirty="0">
                <a:latin typeface="Calibri" panose="020F0502020204030204" pitchFamily="34" charset="0"/>
                <a:cs typeface="Calibri" panose="020F0502020204030204" pitchFamily="34" charset="0"/>
              </a:rPr>
              <a:t>is</a:t>
            </a:r>
            <a:r>
              <a:rPr spc="-47" dirty="0">
                <a:latin typeface="Calibri" panose="020F0502020204030204" pitchFamily="34" charset="0"/>
                <a:cs typeface="Calibri" panose="020F0502020204030204" pitchFamily="34" charset="0"/>
              </a:rPr>
              <a:t> </a:t>
            </a:r>
            <a:r>
              <a:rPr spc="-27" dirty="0">
                <a:latin typeface="Calibri" panose="020F0502020204030204" pitchFamily="34" charset="0"/>
                <a:cs typeface="Calibri" panose="020F0502020204030204" pitchFamily="34" charset="0"/>
              </a:rPr>
              <a:t>highly</a:t>
            </a:r>
            <a:r>
              <a:rPr spc="-47"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reliable.</a:t>
            </a:r>
            <a:r>
              <a:rPr spc="-40"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We</a:t>
            </a:r>
            <a:r>
              <a:rPr spc="-47"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used</a:t>
            </a:r>
            <a:r>
              <a:rPr spc="-40" dirty="0">
                <a:latin typeface="Calibri" panose="020F0502020204030204" pitchFamily="34" charset="0"/>
                <a:cs typeface="Calibri" panose="020F0502020204030204" pitchFamily="34" charset="0"/>
              </a:rPr>
              <a:t> </a:t>
            </a:r>
            <a:r>
              <a:rPr spc="-87" dirty="0">
                <a:latin typeface="Calibri" panose="020F0502020204030204" pitchFamily="34" charset="0"/>
                <a:cs typeface="Calibri" panose="020F0502020204030204" pitchFamily="34" charset="0"/>
              </a:rPr>
              <a:t>two-</a:t>
            </a:r>
            <a:r>
              <a:rPr spc="-13" dirty="0">
                <a:latin typeface="Calibri" panose="020F0502020204030204" pitchFamily="34" charset="0"/>
                <a:cs typeface="Calibri" panose="020F0502020204030204" pitchFamily="34" charset="0"/>
              </a:rPr>
              <a:t>year</a:t>
            </a:r>
            <a:r>
              <a:rPr spc="-47"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bike</a:t>
            </a:r>
            <a:r>
              <a:rPr spc="-40"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trip</a:t>
            </a:r>
            <a:r>
              <a:rPr spc="-47"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data</a:t>
            </a:r>
            <a:r>
              <a:rPr spc="-40"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from</a:t>
            </a:r>
            <a:r>
              <a:rPr spc="-47"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2022</a:t>
            </a:r>
            <a:r>
              <a:rPr spc="-40"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to</a:t>
            </a:r>
            <a:r>
              <a:rPr spc="-47"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2023</a:t>
            </a:r>
            <a:r>
              <a:rPr spc="-40"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for</a:t>
            </a:r>
            <a:r>
              <a:rPr spc="-47"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this</a:t>
            </a:r>
            <a:r>
              <a:rPr spc="-40"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project.</a:t>
            </a:r>
            <a:endParaRPr dirty="0">
              <a:latin typeface="Calibri" panose="020F0502020204030204" pitchFamily="34" charset="0"/>
              <a:cs typeface="Calibri" panose="020F0502020204030204" pitchFamily="34" charset="0"/>
            </a:endParaRPr>
          </a:p>
          <a:p>
            <a:pPr marL="474968" marR="340351" indent="-458882">
              <a:lnSpc>
                <a:spcPct val="114999"/>
              </a:lnSpc>
              <a:buAutoNum type="arabicPeriod"/>
              <a:tabLst>
                <a:tab pos="474968" algn="l"/>
              </a:tabLst>
            </a:pPr>
            <a:r>
              <a:rPr spc="-13" dirty="0">
                <a:latin typeface="Calibri" panose="020F0502020204030204" pitchFamily="34" charset="0"/>
                <a:cs typeface="Calibri" panose="020F0502020204030204" pitchFamily="34" charset="0"/>
              </a:rPr>
              <a:t>Chicago</a:t>
            </a:r>
            <a:r>
              <a:rPr spc="-33" dirty="0">
                <a:latin typeface="Calibri" panose="020F0502020204030204" pitchFamily="34" charset="0"/>
                <a:cs typeface="Calibri" panose="020F0502020204030204" pitchFamily="34" charset="0"/>
              </a:rPr>
              <a:t> </a:t>
            </a:r>
            <a:r>
              <a:rPr spc="-27" dirty="0">
                <a:latin typeface="Calibri" panose="020F0502020204030204" pitchFamily="34" charset="0"/>
                <a:cs typeface="Calibri" panose="020F0502020204030204" pitchFamily="34" charset="0"/>
              </a:rPr>
              <a:t>neighbourhoods</a:t>
            </a:r>
            <a:r>
              <a:rPr spc="-33" dirty="0">
                <a:latin typeface="Calibri" panose="020F0502020204030204" pitchFamily="34" charset="0"/>
                <a:cs typeface="Calibri" panose="020F0502020204030204" pitchFamily="34" charset="0"/>
              </a:rPr>
              <a:t> </a:t>
            </a:r>
            <a:r>
              <a:rPr spc="-27" dirty="0">
                <a:latin typeface="Calibri" panose="020F0502020204030204" pitchFamily="34" charset="0"/>
                <a:cs typeface="Calibri" panose="020F0502020204030204" pitchFamily="34" charset="0"/>
              </a:rPr>
              <a:t>shapefile:</a:t>
            </a:r>
            <a:r>
              <a:rPr spc="-53"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This</a:t>
            </a:r>
            <a:r>
              <a:rPr spc="-33"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dataset</a:t>
            </a:r>
            <a:r>
              <a:rPr spc="-27"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comes</a:t>
            </a:r>
            <a:r>
              <a:rPr spc="-33"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from</a:t>
            </a:r>
            <a:r>
              <a:rPr spc="-27"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Chicago</a:t>
            </a:r>
            <a:r>
              <a:rPr spc="-33"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open</a:t>
            </a:r>
            <a:r>
              <a:rPr spc="-33"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data</a:t>
            </a:r>
            <a:r>
              <a:rPr spc="-27"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portal,</a:t>
            </a:r>
            <a:r>
              <a:rPr spc="-33" dirty="0">
                <a:latin typeface="Calibri" panose="020F0502020204030204" pitchFamily="34" charset="0"/>
                <a:cs typeface="Calibri" panose="020F0502020204030204" pitchFamily="34" charset="0"/>
              </a:rPr>
              <a:t> it's</a:t>
            </a:r>
            <a:r>
              <a:rPr spc="-27"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well</a:t>
            </a:r>
            <a:r>
              <a:rPr spc="-33" dirty="0">
                <a:latin typeface="Calibri" panose="020F0502020204030204" pitchFamily="34" charset="0"/>
                <a:cs typeface="Calibri" panose="020F0502020204030204" pitchFamily="34" charset="0"/>
              </a:rPr>
              <a:t> </a:t>
            </a:r>
            <a:r>
              <a:rPr spc="-27" dirty="0">
                <a:latin typeface="Calibri" panose="020F0502020204030204" pitchFamily="34" charset="0"/>
                <a:cs typeface="Calibri" panose="020F0502020204030204" pitchFamily="34" charset="0"/>
              </a:rPr>
              <a:t>maintained</a:t>
            </a:r>
            <a:r>
              <a:rPr spc="-33"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by</a:t>
            </a:r>
            <a:r>
              <a:rPr spc="-27"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Chicago </a:t>
            </a:r>
            <a:r>
              <a:rPr spc="-27" dirty="0">
                <a:latin typeface="Calibri" panose="020F0502020204030204" pitchFamily="34" charset="0"/>
                <a:cs typeface="Calibri" panose="020F0502020204030204" pitchFamily="34" charset="0"/>
              </a:rPr>
              <a:t>government </a:t>
            </a:r>
            <a:r>
              <a:rPr dirty="0">
                <a:latin typeface="Calibri" panose="020F0502020204030204" pitchFamily="34" charset="0"/>
                <a:cs typeface="Calibri" panose="020F0502020204030204" pitchFamily="34" charset="0"/>
              </a:rPr>
              <a:t>and</a:t>
            </a:r>
            <a:r>
              <a:rPr spc="-27" dirty="0">
                <a:latin typeface="Calibri" panose="020F0502020204030204" pitchFamily="34" charset="0"/>
                <a:cs typeface="Calibri" panose="020F0502020204030204" pitchFamily="34" charset="0"/>
              </a:rPr>
              <a:t> highly </a:t>
            </a:r>
            <a:r>
              <a:rPr spc="-13" dirty="0">
                <a:latin typeface="Calibri" panose="020F0502020204030204" pitchFamily="34" charset="0"/>
                <a:cs typeface="Calibri" panose="020F0502020204030204" pitchFamily="34" charset="0"/>
              </a:rPr>
              <a:t>reliable</a:t>
            </a:r>
            <a:r>
              <a:rPr spc="-27" dirty="0">
                <a:latin typeface="Calibri" panose="020F0502020204030204" pitchFamily="34" charset="0"/>
                <a:cs typeface="Calibri" panose="020F0502020204030204" pitchFamily="34" charset="0"/>
              </a:rPr>
              <a:t> </a:t>
            </a:r>
            <a:r>
              <a:rPr spc="-67" dirty="0">
                <a:latin typeface="Calibri" panose="020F0502020204030204" pitchFamily="34" charset="0"/>
                <a:cs typeface="Calibri" panose="020F0502020204030204" pitchFamily="34" charset="0"/>
              </a:rPr>
              <a:t>.</a:t>
            </a:r>
            <a:endParaRPr dirty="0">
              <a:latin typeface="Calibri" panose="020F0502020204030204" pitchFamily="34" charset="0"/>
              <a:cs typeface="Calibri" panose="020F0502020204030204" pitchFamily="34" charset="0"/>
            </a:endParaRPr>
          </a:p>
          <a:p>
            <a:pPr marL="474968" indent="-458035">
              <a:spcBef>
                <a:spcPts val="260"/>
              </a:spcBef>
              <a:buAutoNum type="arabicPeriod"/>
              <a:tabLst>
                <a:tab pos="474968" algn="l"/>
              </a:tabLst>
            </a:pPr>
            <a:r>
              <a:rPr spc="-13" dirty="0">
                <a:latin typeface="Calibri" panose="020F0502020204030204" pitchFamily="34" charset="0"/>
                <a:cs typeface="Calibri" panose="020F0502020204030204" pitchFamily="34" charset="0"/>
              </a:rPr>
              <a:t>Holiday</a:t>
            </a:r>
            <a:r>
              <a:rPr spc="-33" dirty="0">
                <a:latin typeface="Calibri" panose="020F0502020204030204" pitchFamily="34" charset="0"/>
                <a:cs typeface="Calibri" panose="020F0502020204030204" pitchFamily="34" charset="0"/>
              </a:rPr>
              <a:t> </a:t>
            </a:r>
            <a:r>
              <a:rPr spc="-27" dirty="0">
                <a:latin typeface="Calibri" panose="020F0502020204030204" pitchFamily="34" charset="0"/>
                <a:cs typeface="Calibri" panose="020F0502020204030204" pitchFamily="34" charset="0"/>
              </a:rPr>
              <a:t>information: </a:t>
            </a:r>
            <a:r>
              <a:rPr spc="-13" dirty="0">
                <a:latin typeface="Calibri" panose="020F0502020204030204" pitchFamily="34" charset="0"/>
                <a:cs typeface="Calibri" panose="020F0502020204030204" pitchFamily="34" charset="0"/>
              </a:rPr>
              <a:t>According</a:t>
            </a:r>
            <a:r>
              <a:rPr spc="-33"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the</a:t>
            </a:r>
            <a:r>
              <a:rPr spc="-27" dirty="0">
                <a:latin typeface="Calibri" panose="020F0502020204030204" pitchFamily="34" charset="0"/>
                <a:cs typeface="Calibri" panose="020F0502020204030204" pitchFamily="34" charset="0"/>
              </a:rPr>
              <a:t> calendar,</a:t>
            </a:r>
            <a:r>
              <a:rPr spc="-33"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we've</a:t>
            </a:r>
            <a:r>
              <a:rPr spc="-27"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compiled</a:t>
            </a:r>
            <a:r>
              <a:rPr spc="-27"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all</a:t>
            </a:r>
            <a:r>
              <a:rPr spc="-33"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the</a:t>
            </a:r>
            <a:r>
              <a:rPr spc="-27"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weekdays</a:t>
            </a:r>
            <a:r>
              <a:rPr spc="-33"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and</a:t>
            </a:r>
            <a:r>
              <a:rPr spc="-27" dirty="0">
                <a:latin typeface="Calibri" panose="020F0502020204030204" pitchFamily="34" charset="0"/>
                <a:cs typeface="Calibri" panose="020F0502020204030204" pitchFamily="34" charset="0"/>
              </a:rPr>
              <a:t> holidays </a:t>
            </a:r>
            <a:r>
              <a:rPr dirty="0">
                <a:latin typeface="Calibri" panose="020F0502020204030204" pitchFamily="34" charset="0"/>
                <a:cs typeface="Calibri" panose="020F0502020204030204" pitchFamily="34" charset="0"/>
              </a:rPr>
              <a:t>from</a:t>
            </a:r>
            <a:r>
              <a:rPr spc="-33"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2022</a:t>
            </a:r>
            <a:r>
              <a:rPr spc="-27"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to</a:t>
            </a:r>
            <a:r>
              <a:rPr spc="-33"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2023.</a:t>
            </a:r>
            <a:endParaRPr dirty="0">
              <a:latin typeface="Calibri" panose="020F0502020204030204" pitchFamily="34" charset="0"/>
              <a:cs typeface="Calibri" panose="020F0502020204030204" pitchFamily="34" charset="0"/>
            </a:endParaRPr>
          </a:p>
          <a:p>
            <a:pPr marL="474968" indent="-458035">
              <a:spcBef>
                <a:spcPts val="267"/>
              </a:spcBef>
              <a:buAutoNum type="arabicPeriod"/>
              <a:tabLst>
                <a:tab pos="474968" algn="l"/>
              </a:tabLst>
            </a:pPr>
            <a:r>
              <a:rPr spc="-27" dirty="0">
                <a:latin typeface="Calibri" panose="020F0502020204030204" pitchFamily="34" charset="0"/>
                <a:cs typeface="Calibri" panose="020F0502020204030204" pitchFamily="34" charset="0"/>
              </a:rPr>
              <a:t>Daily</a:t>
            </a:r>
            <a:r>
              <a:rPr spc="-40"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weather</a:t>
            </a:r>
            <a:r>
              <a:rPr spc="-40"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data:</a:t>
            </a:r>
            <a:r>
              <a:rPr spc="-40"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Weather</a:t>
            </a:r>
            <a:r>
              <a:rPr spc="-40"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data</a:t>
            </a:r>
            <a:r>
              <a:rPr spc="-40"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for</a:t>
            </a:r>
            <a:r>
              <a:rPr spc="-40"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2022</a:t>
            </a:r>
            <a:r>
              <a:rPr spc="-40"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to</a:t>
            </a:r>
            <a:r>
              <a:rPr spc="-40"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2023</a:t>
            </a:r>
            <a:r>
              <a:rPr spc="-33"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collected</a:t>
            </a:r>
            <a:r>
              <a:rPr spc="-40"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from</a:t>
            </a:r>
            <a:r>
              <a:rPr spc="-40" dirty="0">
                <a:latin typeface="Calibri" panose="020F0502020204030204" pitchFamily="34" charset="0"/>
                <a:cs typeface="Calibri" panose="020F0502020204030204" pitchFamily="34" charset="0"/>
              </a:rPr>
              <a:t> </a:t>
            </a:r>
            <a:r>
              <a:rPr dirty="0">
                <a:latin typeface="Calibri" panose="020F0502020204030204" pitchFamily="34" charset="0"/>
                <a:cs typeface="Calibri" panose="020F0502020204030204" pitchFamily="34" charset="0"/>
              </a:rPr>
              <a:t>the</a:t>
            </a:r>
            <a:r>
              <a:rPr spc="-40"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Visual</a:t>
            </a:r>
            <a:r>
              <a:rPr spc="-40"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Crossing</a:t>
            </a:r>
            <a:r>
              <a:rPr spc="-40" dirty="0">
                <a:latin typeface="Calibri" panose="020F0502020204030204" pitchFamily="34" charset="0"/>
                <a:cs typeface="Calibri" panose="020F0502020204030204" pitchFamily="34" charset="0"/>
              </a:rPr>
              <a:t> </a:t>
            </a:r>
            <a:r>
              <a:rPr spc="-13" dirty="0">
                <a:latin typeface="Calibri" panose="020F0502020204030204" pitchFamily="34" charset="0"/>
                <a:cs typeface="Calibri" panose="020F0502020204030204" pitchFamily="34" charset="0"/>
              </a:rPr>
              <a:t>website.</a:t>
            </a:r>
            <a:endParaRPr dirty="0">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11406</TotalTime>
  <Words>1715</Words>
  <Application>Microsoft Macintosh PowerPoint</Application>
  <PresentationFormat>Widescreen</PresentationFormat>
  <Paragraphs>109</Paragraphs>
  <Slides>18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Georgia</vt:lpstr>
      <vt:lpstr>Roboto</vt:lpstr>
      <vt:lpstr>Roboto Lt</vt:lpstr>
      <vt:lpstr>Symbol</vt:lpstr>
      <vt:lpstr>Retrospect</vt:lpstr>
      <vt:lpstr>MASTER OF SCIENCE  APPLIED DATA SCIENCE PORTFOLIO MILESTONE </vt:lpstr>
      <vt:lpstr>INTRODUCTION</vt:lpstr>
      <vt:lpstr>INTRODUCTION (CONT)</vt:lpstr>
      <vt:lpstr>IST 652 SCRIPTING FOR DATA ANALYSIS</vt:lpstr>
      <vt:lpstr>PowerPoint Presentation</vt:lpstr>
      <vt:lpstr>CONCLUSION </vt:lpstr>
      <vt:lpstr>IST 707: APPLIED MACHINE LEARNING</vt:lpstr>
      <vt:lpstr>INTRODUCTION</vt:lpstr>
      <vt:lpstr>Data</vt:lpstr>
      <vt:lpstr>METHODS</vt:lpstr>
      <vt:lpstr>RESULTS</vt:lpstr>
      <vt:lpstr>  SKILLS LEARNED FROM THIS PROJECT: </vt:lpstr>
      <vt:lpstr>IST 719 INFORMATION VISUALIZATION</vt:lpstr>
      <vt:lpstr>METHODOLOGY I FOLLOWED IN SOLVING THE PROBLEM: </vt:lpstr>
      <vt:lpstr>PowerPoint Presentation</vt:lpstr>
      <vt:lpstr>SKILLS I LEARNED FROM THIS PROJECT</vt:lpstr>
      <vt:lpstr>REFLECTION ON THE PROGRAM</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Master of Science  Applied Data Science Portfolio Milestone </dc:title>
  <dc:creator>Cal Wardell</dc:creator>
  <cp:lastModifiedBy>Vaishnavi Meka</cp:lastModifiedBy>
  <cp:revision>25</cp:revision>
  <dcterms:created xsi:type="dcterms:W3CDTF">2022-05-30T23:06:08Z</dcterms:created>
  <dcterms:modified xsi:type="dcterms:W3CDTF">2025-04-28T02:05:25Z</dcterms:modified>
</cp:coreProperties>
</file>