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E-Commerce Product Pricing Optimization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582" y="5448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/>
              <a:t>Presented BY</a:t>
            </a:r>
          </a:p>
          <a:p>
            <a:pPr algn="ctr"/>
            <a:r>
              <a:rPr lang="en-IN" sz="2400" dirty="0" err="1" smtClean="0"/>
              <a:t>Vaishnavi</a:t>
            </a:r>
            <a:r>
              <a:rPr lang="en-IN" sz="2400" dirty="0" smtClean="0"/>
              <a:t> </a:t>
            </a:r>
            <a:r>
              <a:rPr lang="en-IN" sz="2400" dirty="0" err="1" smtClean="0"/>
              <a:t>Mohite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20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Regression Model</a:t>
            </a:r>
          </a:p>
          <a:p>
            <a:r>
              <a:rPr lang="en-IN" dirty="0" smtClean="0"/>
              <a:t>Decision Tree</a:t>
            </a:r>
          </a:p>
          <a:p>
            <a:r>
              <a:rPr lang="en-IN" dirty="0" smtClean="0"/>
              <a:t>Random Forest</a:t>
            </a:r>
          </a:p>
          <a:p>
            <a:r>
              <a:rPr lang="en-IN" dirty="0" smtClean="0"/>
              <a:t>KNN</a:t>
            </a:r>
          </a:p>
          <a:p>
            <a:r>
              <a:rPr lang="en-IN" dirty="0" smtClean="0"/>
              <a:t>SVM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6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Random Forest and SVM have minimum RMSE so we can conclude that these are best algorithm to predict Product Price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07423"/>
              </p:ext>
            </p:extLst>
          </p:nvPr>
        </p:nvGraphicFramePr>
        <p:xfrm>
          <a:off x="817154" y="2246775"/>
          <a:ext cx="8128000" cy="2677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71097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41088231"/>
                    </a:ext>
                  </a:extLst>
                </a:gridCol>
              </a:tblGrid>
              <a:tr h="60092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Algorithms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Accuracy Measure</a:t>
                      </a:r>
                    </a:p>
                    <a:p>
                      <a:pPr algn="ctr"/>
                      <a:r>
                        <a:rPr lang="en-IN" sz="2400" dirty="0" smtClean="0"/>
                        <a:t>(RMSE)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5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24.79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3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70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6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00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7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44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Thank You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0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pricing of </a:t>
            </a:r>
            <a:r>
              <a:rPr lang="en-IN" dirty="0" smtClean="0"/>
              <a:t>products </a:t>
            </a:r>
            <a:r>
              <a:rPr lang="en-IN" dirty="0"/>
              <a:t>plays a pivotal role in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/>
              <a:t>S</a:t>
            </a:r>
            <a:r>
              <a:rPr lang="en-IN" b="1" dirty="0" smtClean="0"/>
              <a:t>haping </a:t>
            </a:r>
            <a:r>
              <a:rPr lang="en-IN" b="1" dirty="0"/>
              <a:t>a company's </a:t>
            </a:r>
            <a:r>
              <a:rPr lang="en-IN" b="1" dirty="0" smtClean="0"/>
              <a:t>success.</a:t>
            </a:r>
          </a:p>
          <a:p>
            <a:r>
              <a:rPr lang="en-IN" b="1" dirty="0"/>
              <a:t>Revenue </a:t>
            </a:r>
            <a:r>
              <a:rPr lang="en-IN" b="1" dirty="0" smtClean="0"/>
              <a:t>Generation</a:t>
            </a:r>
          </a:p>
          <a:p>
            <a:r>
              <a:rPr lang="en-IN" b="1" dirty="0"/>
              <a:t>Competitive </a:t>
            </a:r>
            <a:r>
              <a:rPr lang="en-IN" b="1" dirty="0" smtClean="0"/>
              <a:t>Advantage</a:t>
            </a:r>
          </a:p>
          <a:p>
            <a:r>
              <a:rPr lang="en-IN" b="1" dirty="0" smtClean="0"/>
              <a:t>Profit Maximization</a:t>
            </a:r>
          </a:p>
          <a:p>
            <a:r>
              <a:rPr lang="en-IN" b="1" dirty="0"/>
              <a:t>Branding and Image</a:t>
            </a:r>
            <a:endParaRPr lang="en-IN" b="1" dirty="0" smtClean="0"/>
          </a:p>
          <a:p>
            <a:r>
              <a:rPr lang="en-IN" b="1" dirty="0"/>
              <a:t>Demand and Supply Management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40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Developing a machine learning algorithm to </a:t>
            </a:r>
            <a:r>
              <a:rPr lang="en-IN" dirty="0"/>
              <a:t>find the </a:t>
            </a:r>
            <a:r>
              <a:rPr lang="en-IN" b="1" dirty="0" smtClean="0"/>
              <a:t>RIGHT PRICE </a:t>
            </a:r>
            <a:r>
              <a:rPr lang="en-IN" dirty="0" smtClean="0"/>
              <a:t>for </a:t>
            </a:r>
            <a:r>
              <a:rPr lang="en-IN" dirty="0"/>
              <a:t>each product </a:t>
            </a:r>
            <a:r>
              <a:rPr lang="en-IN" dirty="0" smtClean="0"/>
              <a:t>in </a:t>
            </a:r>
            <a:r>
              <a:rPr lang="en-IN" dirty="0"/>
              <a:t>an e-commerce </a:t>
            </a:r>
            <a:r>
              <a:rPr lang="en-IN" dirty="0" smtClean="0"/>
              <a:t>platform to </a:t>
            </a:r>
            <a:r>
              <a:rPr lang="en-IN" dirty="0"/>
              <a:t>maximizes revenue 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There are multiple factors which are used to decide product price, like :-</a:t>
            </a:r>
          </a:p>
          <a:p>
            <a:r>
              <a:rPr lang="en-IN" dirty="0" smtClean="0"/>
              <a:t>Current Cost</a:t>
            </a:r>
          </a:p>
          <a:p>
            <a:r>
              <a:rPr lang="en-IN" dirty="0" smtClean="0"/>
              <a:t>Sale</a:t>
            </a:r>
          </a:p>
          <a:p>
            <a:r>
              <a:rPr lang="en-IN" dirty="0" smtClean="0"/>
              <a:t>Product Rating</a:t>
            </a:r>
          </a:p>
          <a:p>
            <a:r>
              <a:rPr lang="en-IN" dirty="0" smtClean="0"/>
              <a:t>Merchant Rating</a:t>
            </a:r>
          </a:p>
          <a:p>
            <a:r>
              <a:rPr lang="en-IN" dirty="0"/>
              <a:t>D</a:t>
            </a:r>
            <a:r>
              <a:rPr lang="en-IN" dirty="0" smtClean="0"/>
              <a:t>iscount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 smtClean="0"/>
              <a:t>Price of Competitors, </a:t>
            </a:r>
            <a:r>
              <a:rPr lang="en-IN" dirty="0" err="1" smtClean="0"/>
              <a:t>etc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1004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0"/>
            <a:ext cx="9655386" cy="5238205"/>
          </a:xfrm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334" y="1698170"/>
            <a:ext cx="1856860" cy="3693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 Collection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7334" y="2532883"/>
            <a:ext cx="1856860" cy="64633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/>
              <a:t>Data Preprocessing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77334" y="3703319"/>
            <a:ext cx="1856860" cy="64633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Exploratory Data </a:t>
            </a:r>
            <a:r>
              <a:rPr lang="en-IN" b="1" dirty="0" smtClean="0"/>
              <a:t>Analysis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7334" y="4824547"/>
            <a:ext cx="1856860" cy="64633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Feature Selection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77334" y="5969724"/>
            <a:ext cx="1856860" cy="64633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Model Implementation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05764" y="2067502"/>
            <a:ext cx="0" cy="46538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47257" y="1882836"/>
            <a:ext cx="209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47257" y="2856048"/>
            <a:ext cx="209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47257" y="4044735"/>
            <a:ext cx="209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47257" y="5186901"/>
            <a:ext cx="209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47257" y="6333862"/>
            <a:ext cx="209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02628" y="1686891"/>
            <a:ext cx="4885509" cy="3385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Merging dataset, </a:t>
            </a:r>
            <a:r>
              <a:rPr lang="en-IN" sz="1600" dirty="0"/>
              <a:t>R</a:t>
            </a:r>
            <a:r>
              <a:rPr lang="en-IN" sz="1600" dirty="0" smtClean="0"/>
              <a:t>eading data file</a:t>
            </a:r>
            <a:endParaRPr lang="en-IN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638697" y="1882836"/>
            <a:ext cx="209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0376" y="2545907"/>
            <a:ext cx="4937761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Missing Value Treatment, </a:t>
            </a:r>
            <a:r>
              <a:rPr lang="en-IN" sz="1600" dirty="0" smtClean="0"/>
              <a:t>Typecasting</a:t>
            </a:r>
            <a:r>
              <a:rPr lang="en-IN" sz="1600" dirty="0"/>
              <a:t>, </a:t>
            </a:r>
            <a:r>
              <a:rPr lang="en-IN" sz="1600" dirty="0" smtClean="0"/>
              <a:t>Remove duplicates, Encoding</a:t>
            </a:r>
            <a:r>
              <a:rPr lang="en-IN" sz="1600" dirty="0"/>
              <a:t>, Removing </a:t>
            </a:r>
            <a:r>
              <a:rPr lang="en-IN" sz="1600" dirty="0" smtClean="0"/>
              <a:t>Outliers, Scaling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50377" y="3759071"/>
            <a:ext cx="4937760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Check Distribution of data, Relation between variables, trends, </a:t>
            </a:r>
            <a:r>
              <a:rPr lang="en-IN" sz="1600" dirty="0" err="1" smtClean="0"/>
              <a:t>etc</a:t>
            </a:r>
            <a:endParaRPr lang="en-IN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637313" y="4890915"/>
            <a:ext cx="4950823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Select imp Feature </a:t>
            </a:r>
            <a:r>
              <a:rPr lang="en-IN" sz="1600" dirty="0"/>
              <a:t>Set(X) and Outcome Variable(Y</a:t>
            </a:r>
            <a:r>
              <a:rPr lang="en-IN" sz="1600" dirty="0" smtClean="0"/>
              <a:t>), Train Test Split</a:t>
            </a:r>
            <a:endParaRPr lang="en-IN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637314" y="5995119"/>
            <a:ext cx="4950822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Fit Models, Predict Y, Accuracy, Regularization, </a:t>
            </a:r>
            <a:r>
              <a:rPr lang="en-IN" sz="1600" dirty="0" err="1" smtClean="0"/>
              <a:t>Tunning</a:t>
            </a:r>
            <a:r>
              <a:rPr lang="en-IN" sz="1600" dirty="0" smtClean="0"/>
              <a:t>, Optimization</a:t>
            </a:r>
            <a:endParaRPr lang="en-IN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87379" y="3179214"/>
            <a:ext cx="18385" cy="5045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68994" y="4343846"/>
            <a:ext cx="0" cy="46538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39965" y="5504343"/>
            <a:ext cx="0" cy="46538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2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75342"/>
          </a:xfrm>
        </p:spPr>
        <p:txBody>
          <a:bodyPr/>
          <a:lstStyle/>
          <a:p>
            <a:r>
              <a:rPr lang="en-IN" dirty="0" smtClean="0"/>
              <a:t>Dataset Name :-  Women’s Summer Products on Wish E-commerce Platform</a:t>
            </a:r>
          </a:p>
          <a:p>
            <a:r>
              <a:rPr lang="en-IN" dirty="0"/>
              <a:t>This dataset contains information about summer product listings, </a:t>
            </a:r>
            <a:r>
              <a:rPr lang="en-IN" dirty="0" smtClean="0"/>
              <a:t>price, ratings</a:t>
            </a:r>
            <a:r>
              <a:rPr lang="en-IN" dirty="0"/>
              <a:t>, and sales performance data on the Wish e-commerce platform</a:t>
            </a:r>
            <a:r>
              <a:rPr lang="en-IN" dirty="0" smtClean="0"/>
              <a:t>.</a:t>
            </a:r>
          </a:p>
          <a:p>
            <a:r>
              <a:rPr lang="en-IN" b="1" dirty="0"/>
              <a:t>Columns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476511"/>
              </p:ext>
            </p:extLst>
          </p:nvPr>
        </p:nvGraphicFramePr>
        <p:xfrm>
          <a:off x="1039222" y="3776375"/>
          <a:ext cx="8128000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818">
                  <a:extLst>
                    <a:ext uri="{9D8B030D-6E8A-4147-A177-3AD203B41FA5}">
                      <a16:colId xmlns:a16="http://schemas.microsoft.com/office/drawing/2014/main" val="2192152677"/>
                    </a:ext>
                  </a:extLst>
                </a:gridCol>
                <a:gridCol w="5418182">
                  <a:extLst>
                    <a:ext uri="{9D8B030D-6E8A-4147-A177-3AD203B41FA5}">
                      <a16:colId xmlns:a16="http://schemas.microsoft.com/office/drawing/2014/main" val="66455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 smtClean="0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en-IN" b="0" baseline="0" dirty="0" smtClean="0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 Name</a:t>
                      </a:r>
                      <a:endParaRPr lang="en-IN" b="0" dirty="0">
                        <a:solidFill>
                          <a:srgbClr val="3C4043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34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title</a:t>
                      </a:r>
                      <a:endParaRPr lang="en-IN" sz="1600" dirty="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title of the product.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22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 dirty="0" err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title_orig</a:t>
                      </a:r>
                      <a:endParaRPr lang="en-IN" sz="1600" dirty="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original title of the product.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6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price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price of the product. (Float)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72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retail_price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original retail price of the product. (Float)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70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65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559363"/>
              </p:ext>
            </p:extLst>
          </p:nvPr>
        </p:nvGraphicFramePr>
        <p:xfrm>
          <a:off x="677863" y="417513"/>
          <a:ext cx="8596312" cy="610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8297">
                  <a:extLst>
                    <a:ext uri="{9D8B030D-6E8A-4147-A177-3AD203B41FA5}">
                      <a16:colId xmlns:a16="http://schemas.microsoft.com/office/drawing/2014/main" val="40793733"/>
                    </a:ext>
                  </a:extLst>
                </a:gridCol>
                <a:gridCol w="5708015">
                  <a:extLst>
                    <a:ext uri="{9D8B030D-6E8A-4147-A177-3AD203B41FA5}">
                      <a16:colId xmlns:a16="http://schemas.microsoft.com/office/drawing/2014/main" val="404327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en-IN" b="0" baseline="0" dirty="0" smtClean="0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 Name</a:t>
                      </a:r>
                      <a:endParaRPr lang="en-IN" b="0" dirty="0" smtClean="0">
                        <a:solidFill>
                          <a:srgbClr val="3C4043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62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 dirty="0" err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currency_buyer</a:t>
                      </a:r>
                      <a:endParaRPr lang="en-IN" sz="1600" dirty="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currency of the buyer.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12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 dirty="0" err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units_sold</a:t>
                      </a:r>
                      <a:endParaRPr lang="en-IN" sz="1600" dirty="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number of units sold. (Integer)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9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 dirty="0" err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uses_ad_boosts</a:t>
                      </a:r>
                      <a:endParaRPr lang="en-IN" sz="1600" dirty="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A flag indicating if the product has been boosted using ads. (Boolean)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00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rating</a:t>
                      </a:r>
                      <a:endParaRPr lang="en-IN" sz="1600" dirty="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rating of the product. (Float)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5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rating_count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total number of ratings for the product. (Integer)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73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rating_five_count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number of five star ratings for the product. (Integer)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rating_four_count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number of four star ratings for the product. (Integer)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5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 dirty="0" err="1" smtClean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rating_three_count</a:t>
                      </a:r>
                      <a:endParaRPr lang="en-IN" sz="1600" dirty="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number of three star ratings for the product. (Integer)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74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 dirty="0" err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rating_two_count</a:t>
                      </a:r>
                      <a:endParaRPr lang="en-IN" sz="1600" dirty="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number of two star ratings for the product. (Integer)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85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rating_one_count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number of one star ratings for the product. (Integer)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172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37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82398"/>
              </p:ext>
            </p:extLst>
          </p:nvPr>
        </p:nvGraphicFramePr>
        <p:xfrm>
          <a:off x="677863" y="417513"/>
          <a:ext cx="8596312" cy="628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8297">
                  <a:extLst>
                    <a:ext uri="{9D8B030D-6E8A-4147-A177-3AD203B41FA5}">
                      <a16:colId xmlns:a16="http://schemas.microsoft.com/office/drawing/2014/main" val="40793733"/>
                    </a:ext>
                  </a:extLst>
                </a:gridCol>
                <a:gridCol w="5708015">
                  <a:extLst>
                    <a:ext uri="{9D8B030D-6E8A-4147-A177-3AD203B41FA5}">
                      <a16:colId xmlns:a16="http://schemas.microsoft.com/office/drawing/2014/main" val="404327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en-IN" b="0" baseline="0" dirty="0" smtClean="0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 Name</a:t>
                      </a:r>
                      <a:endParaRPr lang="en-IN" b="0" dirty="0" smtClean="0">
                        <a:solidFill>
                          <a:srgbClr val="3C4043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62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 dirty="0" err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badges_count</a:t>
                      </a:r>
                      <a:endParaRPr lang="en-IN" sz="1600" dirty="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number of badges associated with the product. (Integer)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12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badge_local_product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A flag indicating if the product is a local product. (Boolean)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9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badge_product_quality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A flag indicating if the product has a quality badge. (Boolean)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00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badge_fast_shipping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A flag indicating if the product has a fast shipping badge. (Boolean)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5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tags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tags associated with the product.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73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product_color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color of the product.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product_variation_inventory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inventory of the product variation. (Integer)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5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shipping_option_name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name of the shipping option.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74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shipping_option_price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price of the shipping option. (Float)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857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7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561780"/>
              </p:ext>
            </p:extLst>
          </p:nvPr>
        </p:nvGraphicFramePr>
        <p:xfrm>
          <a:off x="677863" y="417513"/>
          <a:ext cx="8596312" cy="610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8297">
                  <a:extLst>
                    <a:ext uri="{9D8B030D-6E8A-4147-A177-3AD203B41FA5}">
                      <a16:colId xmlns:a16="http://schemas.microsoft.com/office/drawing/2014/main" val="40793733"/>
                    </a:ext>
                  </a:extLst>
                </a:gridCol>
                <a:gridCol w="5708015">
                  <a:extLst>
                    <a:ext uri="{9D8B030D-6E8A-4147-A177-3AD203B41FA5}">
                      <a16:colId xmlns:a16="http://schemas.microsoft.com/office/drawing/2014/main" val="404327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en-IN" b="0" baseline="0" dirty="0" smtClean="0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 Name</a:t>
                      </a:r>
                      <a:endParaRPr lang="en-IN" b="0" dirty="0" smtClean="0">
                        <a:solidFill>
                          <a:srgbClr val="3C4043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62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 dirty="0" err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shipping_is_express</a:t>
                      </a:r>
                      <a:endParaRPr lang="en-IN" sz="1600" dirty="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A flag indicating if the shipping option is express. (Boolean)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97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countries_shipped_to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countries the product is shipped to.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6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inventory_total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total inventory of the product. (Integer)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00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has_urgency_banner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A flag indicating if the product has an urgency banner. (Boolean)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00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urgency_text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text of the urgency banner.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5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origin_country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country of origin of the product.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73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merchant_title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title of the merchant.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merchant_name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name of the merchant.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5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 dirty="0" err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merchant_info_subtitle</a:t>
                      </a:r>
                      <a:endParaRPr lang="en-IN" sz="1600" dirty="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subtitle of the merchant.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74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merchant_rating_count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total number of ratings for the merchant. (Integer)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857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51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301657"/>
              </p:ext>
            </p:extLst>
          </p:nvPr>
        </p:nvGraphicFramePr>
        <p:xfrm>
          <a:off x="677863" y="417513"/>
          <a:ext cx="8596312" cy="4455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8297">
                  <a:extLst>
                    <a:ext uri="{9D8B030D-6E8A-4147-A177-3AD203B41FA5}">
                      <a16:colId xmlns:a16="http://schemas.microsoft.com/office/drawing/2014/main" val="40793733"/>
                    </a:ext>
                  </a:extLst>
                </a:gridCol>
                <a:gridCol w="5708015">
                  <a:extLst>
                    <a:ext uri="{9D8B030D-6E8A-4147-A177-3AD203B41FA5}">
                      <a16:colId xmlns:a16="http://schemas.microsoft.com/office/drawing/2014/main" val="404327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en-IN" b="0" baseline="0" dirty="0" smtClean="0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 Name</a:t>
                      </a:r>
                      <a:endParaRPr lang="en-IN" b="0" dirty="0" smtClean="0">
                        <a:solidFill>
                          <a:srgbClr val="3C4043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rgbClr val="3C4043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62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 dirty="0" err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merchant_has_profile_picture</a:t>
                      </a:r>
                      <a:endParaRPr lang="en-IN" sz="1600" dirty="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A flag indicating if the merchant has a profile picture. (Boolean)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97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merchant_profile_picture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profile picture of the merchant.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76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product_url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URL of the product.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00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product_picture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picture of the product.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00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theme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theme of the product.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5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crawl_month</a:t>
                      </a:r>
                      <a:endParaRPr lang="en-IN" sz="160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month the product was crawled. (String)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73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sz="1600" b="1" dirty="0" err="1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averagediscount</a:t>
                      </a:r>
                      <a:endParaRPr lang="en-IN" sz="1600" dirty="0">
                        <a:solidFill>
                          <a:srgbClr val="202124"/>
                        </a:solidFill>
                        <a:effectLst/>
                        <a:latin typeface="inherit"/>
                      </a:endParaRP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600" dirty="0">
                          <a:solidFill>
                            <a:srgbClr val="202124"/>
                          </a:solidFill>
                          <a:effectLst/>
                          <a:latin typeface="inherit"/>
                        </a:rPr>
                        <a:t>The average discount applied to the product. (Float)</a:t>
                      </a:r>
                    </a:p>
                  </a:txBody>
                  <a:tcPr marL="152400" marR="152400" marT="152400" marB="15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29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6475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745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inherit</vt:lpstr>
      <vt:lpstr>Trebuchet MS</vt:lpstr>
      <vt:lpstr>Wingdings 3</vt:lpstr>
      <vt:lpstr>Facet</vt:lpstr>
      <vt:lpstr>E-Commerce Product Pricing Optimization </vt:lpstr>
      <vt:lpstr>Introduction</vt:lpstr>
      <vt:lpstr>Problem Statement</vt:lpstr>
      <vt:lpstr>Project Flow</vt:lpstr>
      <vt:lpstr>Dataset Information</vt:lpstr>
      <vt:lpstr>PowerPoint Presentation</vt:lpstr>
      <vt:lpstr>PowerPoint Presentation</vt:lpstr>
      <vt:lpstr>PowerPoint Presentation</vt:lpstr>
      <vt:lpstr>PowerPoint Presentation</vt:lpstr>
      <vt:lpstr>Algorithm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Product Pricing Optimization</dc:title>
  <dc:creator>Kaustubh Shinde</dc:creator>
  <cp:lastModifiedBy>Kaustubh Shinde</cp:lastModifiedBy>
  <cp:revision>12</cp:revision>
  <dcterms:created xsi:type="dcterms:W3CDTF">2023-08-29T04:53:51Z</dcterms:created>
  <dcterms:modified xsi:type="dcterms:W3CDTF">2023-08-29T08:18:10Z</dcterms:modified>
</cp:coreProperties>
</file>