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0"/>
  </p:notesMasterIdLst>
  <p:handoutMasterIdLst>
    <p:handoutMasterId r:id="rId11"/>
  </p:handoutMasterIdLst>
  <p:sldIdLst>
    <p:sldId id="296" r:id="rId2"/>
    <p:sldId id="297" r:id="rId3"/>
    <p:sldId id="298" r:id="rId4"/>
    <p:sldId id="299" r:id="rId5"/>
    <p:sldId id="300" r:id="rId6"/>
    <p:sldId id="303" r:id="rId7"/>
    <p:sldId id="302"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5/28/2023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5/28/2023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397668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8</a:t>
            </a:fld>
            <a:endParaRPr lang="en-US" dirty="0"/>
          </a:p>
        </p:txBody>
      </p:sp>
    </p:spTree>
    <p:extLst>
      <p:ext uri="{BB962C8B-B14F-4D97-AF65-F5344CB8AC3E}">
        <p14:creationId xmlns:p14="http://schemas.microsoft.com/office/powerpoint/2010/main" val="68686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5/28/2023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5/28/2023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5/28/2023</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5/28/2023</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5/28/2023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5/28/2023</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2v6KqRB7adg"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p:txBody>
          <a:bodyPr/>
          <a:lstStyle/>
          <a:p>
            <a:r>
              <a:rPr lang="en-US" sz="3200" dirty="0"/>
              <a:t>Project Title:</a:t>
            </a:r>
          </a:p>
        </p:txBody>
      </p:sp>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p:txBody>
          <a:bodyPr>
            <a:noAutofit/>
          </a:bodyPr>
          <a:lstStyle/>
          <a:p>
            <a:r>
              <a:rPr lang="en-US" dirty="0"/>
              <a:t>IP Address finder and </a:t>
            </a:r>
            <a:r>
              <a:rPr lang="en-US" dirty="0" err="1"/>
              <a:t>geolocater</a:t>
            </a:r>
            <a:endParaRPr lang="en-US" dirty="0"/>
          </a:p>
        </p:txBody>
      </p:sp>
      <p:pic>
        <p:nvPicPr>
          <p:cNvPr id="6" name="Picture 5">
            <a:extLst>
              <a:ext uri="{FF2B5EF4-FFF2-40B4-BE49-F238E27FC236}">
                <a16:creationId xmlns:a16="http://schemas.microsoft.com/office/drawing/2014/main" id="{E99C3994-DA5F-2F30-B330-E1B77A242C94}"/>
              </a:ext>
            </a:extLst>
          </p:cNvPr>
          <p:cNvPicPr>
            <a:picLocks noChangeAspect="1"/>
          </p:cNvPicPr>
          <p:nvPr/>
        </p:nvPicPr>
        <p:blipFill>
          <a:blip r:embed="rId3"/>
          <a:stretch>
            <a:fillRect/>
          </a:stretch>
        </p:blipFill>
        <p:spPr>
          <a:xfrm>
            <a:off x="7007289" y="839755"/>
            <a:ext cx="5113175" cy="5001208"/>
          </a:xfrm>
          <a:prstGeom prst="rect">
            <a:avLst/>
          </a:prstGeom>
        </p:spPr>
      </p:pic>
      <p:sp>
        <p:nvSpPr>
          <p:cNvPr id="7" name="Rectangle 6">
            <a:extLst>
              <a:ext uri="{FF2B5EF4-FFF2-40B4-BE49-F238E27FC236}">
                <a16:creationId xmlns:a16="http://schemas.microsoft.com/office/drawing/2014/main" id="{8B4B21B7-79C2-4869-2E6F-65B297EA65D4}"/>
              </a:ext>
            </a:extLst>
          </p:cNvPr>
          <p:cNvSpPr/>
          <p:nvPr/>
        </p:nvSpPr>
        <p:spPr>
          <a:xfrm>
            <a:off x="0" y="807098"/>
            <a:ext cx="7007290" cy="500120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75CBA36-16D7-D777-65BD-04D25E2BD3AF}"/>
              </a:ext>
            </a:extLst>
          </p:cNvPr>
          <p:cNvSpPr/>
          <p:nvPr/>
        </p:nvSpPr>
        <p:spPr>
          <a:xfrm>
            <a:off x="569167" y="1470888"/>
            <a:ext cx="6018245" cy="386622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F9B34BD-9B06-4F84-DD30-A114FFB5C3CA}"/>
              </a:ext>
            </a:extLst>
          </p:cNvPr>
          <p:cNvSpPr txBox="1"/>
          <p:nvPr/>
        </p:nvSpPr>
        <p:spPr>
          <a:xfrm flipH="1">
            <a:off x="1008112" y="1498385"/>
            <a:ext cx="4329404" cy="2523768"/>
          </a:xfrm>
          <a:prstGeom prst="rect">
            <a:avLst/>
          </a:prstGeom>
          <a:noFill/>
        </p:spPr>
        <p:txBody>
          <a:bodyPr wrap="square" rtlCol="0">
            <a:spAutoFit/>
          </a:bodyPr>
          <a:lstStyle/>
          <a:p>
            <a:endParaRPr lang="en-US" sz="3200" dirty="0"/>
          </a:p>
          <a:p>
            <a:endParaRPr lang="en-US" dirty="0"/>
          </a:p>
          <a:p>
            <a:r>
              <a:rPr lang="en-US" sz="3600" b="1" dirty="0"/>
              <a:t>IP ADDRESS</a:t>
            </a:r>
          </a:p>
          <a:p>
            <a:r>
              <a:rPr lang="en-US" sz="3600" b="1" dirty="0"/>
              <a:t>FINDER AND GEOLOCATOR</a:t>
            </a:r>
            <a:endParaRPr lang="en-IN" sz="3600" b="1" dirty="0"/>
          </a:p>
        </p:txBody>
      </p:sp>
      <p:pic>
        <p:nvPicPr>
          <p:cNvPr id="1026" name="Picture 2">
            <a:extLst>
              <a:ext uri="{FF2B5EF4-FFF2-40B4-BE49-F238E27FC236}">
                <a16:creationId xmlns:a16="http://schemas.microsoft.com/office/drawing/2014/main" id="{AD9D1D8C-FCEA-1146-A8F8-35F830799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353" y="4027205"/>
            <a:ext cx="1714500" cy="130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fontScale="92500" lnSpcReduction="20000"/>
          </a:bodyPr>
          <a:lstStyle/>
          <a:p>
            <a:endParaRPr lang="en-US" dirty="0"/>
          </a:p>
          <a:p>
            <a:r>
              <a:rPr lang="en-US" sz="2400" dirty="0"/>
              <a:t>To implement  splay tree based data structure called </a:t>
            </a:r>
            <a:r>
              <a:rPr lang="en-US" sz="2400" b="1" dirty="0" err="1"/>
              <a:t>Schord</a:t>
            </a:r>
            <a:r>
              <a:rPr lang="en-US" sz="2400" dirty="0"/>
              <a:t> to improve the efficiency of locating resources in Peer To Peer Networks.</a:t>
            </a:r>
          </a:p>
          <a:p>
            <a:r>
              <a:rPr lang="en-US" sz="2400" dirty="0"/>
              <a:t>Implementation of fast searching operation using splay trees.</a:t>
            </a:r>
          </a:p>
          <a:p>
            <a:r>
              <a:rPr lang="en-US" sz="2400" dirty="0"/>
              <a:t>To find the IP Address of the devices in the peer to peer network from ID value.</a:t>
            </a:r>
          </a:p>
          <a:p>
            <a:r>
              <a:rPr lang="en-US" sz="2400" dirty="0"/>
              <a:t>To find the geolocation of sender’s and receiver’s device from IP addresses.</a:t>
            </a:r>
          </a:p>
          <a:p>
            <a:endParaRPr lang="en-US" sz="2400" dirty="0"/>
          </a:p>
          <a:p>
            <a:endParaRPr lang="en-US" dirty="0"/>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1459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641274" y="681036"/>
            <a:ext cx="4791636" cy="5869053"/>
          </a:xfrm>
        </p:spPr>
        <p:txBody>
          <a:bodyPr>
            <a:normAutofit fontScale="25000" lnSpcReduction="20000"/>
          </a:bodyPr>
          <a:lstStyle/>
          <a:p>
            <a:pPr marL="0" indent="0">
              <a:buNone/>
            </a:pPr>
            <a:r>
              <a:rPr lang="en-US" dirty="0"/>
              <a:t> </a:t>
            </a:r>
          </a:p>
          <a:p>
            <a:r>
              <a:rPr lang="en-US" sz="7200" b="0" i="0" dirty="0">
                <a:effectLst/>
                <a:latin typeface="Söhne"/>
              </a:rPr>
              <a:t>Peer-to-peer (P2P) networks are a type of computer network where computers, also known as peers, directly connect and communicate with each other without the need for a central server</a:t>
            </a:r>
            <a:r>
              <a:rPr lang="en-US" sz="6400" b="0" i="0" dirty="0">
                <a:effectLst/>
                <a:latin typeface="Söhne"/>
              </a:rPr>
              <a:t>.</a:t>
            </a:r>
          </a:p>
          <a:p>
            <a:r>
              <a:rPr lang="en-US" sz="6400" dirty="0" err="1"/>
              <a:t>Schord</a:t>
            </a:r>
            <a:r>
              <a:rPr lang="en-US" sz="6400" dirty="0"/>
              <a:t>  is a popular topology for structured peer-to-peer networks, where nodes are arranged in a ring. </a:t>
            </a:r>
          </a:p>
          <a:p>
            <a:r>
              <a:rPr lang="en-US" sz="6400" dirty="0"/>
              <a:t>A splay finger table is utilized to improve the efficiency of resource lookup in a P2P network. Each peer in the network maintains its own splay finger table, which keeps track of the locations of frequently accessed or important resources.</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a:xfrm>
            <a:off x="6621157" y="342484"/>
            <a:ext cx="4791637" cy="583800"/>
          </a:xfrm>
        </p:spPr>
        <p:txBody>
          <a:bodyPr/>
          <a:lstStyle/>
          <a:p>
            <a:pPr marL="342900" indent="-342900">
              <a:buFont typeface="Arial" panose="020B0604020202020204" pitchFamily="34" charset="0"/>
              <a:buChar char="•"/>
            </a:pPr>
            <a:r>
              <a:rPr lang="en-US" dirty="0"/>
              <a:t>What is P2P?Schord?</a:t>
            </a:r>
          </a:p>
        </p:txBody>
      </p:sp>
      <p:pic>
        <p:nvPicPr>
          <p:cNvPr id="5" name="Picture 4">
            <a:extLst>
              <a:ext uri="{FF2B5EF4-FFF2-40B4-BE49-F238E27FC236}">
                <a16:creationId xmlns:a16="http://schemas.microsoft.com/office/drawing/2014/main" id="{729A3B32-3F91-B483-9492-39AB3D302A34}"/>
              </a:ext>
            </a:extLst>
          </p:cNvPr>
          <p:cNvPicPr>
            <a:picLocks noChangeAspect="1"/>
          </p:cNvPicPr>
          <p:nvPr/>
        </p:nvPicPr>
        <p:blipFill>
          <a:blip r:embed="rId3"/>
          <a:stretch>
            <a:fillRect/>
          </a:stretch>
        </p:blipFill>
        <p:spPr>
          <a:xfrm>
            <a:off x="447868" y="961053"/>
            <a:ext cx="5197151" cy="4935893"/>
          </a:xfrm>
          <a:prstGeom prst="rect">
            <a:avLst/>
          </a:prstGeom>
        </p:spPr>
      </p:pic>
      <p:sp>
        <p:nvSpPr>
          <p:cNvPr id="2" name="TextBox 1">
            <a:extLst>
              <a:ext uri="{FF2B5EF4-FFF2-40B4-BE49-F238E27FC236}">
                <a16:creationId xmlns:a16="http://schemas.microsoft.com/office/drawing/2014/main" id="{A71CBA7F-A0A8-5809-0742-98D838FDA5C5}"/>
              </a:ext>
            </a:extLst>
          </p:cNvPr>
          <p:cNvSpPr txBox="1"/>
          <p:nvPr/>
        </p:nvSpPr>
        <p:spPr>
          <a:xfrm>
            <a:off x="261257" y="5903758"/>
            <a:ext cx="6111552" cy="646331"/>
          </a:xfrm>
          <a:prstGeom prst="rect">
            <a:avLst/>
          </a:prstGeom>
          <a:noFill/>
        </p:spPr>
        <p:txBody>
          <a:bodyPr wrap="square" rtlCol="0">
            <a:spAutoFit/>
          </a:bodyPr>
          <a:lstStyle/>
          <a:p>
            <a:r>
              <a:rPr lang="en-US" dirty="0"/>
              <a:t>Total nodes=8</a:t>
            </a:r>
          </a:p>
          <a:p>
            <a:r>
              <a:rPr lang="en-US" dirty="0"/>
              <a:t>No. of fingers in finger table=3 </a:t>
            </a:r>
            <a:endParaRPr lang="en-IN" dirty="0"/>
          </a:p>
        </p:txBody>
      </p:sp>
    </p:spTree>
    <p:extLst>
      <p:ext uri="{BB962C8B-B14F-4D97-AF65-F5344CB8AC3E}">
        <p14:creationId xmlns:p14="http://schemas.microsoft.com/office/powerpoint/2010/main" val="37288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97401D-1567-867C-1E9B-8172B5C22F67}"/>
              </a:ext>
            </a:extLst>
          </p:cNvPr>
          <p:cNvSpPr>
            <a:spLocks noGrp="1"/>
          </p:cNvSpPr>
          <p:nvPr>
            <p:ph type="title"/>
          </p:nvPr>
        </p:nvSpPr>
        <p:spPr/>
        <p:txBody>
          <a:bodyPr/>
          <a:lstStyle/>
          <a:p>
            <a:endParaRPr lang="en-IN"/>
          </a:p>
        </p:txBody>
      </p:sp>
      <p:sp>
        <p:nvSpPr>
          <p:cNvPr id="7" name="Rectangle 6">
            <a:extLst>
              <a:ext uri="{FF2B5EF4-FFF2-40B4-BE49-F238E27FC236}">
                <a16:creationId xmlns:a16="http://schemas.microsoft.com/office/drawing/2014/main" id="{EE711D5B-1FAB-35CF-A444-1E344348B179}"/>
              </a:ext>
            </a:extLst>
          </p:cNvPr>
          <p:cNvSpPr/>
          <p:nvPr/>
        </p:nvSpPr>
        <p:spPr>
          <a:xfrm>
            <a:off x="0" y="923731"/>
            <a:ext cx="12192000" cy="50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32E179D0-0FDE-2AA9-1816-4CDCD6DA99F0}"/>
              </a:ext>
            </a:extLst>
          </p:cNvPr>
          <p:cNvSpPr txBox="1"/>
          <p:nvPr/>
        </p:nvSpPr>
        <p:spPr>
          <a:xfrm>
            <a:off x="593527" y="1474237"/>
            <a:ext cx="3651902" cy="461665"/>
          </a:xfrm>
          <a:prstGeom prst="rect">
            <a:avLst/>
          </a:prstGeom>
          <a:noFill/>
        </p:spPr>
        <p:txBody>
          <a:bodyPr wrap="square" rtlCol="0">
            <a:spAutoFit/>
          </a:bodyPr>
          <a:lstStyle/>
          <a:p>
            <a:r>
              <a:rPr lang="en-US" sz="2400" dirty="0"/>
              <a:t>BLOCK DIAGRAM:</a:t>
            </a:r>
            <a:endParaRPr lang="en-IN" sz="2400" dirty="0"/>
          </a:p>
        </p:txBody>
      </p:sp>
      <p:sp>
        <p:nvSpPr>
          <p:cNvPr id="9" name="Rectangle: Rounded Corners 8">
            <a:extLst>
              <a:ext uri="{FF2B5EF4-FFF2-40B4-BE49-F238E27FC236}">
                <a16:creationId xmlns:a16="http://schemas.microsoft.com/office/drawing/2014/main" id="{44817079-2958-B1E4-E7FB-E67195EA3085}"/>
              </a:ext>
            </a:extLst>
          </p:cNvPr>
          <p:cNvSpPr/>
          <p:nvPr/>
        </p:nvSpPr>
        <p:spPr>
          <a:xfrm>
            <a:off x="289249" y="2064613"/>
            <a:ext cx="2547257" cy="1754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3109A19-4ED0-DE37-C03D-D5FC6E7CA88F}"/>
              </a:ext>
            </a:extLst>
          </p:cNvPr>
          <p:cNvSpPr txBox="1"/>
          <p:nvPr/>
        </p:nvSpPr>
        <p:spPr>
          <a:xfrm>
            <a:off x="955920" y="2064613"/>
            <a:ext cx="1213913" cy="1754326"/>
          </a:xfrm>
          <a:prstGeom prst="rect">
            <a:avLst/>
          </a:prstGeom>
          <a:noFill/>
        </p:spPr>
        <p:txBody>
          <a:bodyPr wrap="square" rtlCol="0">
            <a:spAutoFit/>
          </a:bodyPr>
          <a:lstStyle/>
          <a:p>
            <a:r>
              <a:rPr lang="en-US" dirty="0"/>
              <a:t>Enter ID value of sender’s and receiver’s node</a:t>
            </a:r>
            <a:endParaRPr lang="en-IN" dirty="0"/>
          </a:p>
        </p:txBody>
      </p:sp>
      <p:sp>
        <p:nvSpPr>
          <p:cNvPr id="11" name="Rectangle: Rounded Corners 10">
            <a:extLst>
              <a:ext uri="{FF2B5EF4-FFF2-40B4-BE49-F238E27FC236}">
                <a16:creationId xmlns:a16="http://schemas.microsoft.com/office/drawing/2014/main" id="{E0D74858-23F4-7C38-6A87-2588DFD61F02}"/>
              </a:ext>
            </a:extLst>
          </p:cNvPr>
          <p:cNvSpPr/>
          <p:nvPr/>
        </p:nvSpPr>
        <p:spPr>
          <a:xfrm>
            <a:off x="3517641" y="2064613"/>
            <a:ext cx="2407298" cy="1754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26A445F-7E9A-01E3-0EF0-B4E44D627BF2}"/>
              </a:ext>
            </a:extLst>
          </p:cNvPr>
          <p:cNvSpPr txBox="1"/>
          <p:nvPr/>
        </p:nvSpPr>
        <p:spPr>
          <a:xfrm>
            <a:off x="3788228" y="2254903"/>
            <a:ext cx="1866123" cy="1477328"/>
          </a:xfrm>
          <a:prstGeom prst="rect">
            <a:avLst/>
          </a:prstGeom>
          <a:noFill/>
        </p:spPr>
        <p:txBody>
          <a:bodyPr wrap="square" rtlCol="0">
            <a:spAutoFit/>
          </a:bodyPr>
          <a:lstStyle/>
          <a:p>
            <a:r>
              <a:rPr lang="en-US" dirty="0"/>
              <a:t>Get the IP addresses of node’s from lookup using </a:t>
            </a:r>
            <a:r>
              <a:rPr lang="en-US" dirty="0" err="1"/>
              <a:t>Schord</a:t>
            </a:r>
            <a:endParaRPr lang="en-IN" dirty="0"/>
          </a:p>
        </p:txBody>
      </p:sp>
      <p:sp>
        <p:nvSpPr>
          <p:cNvPr id="13" name="Rectangle: Rounded Corners 12">
            <a:extLst>
              <a:ext uri="{FF2B5EF4-FFF2-40B4-BE49-F238E27FC236}">
                <a16:creationId xmlns:a16="http://schemas.microsoft.com/office/drawing/2014/main" id="{E819B584-0F45-0021-6F3B-0EFEA57C64E2}"/>
              </a:ext>
            </a:extLst>
          </p:cNvPr>
          <p:cNvSpPr/>
          <p:nvPr/>
        </p:nvSpPr>
        <p:spPr>
          <a:xfrm>
            <a:off x="6899961" y="2064613"/>
            <a:ext cx="2258008" cy="1754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74111DE-883F-D91F-A5A3-D51392A44C57}"/>
              </a:ext>
            </a:extLst>
          </p:cNvPr>
          <p:cNvSpPr txBox="1"/>
          <p:nvPr/>
        </p:nvSpPr>
        <p:spPr>
          <a:xfrm>
            <a:off x="7044118" y="2393402"/>
            <a:ext cx="1969693" cy="1200329"/>
          </a:xfrm>
          <a:prstGeom prst="rect">
            <a:avLst/>
          </a:prstGeom>
          <a:noFill/>
        </p:spPr>
        <p:txBody>
          <a:bodyPr wrap="square" rtlCol="0">
            <a:spAutoFit/>
          </a:bodyPr>
          <a:lstStyle/>
          <a:p>
            <a:r>
              <a:rPr lang="en-US" dirty="0"/>
              <a:t>Sends  the data to appropriate</a:t>
            </a:r>
          </a:p>
          <a:p>
            <a:r>
              <a:rPr lang="en-US" dirty="0"/>
              <a:t> receiver</a:t>
            </a:r>
          </a:p>
          <a:p>
            <a:endParaRPr lang="en-IN" dirty="0"/>
          </a:p>
        </p:txBody>
      </p:sp>
      <p:sp>
        <p:nvSpPr>
          <p:cNvPr id="15" name="Rectangle: Rounded Corners 14">
            <a:extLst>
              <a:ext uri="{FF2B5EF4-FFF2-40B4-BE49-F238E27FC236}">
                <a16:creationId xmlns:a16="http://schemas.microsoft.com/office/drawing/2014/main" id="{5C15E7EA-20AD-1637-79FA-54A9E2E6DE34}"/>
              </a:ext>
            </a:extLst>
          </p:cNvPr>
          <p:cNvSpPr/>
          <p:nvPr/>
        </p:nvSpPr>
        <p:spPr>
          <a:xfrm>
            <a:off x="9606926" y="2064613"/>
            <a:ext cx="2236237" cy="1754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3998520-F298-16D0-295E-B48718F32D02}"/>
              </a:ext>
            </a:extLst>
          </p:cNvPr>
          <p:cNvSpPr txBox="1"/>
          <p:nvPr/>
        </p:nvSpPr>
        <p:spPr>
          <a:xfrm>
            <a:off x="9782137" y="2338592"/>
            <a:ext cx="1828800" cy="1200329"/>
          </a:xfrm>
          <a:prstGeom prst="rect">
            <a:avLst/>
          </a:prstGeom>
          <a:noFill/>
        </p:spPr>
        <p:txBody>
          <a:bodyPr wrap="square" rtlCol="0">
            <a:spAutoFit/>
          </a:bodyPr>
          <a:lstStyle/>
          <a:p>
            <a:r>
              <a:rPr lang="en-US" dirty="0"/>
              <a:t>Get the Geolocation of sender and receiver</a:t>
            </a:r>
            <a:endParaRPr lang="en-IN" dirty="0"/>
          </a:p>
        </p:txBody>
      </p:sp>
      <p:cxnSp>
        <p:nvCxnSpPr>
          <p:cNvPr id="18" name="Straight Arrow Connector 17">
            <a:extLst>
              <a:ext uri="{FF2B5EF4-FFF2-40B4-BE49-F238E27FC236}">
                <a16:creationId xmlns:a16="http://schemas.microsoft.com/office/drawing/2014/main" id="{CC9DE03E-7E4A-9AA6-6E6D-8412E0E6CCC6}"/>
              </a:ext>
            </a:extLst>
          </p:cNvPr>
          <p:cNvCxnSpPr>
            <a:stCxn id="9" idx="3"/>
            <a:endCxn id="11" idx="1"/>
          </p:cNvCxnSpPr>
          <p:nvPr/>
        </p:nvCxnSpPr>
        <p:spPr>
          <a:xfrm>
            <a:off x="2836506" y="2941776"/>
            <a:ext cx="681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163D94D-19D3-FE94-B58F-784BC38F173F}"/>
              </a:ext>
            </a:extLst>
          </p:cNvPr>
          <p:cNvCxnSpPr>
            <a:stCxn id="11" idx="3"/>
          </p:cNvCxnSpPr>
          <p:nvPr/>
        </p:nvCxnSpPr>
        <p:spPr>
          <a:xfrm>
            <a:off x="5924939" y="2941776"/>
            <a:ext cx="975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C923D9-792A-DCB2-1821-6F23065BA948}"/>
              </a:ext>
            </a:extLst>
          </p:cNvPr>
          <p:cNvCxnSpPr>
            <a:endCxn id="15" idx="1"/>
          </p:cNvCxnSpPr>
          <p:nvPr/>
        </p:nvCxnSpPr>
        <p:spPr>
          <a:xfrm>
            <a:off x="9157969" y="2941776"/>
            <a:ext cx="4489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8D19889-796A-0A6B-05CD-5135A454A672}"/>
              </a:ext>
            </a:extLst>
          </p:cNvPr>
          <p:cNvSpPr/>
          <p:nvPr/>
        </p:nvSpPr>
        <p:spPr>
          <a:xfrm>
            <a:off x="7044118" y="4301412"/>
            <a:ext cx="2113851" cy="1632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1959E16F-E6F0-5521-1F5D-B584D868D5D8}"/>
              </a:ext>
            </a:extLst>
          </p:cNvPr>
          <p:cNvCxnSpPr>
            <a:stCxn id="13" idx="2"/>
            <a:endCxn id="2" idx="0"/>
          </p:cNvCxnSpPr>
          <p:nvPr/>
        </p:nvCxnSpPr>
        <p:spPr>
          <a:xfrm flipH="1">
            <a:off x="8028964" y="3818939"/>
            <a:ext cx="1" cy="482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099B09F-585B-B959-FAC5-E3BFCC6E1D0F}"/>
              </a:ext>
            </a:extLst>
          </p:cNvPr>
          <p:cNvSpPr txBox="1"/>
          <p:nvPr/>
        </p:nvSpPr>
        <p:spPr>
          <a:xfrm>
            <a:off x="7107322" y="4517675"/>
            <a:ext cx="1987441" cy="1200329"/>
          </a:xfrm>
          <a:prstGeom prst="rect">
            <a:avLst/>
          </a:prstGeom>
          <a:noFill/>
        </p:spPr>
        <p:txBody>
          <a:bodyPr wrap="square" rtlCol="0">
            <a:spAutoFit/>
          </a:bodyPr>
          <a:lstStyle/>
          <a:p>
            <a:r>
              <a:rPr lang="en-US" dirty="0"/>
              <a:t>Get time required for searching receiver’s node.</a:t>
            </a:r>
            <a:endParaRPr lang="en-IN" dirty="0"/>
          </a:p>
        </p:txBody>
      </p:sp>
    </p:spTree>
    <p:extLst>
      <p:ext uri="{BB962C8B-B14F-4D97-AF65-F5344CB8AC3E}">
        <p14:creationId xmlns:p14="http://schemas.microsoft.com/office/powerpoint/2010/main" val="288843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70FD2E-07E5-41D8-BDD0-92C45701AFA9}"/>
              </a:ext>
            </a:extLst>
          </p:cNvPr>
          <p:cNvSpPr>
            <a:spLocks noGrp="1"/>
          </p:cNvSpPr>
          <p:nvPr>
            <p:ph type="body" idx="1"/>
          </p:nvPr>
        </p:nvSpPr>
        <p:spPr/>
        <p:txBody>
          <a:bodyPr/>
          <a:lstStyle/>
          <a:p>
            <a:r>
              <a:rPr lang="en-US" dirty="0"/>
              <a:t>Splay finger table:</a:t>
            </a:r>
          </a:p>
        </p:txBody>
      </p:sp>
      <p:sp>
        <p:nvSpPr>
          <p:cNvPr id="4" name="Text Placeholder 3">
            <a:extLst>
              <a:ext uri="{FF2B5EF4-FFF2-40B4-BE49-F238E27FC236}">
                <a16:creationId xmlns:a16="http://schemas.microsoft.com/office/drawing/2014/main" id="{F8568792-C689-427B-B993-5FE8858931ED}"/>
              </a:ext>
            </a:extLst>
          </p:cNvPr>
          <p:cNvSpPr>
            <a:spLocks noGrp="1"/>
          </p:cNvSpPr>
          <p:nvPr>
            <p:ph type="body" idx="14"/>
          </p:nvPr>
        </p:nvSpPr>
        <p:spPr/>
        <p:txBody>
          <a:bodyPr/>
          <a:lstStyle/>
          <a:p>
            <a:r>
              <a:rPr lang="en-US" dirty="0"/>
              <a:t>FOR GEOLOCATION:</a:t>
            </a:r>
          </a:p>
        </p:txBody>
      </p:sp>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a:xfrm>
            <a:off x="838199" y="2894013"/>
            <a:ext cx="5042647" cy="3656077"/>
          </a:xfrm>
        </p:spPr>
        <p:txBody>
          <a:bodyPr>
            <a:normAutofit lnSpcReduction="10000"/>
          </a:bodyPr>
          <a:lstStyle/>
          <a:p>
            <a:r>
              <a:rPr lang="en-US" dirty="0"/>
              <a:t>Each Peer/node has a splay finger table.</a:t>
            </a:r>
          </a:p>
          <a:p>
            <a:r>
              <a:rPr lang="en-US" dirty="0"/>
              <a:t>Splay finger table includes:</a:t>
            </a:r>
          </a:p>
          <a:p>
            <a:r>
              <a:rPr lang="en-US" dirty="0"/>
              <a:t>(1)ST: the splay tree that provides insertion and lookup of the desired key;</a:t>
            </a:r>
          </a:p>
          <a:p>
            <a:r>
              <a:rPr lang="en-US" dirty="0"/>
              <a:t> (2) Count: a counter that records of the number of nodes in 𝑆𝑇;</a:t>
            </a:r>
          </a:p>
          <a:p>
            <a:r>
              <a:rPr lang="en-US" dirty="0"/>
              <a:t>(3):min ID value.</a:t>
            </a:r>
          </a:p>
          <a:p>
            <a:r>
              <a:rPr lang="en-US" dirty="0"/>
              <a:t>(4):max ID value.</a:t>
            </a:r>
          </a:p>
        </p:txBody>
      </p:sp>
      <p:sp>
        <p:nvSpPr>
          <p:cNvPr id="6" name="Content Placeholder 5">
            <a:extLst>
              <a:ext uri="{FF2B5EF4-FFF2-40B4-BE49-F238E27FC236}">
                <a16:creationId xmlns:a16="http://schemas.microsoft.com/office/drawing/2014/main" id="{574555AA-2AFD-4C4E-AC01-1667CE904042}"/>
              </a:ext>
            </a:extLst>
          </p:cNvPr>
          <p:cNvSpPr>
            <a:spLocks noGrp="1"/>
          </p:cNvSpPr>
          <p:nvPr>
            <p:ph sz="quarter" idx="16"/>
          </p:nvPr>
        </p:nvSpPr>
        <p:spPr/>
        <p:txBody>
          <a:bodyPr/>
          <a:lstStyle/>
          <a:p>
            <a:r>
              <a:rPr lang="en-US" dirty="0"/>
              <a:t>For Geolocation, we have used a standard library in C which is “CURL”. </a:t>
            </a:r>
          </a:p>
          <a:p>
            <a:r>
              <a:rPr lang="en-US" dirty="0"/>
              <a:t>This library helps us to send https request to API .</a:t>
            </a:r>
          </a:p>
          <a:p>
            <a:r>
              <a:rPr lang="en-US" dirty="0"/>
              <a:t>This API </a:t>
            </a:r>
            <a:r>
              <a:rPr lang="en-US" dirty="0" err="1"/>
              <a:t>retrives</a:t>
            </a:r>
            <a:r>
              <a:rPr lang="en-US" dirty="0"/>
              <a:t> the geolocation of nodes from IP address ,which gets displayed to user.</a:t>
            </a:r>
          </a:p>
        </p:txBody>
      </p:sp>
      <p:sp>
        <p:nvSpPr>
          <p:cNvPr id="8" name="Title 7">
            <a:extLst>
              <a:ext uri="{FF2B5EF4-FFF2-40B4-BE49-F238E27FC236}">
                <a16:creationId xmlns:a16="http://schemas.microsoft.com/office/drawing/2014/main" id="{949949C2-5823-BFB3-1E0B-92A988485532}"/>
              </a:ext>
            </a:extLst>
          </p:cNvPr>
          <p:cNvSpPr>
            <a:spLocks noGrp="1"/>
          </p:cNvSpPr>
          <p:nvPr>
            <p:ph type="title"/>
          </p:nvPr>
        </p:nvSpPr>
        <p:spPr/>
        <p:txBody>
          <a:bodyPr/>
          <a:lstStyle/>
          <a:p>
            <a:r>
              <a:rPr lang="en-US" dirty="0"/>
              <a:t>Data Structures Used:</a:t>
            </a:r>
            <a:endParaRPr lang="en-IN" dirty="0"/>
          </a:p>
        </p:txBody>
      </p:sp>
    </p:spTree>
    <p:extLst>
      <p:ext uri="{BB962C8B-B14F-4D97-AF65-F5344CB8AC3E}">
        <p14:creationId xmlns:p14="http://schemas.microsoft.com/office/powerpoint/2010/main" val="21864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01FE-691B-2E31-B1FC-8EDF63391983}"/>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B4652BFF-433A-C2B8-D4A4-2EA4817DF244}"/>
              </a:ext>
            </a:extLst>
          </p:cNvPr>
          <p:cNvSpPr>
            <a:spLocks noGrp="1"/>
          </p:cNvSpPr>
          <p:nvPr>
            <p:ph sz="quarter" idx="13"/>
          </p:nvPr>
        </p:nvSpPr>
        <p:spPr>
          <a:xfrm>
            <a:off x="2118049" y="2295331"/>
            <a:ext cx="7772400" cy="2985796"/>
          </a:xfrm>
        </p:spPr>
        <p:txBody>
          <a:bodyPr/>
          <a:lstStyle/>
          <a:p>
            <a:endParaRPr lang="en-IN" dirty="0"/>
          </a:p>
        </p:txBody>
      </p:sp>
      <p:sp>
        <p:nvSpPr>
          <p:cNvPr id="4" name="Rectangle: Rounded Corners 3">
            <a:extLst>
              <a:ext uri="{FF2B5EF4-FFF2-40B4-BE49-F238E27FC236}">
                <a16:creationId xmlns:a16="http://schemas.microsoft.com/office/drawing/2014/main" id="{6E1A9675-0C83-8D31-5A83-F77720662174}"/>
              </a:ext>
            </a:extLst>
          </p:cNvPr>
          <p:cNvSpPr/>
          <p:nvPr/>
        </p:nvSpPr>
        <p:spPr>
          <a:xfrm>
            <a:off x="639413" y="1735494"/>
            <a:ext cx="10105053" cy="43014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CC9531F9-ADD7-1604-EC9B-53DBE9D65314}"/>
              </a:ext>
            </a:extLst>
          </p:cNvPr>
          <p:cNvSpPr txBox="1"/>
          <p:nvPr/>
        </p:nvSpPr>
        <p:spPr>
          <a:xfrm>
            <a:off x="994734" y="2218568"/>
            <a:ext cx="8626417" cy="3139321"/>
          </a:xfrm>
          <a:prstGeom prst="rect">
            <a:avLst/>
          </a:prstGeom>
          <a:noFill/>
        </p:spPr>
        <p:txBody>
          <a:bodyPr wrap="square" rtlCol="0">
            <a:spAutoFit/>
          </a:bodyPr>
          <a:lstStyle/>
          <a:p>
            <a:pPr marL="285750" indent="-285750">
              <a:buFont typeface="Arial" panose="020B0604020202020204" pitchFamily="34" charset="0"/>
              <a:buChar char="•"/>
            </a:pPr>
            <a:r>
              <a:rPr lang="en-US"/>
              <a:t>SChord</a:t>
            </a:r>
            <a:r>
              <a:rPr lang="en-US" dirty="0"/>
              <a:t> is a highly scalable, available, and efficient resource location protocol. It takes advantage of splay tree where lookup caching can be used to accelerate later lookups. So the lookup performance increases based on the total number of lookups done on the node.</a:t>
            </a:r>
          </a:p>
          <a:p>
            <a:pPr marL="285750" indent="-285750">
              <a:buFont typeface="Arial" panose="020B0604020202020204" pitchFamily="34" charset="0"/>
              <a:buChar char="•"/>
            </a:pPr>
            <a:r>
              <a:rPr lang="en-US" dirty="0"/>
              <a:t>Theoretical analysis and simulation results both confirm the fact that the lookup performance in </a:t>
            </a:r>
            <a:r>
              <a:rPr lang="en-US" dirty="0" err="1"/>
              <a:t>SChord</a:t>
            </a:r>
            <a:r>
              <a:rPr lang="en-US" dirty="0"/>
              <a:t> has increased up to 62% in comparison with Chord. </a:t>
            </a:r>
          </a:p>
          <a:p>
            <a:pPr marL="285750" indent="-285750">
              <a:buFont typeface="Arial" panose="020B0604020202020204" pitchFamily="34" charset="0"/>
              <a:buChar char="•"/>
            </a:pPr>
            <a:r>
              <a:rPr lang="en-US" dirty="0"/>
              <a:t>Moreover with larger CACHE MAX the lookup performance can be further enhanced in </a:t>
            </a:r>
            <a:r>
              <a:rPr lang="en-US" dirty="0" err="1"/>
              <a:t>SChord</a:t>
            </a:r>
            <a:r>
              <a:rPr lang="en-US" dirty="0"/>
              <a:t>. Detailed studies in the design space of </a:t>
            </a:r>
            <a:r>
              <a:rPr lang="en-US" dirty="0" err="1"/>
              <a:t>SChord</a:t>
            </a:r>
            <a:r>
              <a:rPr lang="en-US" dirty="0"/>
              <a:t> also bring interesting and useful results in building a load balance P2Psystem in practice.</a:t>
            </a:r>
            <a:endParaRPr lang="en-IN" dirty="0"/>
          </a:p>
        </p:txBody>
      </p:sp>
    </p:spTree>
    <p:extLst>
      <p:ext uri="{BB962C8B-B14F-4D97-AF65-F5344CB8AC3E}">
        <p14:creationId xmlns:p14="http://schemas.microsoft.com/office/powerpoint/2010/main" val="414448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FA6C-3EE9-B40D-7889-BA26D93BC912}"/>
              </a:ext>
            </a:extLst>
          </p:cNvPr>
          <p:cNvSpPr>
            <a:spLocks noGrp="1"/>
          </p:cNvSpPr>
          <p:nvPr>
            <p:ph type="title"/>
          </p:nvPr>
        </p:nvSpPr>
        <p:spPr/>
        <p:txBody>
          <a:bodyPr/>
          <a:lstStyle/>
          <a:p>
            <a:r>
              <a:rPr lang="en-US" dirty="0"/>
              <a:t>References Used:</a:t>
            </a:r>
            <a:endParaRPr lang="en-IN" dirty="0"/>
          </a:p>
        </p:txBody>
      </p:sp>
      <p:sp>
        <p:nvSpPr>
          <p:cNvPr id="3" name="Text Placeholder 2">
            <a:extLst>
              <a:ext uri="{FF2B5EF4-FFF2-40B4-BE49-F238E27FC236}">
                <a16:creationId xmlns:a16="http://schemas.microsoft.com/office/drawing/2014/main" id="{9E969B2D-7389-2F73-BE9F-28C2E04DB765}"/>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41C3410E-72D2-5C14-72B0-C409B8B8CD80}"/>
              </a:ext>
            </a:extLst>
          </p:cNvPr>
          <p:cNvSpPr>
            <a:spLocks noGrp="1"/>
          </p:cNvSpPr>
          <p:nvPr>
            <p:ph type="body" idx="14"/>
          </p:nvPr>
        </p:nvSpPr>
        <p:spPr/>
        <p:txBody>
          <a:bodyPr/>
          <a:lstStyle/>
          <a:p>
            <a:endParaRPr lang="en-IN"/>
          </a:p>
        </p:txBody>
      </p:sp>
      <p:sp>
        <p:nvSpPr>
          <p:cNvPr id="5" name="Content Placeholder 4">
            <a:extLst>
              <a:ext uri="{FF2B5EF4-FFF2-40B4-BE49-F238E27FC236}">
                <a16:creationId xmlns:a16="http://schemas.microsoft.com/office/drawing/2014/main" id="{155DADA1-BFB8-ED18-E302-947994323E52}"/>
              </a:ext>
            </a:extLst>
          </p:cNvPr>
          <p:cNvSpPr>
            <a:spLocks noGrp="1"/>
          </p:cNvSpPr>
          <p:nvPr>
            <p:ph sz="quarter" idx="15"/>
          </p:nvPr>
        </p:nvSpPr>
        <p:spPr/>
        <p:txBody>
          <a:bodyPr/>
          <a:lstStyle/>
          <a:p>
            <a:endParaRPr lang="en-IN" dirty="0"/>
          </a:p>
        </p:txBody>
      </p:sp>
      <p:sp>
        <p:nvSpPr>
          <p:cNvPr id="6" name="Content Placeholder 5">
            <a:extLst>
              <a:ext uri="{FF2B5EF4-FFF2-40B4-BE49-F238E27FC236}">
                <a16:creationId xmlns:a16="http://schemas.microsoft.com/office/drawing/2014/main" id="{94A30C3C-4F1C-CEB2-F0B4-2650B2E6BFC5}"/>
              </a:ext>
            </a:extLst>
          </p:cNvPr>
          <p:cNvSpPr>
            <a:spLocks noGrp="1"/>
          </p:cNvSpPr>
          <p:nvPr>
            <p:ph sz="quarter" idx="16"/>
          </p:nvPr>
        </p:nvSpPr>
        <p:spPr/>
        <p:txBody>
          <a:bodyPr/>
          <a:lstStyle/>
          <a:p>
            <a:endParaRPr lang="en-IN"/>
          </a:p>
        </p:txBody>
      </p:sp>
      <p:sp>
        <p:nvSpPr>
          <p:cNvPr id="7" name="Rectangle: Rounded Corners 6">
            <a:extLst>
              <a:ext uri="{FF2B5EF4-FFF2-40B4-BE49-F238E27FC236}">
                <a16:creationId xmlns:a16="http://schemas.microsoft.com/office/drawing/2014/main" id="{9A5F7AE7-3987-7D4D-CFC9-569BDA05100A}"/>
              </a:ext>
            </a:extLst>
          </p:cNvPr>
          <p:cNvSpPr/>
          <p:nvPr/>
        </p:nvSpPr>
        <p:spPr>
          <a:xfrm>
            <a:off x="463420" y="1614196"/>
            <a:ext cx="11080432" cy="490790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AAF40D8-0F4A-767B-4404-6C5F488EBDDD}"/>
              </a:ext>
            </a:extLst>
          </p:cNvPr>
          <p:cNvSpPr txBox="1"/>
          <p:nvPr/>
        </p:nvSpPr>
        <p:spPr>
          <a:xfrm>
            <a:off x="1660849" y="2427666"/>
            <a:ext cx="4935893" cy="2246769"/>
          </a:xfrm>
          <a:prstGeom prst="rect">
            <a:avLst/>
          </a:prstGeom>
          <a:noFill/>
        </p:spPr>
        <p:txBody>
          <a:bodyPr wrap="square" rtlCol="0">
            <a:spAutoFit/>
          </a:bodyPr>
          <a:lstStyle/>
          <a:p>
            <a:pPr marL="342900" indent="-342900">
              <a:buFont typeface="+mj-lt"/>
              <a:buAutoNum type="arabicPeriod"/>
            </a:pPr>
            <a:r>
              <a:rPr lang="en-US" sz="2000" dirty="0"/>
              <a:t>Research Article based on Splay Tree  based approach for efficient  Resource    Location in P2P Networks.</a:t>
            </a:r>
          </a:p>
          <a:p>
            <a:pPr marL="342900" indent="-342900">
              <a:buFont typeface="+mj-lt"/>
              <a:buAutoNum type="arabicPeriod"/>
            </a:pPr>
            <a:r>
              <a:rPr lang="en-US" sz="2000" dirty="0"/>
              <a:t>Stack Overflow website.</a:t>
            </a:r>
          </a:p>
          <a:p>
            <a:pPr marL="342900" indent="-342900">
              <a:buFont typeface="+mj-lt"/>
              <a:buAutoNum type="arabicPeriod"/>
            </a:pPr>
            <a:r>
              <a:rPr lang="en-IN" sz="2000" dirty="0">
                <a:hlinkClick r:id="rId2"/>
              </a:rPr>
              <a:t>https://youtu.be/2v6KqRB7adg</a:t>
            </a:r>
            <a:r>
              <a:rPr lang="en-US" sz="2000" dirty="0"/>
              <a:t> For Peer To  Peer Networks</a:t>
            </a:r>
            <a:r>
              <a:rPr lang="en-US" dirty="0"/>
              <a:t>.</a:t>
            </a:r>
            <a:endParaRPr lang="en-IN" dirty="0"/>
          </a:p>
        </p:txBody>
      </p:sp>
    </p:spTree>
    <p:extLst>
      <p:ext uri="{BB962C8B-B14F-4D97-AF65-F5344CB8AC3E}">
        <p14:creationId xmlns:p14="http://schemas.microsoft.com/office/powerpoint/2010/main" val="53758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endParaRPr lang="en-US" dirty="0"/>
          </a:p>
        </p:txBody>
      </p:sp>
      <p:sp>
        <p:nvSpPr>
          <p:cNvPr id="2" name="Rectangle: Rounded Corners 1">
            <a:extLst>
              <a:ext uri="{FF2B5EF4-FFF2-40B4-BE49-F238E27FC236}">
                <a16:creationId xmlns:a16="http://schemas.microsoft.com/office/drawing/2014/main" id="{55A450C1-7C17-8A7B-F1FF-CE979B3DC523}"/>
              </a:ext>
            </a:extLst>
          </p:cNvPr>
          <p:cNvSpPr/>
          <p:nvPr/>
        </p:nvSpPr>
        <p:spPr>
          <a:xfrm>
            <a:off x="208681" y="578498"/>
            <a:ext cx="11765902" cy="6307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0CBF87E4-2718-338F-4551-D6673C1529EF}"/>
              </a:ext>
            </a:extLst>
          </p:cNvPr>
          <p:cNvSpPr/>
          <p:nvPr/>
        </p:nvSpPr>
        <p:spPr>
          <a:xfrm>
            <a:off x="3844212" y="1564073"/>
            <a:ext cx="4693298" cy="11569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8BDEA65-1C92-AD38-8B72-FA85EEA1E67B}"/>
              </a:ext>
            </a:extLst>
          </p:cNvPr>
          <p:cNvSpPr txBox="1"/>
          <p:nvPr/>
        </p:nvSpPr>
        <p:spPr>
          <a:xfrm>
            <a:off x="4441371" y="1909636"/>
            <a:ext cx="3965511" cy="584775"/>
          </a:xfrm>
          <a:prstGeom prst="rect">
            <a:avLst/>
          </a:prstGeom>
          <a:noFill/>
        </p:spPr>
        <p:txBody>
          <a:bodyPr wrap="square" rtlCol="0">
            <a:spAutoFit/>
          </a:bodyPr>
          <a:lstStyle/>
          <a:p>
            <a:r>
              <a:rPr lang="en-US" sz="3200" b="1" dirty="0"/>
              <a:t>Thank You!!!!</a:t>
            </a:r>
            <a:endParaRPr lang="en-IN" sz="3200" b="1" dirty="0"/>
          </a:p>
        </p:txBody>
      </p:sp>
      <p:sp>
        <p:nvSpPr>
          <p:cNvPr id="6" name="Rectangle 5">
            <a:extLst>
              <a:ext uri="{FF2B5EF4-FFF2-40B4-BE49-F238E27FC236}">
                <a16:creationId xmlns:a16="http://schemas.microsoft.com/office/drawing/2014/main" id="{084FB6C6-464D-6BB9-56ED-8188C87D3375}"/>
              </a:ext>
            </a:extLst>
          </p:cNvPr>
          <p:cNvSpPr/>
          <p:nvPr/>
        </p:nvSpPr>
        <p:spPr>
          <a:xfrm>
            <a:off x="1003338" y="3419669"/>
            <a:ext cx="10176588" cy="27729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E24F0224-807F-D623-0A1A-2AEF57DE22E9}"/>
              </a:ext>
            </a:extLst>
          </p:cNvPr>
          <p:cNvSpPr txBox="1"/>
          <p:nvPr/>
        </p:nvSpPr>
        <p:spPr>
          <a:xfrm>
            <a:off x="1548882" y="4136933"/>
            <a:ext cx="7455159" cy="1754326"/>
          </a:xfrm>
          <a:prstGeom prst="rect">
            <a:avLst/>
          </a:prstGeom>
          <a:noFill/>
        </p:spPr>
        <p:txBody>
          <a:bodyPr wrap="square" rtlCol="0">
            <a:spAutoFit/>
          </a:bodyPr>
          <a:lstStyle/>
          <a:p>
            <a:r>
              <a:rPr lang="en-US" dirty="0"/>
              <a:t>Group Members:</a:t>
            </a:r>
          </a:p>
          <a:p>
            <a:r>
              <a:rPr lang="en-US" dirty="0"/>
              <a:t>1.Vaishnavi Mulik-112110079</a:t>
            </a:r>
          </a:p>
          <a:p>
            <a:r>
              <a:rPr lang="en-US" dirty="0"/>
              <a:t>2.Shreya Yadav-112103157</a:t>
            </a:r>
          </a:p>
          <a:p>
            <a:r>
              <a:rPr lang="en-US" dirty="0"/>
              <a:t>3.Vaishnavi Thakur-112103147</a:t>
            </a:r>
          </a:p>
          <a:p>
            <a:endParaRPr lang="en-US" dirty="0"/>
          </a:p>
          <a:p>
            <a:endParaRPr lang="en-IN" dirty="0"/>
          </a:p>
        </p:txBody>
      </p:sp>
    </p:spTree>
    <p:extLst>
      <p:ext uri="{BB962C8B-B14F-4D97-AF65-F5344CB8AC3E}">
        <p14:creationId xmlns:p14="http://schemas.microsoft.com/office/powerpoint/2010/main" val="849435565"/>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110</TotalTime>
  <Words>527</Words>
  <Application>Microsoft Office PowerPoint</Application>
  <PresentationFormat>Widescreen</PresentationFormat>
  <Paragraphs>55</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Meiryo</vt:lpstr>
      <vt:lpstr>Meiryo UI</vt:lpstr>
      <vt:lpstr>Arial</vt:lpstr>
      <vt:lpstr>Calibri</vt:lpstr>
      <vt:lpstr>Söhne</vt:lpstr>
      <vt:lpstr>Wingdings</vt:lpstr>
      <vt:lpstr>Minimal and Muted_ALT</vt:lpstr>
      <vt:lpstr>Project Title:</vt:lpstr>
      <vt:lpstr>OBJECTIVES:</vt:lpstr>
      <vt:lpstr>What is P2P?Schord?</vt:lpstr>
      <vt:lpstr>PowerPoint Presentation</vt:lpstr>
      <vt:lpstr>Data Structures Used:</vt:lpstr>
      <vt:lpstr>Scope:</vt:lpstr>
      <vt:lpstr>References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Shreya Yadav</dc:creator>
  <cp:lastModifiedBy>Shreya Yadav</cp:lastModifiedBy>
  <cp:revision>10</cp:revision>
  <dcterms:created xsi:type="dcterms:W3CDTF">2023-05-28T04:18:38Z</dcterms:created>
  <dcterms:modified xsi:type="dcterms:W3CDTF">2023-05-28T09:35:31Z</dcterms:modified>
</cp:coreProperties>
</file>