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292" r:id="rId5"/>
    <p:sldId id="1305" r:id="rId6"/>
    <p:sldId id="352" r:id="rId7"/>
    <p:sldId id="1284" r:id="rId8"/>
    <p:sldId id="1285" r:id="rId9"/>
    <p:sldId id="1286" r:id="rId10"/>
    <p:sldId id="1287" r:id="rId11"/>
    <p:sldId id="1297" r:id="rId12"/>
    <p:sldId id="1288" r:id="rId13"/>
    <p:sldId id="1249" r:id="rId14"/>
  </p:sldIdLst>
  <p:sldSz cx="9144000" cy="5143500" type="screen16x9"/>
  <p:notesSz cx="6858000" cy="9144000"/>
  <p:custShowLst>
    <p:custShow name="Custom Show 1" id="0">
      <p:sldLst>
        <p:sld r:id="rId5"/>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4660"/>
  </p:normalViewPr>
  <p:slideViewPr>
    <p:cSldViewPr snapToGrid="0">
      <p:cViewPr varScale="1">
        <p:scale>
          <a:sx n="90" d="100"/>
          <a:sy n="90"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M.Vaishnavi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:au951221104056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a:solidFill>
                  <a:schemeClr val="tx1"/>
                </a:solidFill>
                <a:latin typeface="Arial"/>
                <a:ea typeface="Arial"/>
                <a:cs typeface="Arial"/>
                <a:sym typeface="Arial"/>
              </a:rPr>
              <a:t>J</a:t>
            </a:r>
            <a:r>
              <a:rPr lang="en-US" sz="1100" dirty="0">
                <a:solidFill>
                  <a:schemeClr val="tx1"/>
                </a:solidFill>
              </a:rPr>
              <a:t>P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Project Overview |</a:t>
            </a:r>
            <a:r>
              <a:rPr lang="en-US" sz="1600" dirty="0">
                <a:solidFill>
                  <a:schemeClr val="bg1"/>
                </a:solidFill>
                <a:latin typeface="+mj-lt"/>
                <a:ea typeface="+mn-lt"/>
                <a:cs typeface="Poppins"/>
              </a:rPr>
              <a:t> Feature |Technology Used</a:t>
            </a:r>
            <a:r>
              <a:rPr lang="en-US" sz="1600" dirty="0">
                <a:solidFill>
                  <a:schemeClr val="bg1"/>
                </a:solidFill>
                <a:latin typeface="+mj-lt"/>
              </a:rPr>
              <a:t> | Modelling </a:t>
            </a:r>
            <a:r>
              <a:rPr lang="en-US" sz="1600" dirty="0">
                <a:solidFill>
                  <a:schemeClr val="bg1"/>
                </a:solidFill>
                <a:latin typeface="+mj-lt"/>
                <a:ea typeface="+mn-lt"/>
                <a:cs typeface="+mn-lt"/>
              </a:rPr>
              <a:t>| Future scope |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257305-18AE-31B1-A0ED-F98821C75E0F}"/>
              </a:ext>
            </a:extLst>
          </p:cNvPr>
          <p:cNvSpPr txBox="1"/>
          <p:nvPr/>
        </p:nvSpPr>
        <p:spPr>
          <a:xfrm>
            <a:off x="492236" y="1694587"/>
            <a:ext cx="7213659" cy="1754326"/>
          </a:xfrm>
          <a:prstGeom prst="rect">
            <a:avLst/>
          </a:prstGeom>
          <a:noFill/>
        </p:spPr>
        <p:txBody>
          <a:bodyPr wrap="square" rtlCol="0">
            <a:spAutoFit/>
          </a:bodyPr>
          <a:lstStyle/>
          <a:p>
            <a:r>
              <a:rPr lang="en-US" sz="1800" dirty="0"/>
              <a:t>       "</a:t>
            </a:r>
            <a:r>
              <a:rPr lang="en-US" sz="1800" dirty="0" err="1"/>
              <a:t>DjangoVote</a:t>
            </a:r>
            <a:r>
              <a:rPr lang="en-US" sz="1800" dirty="0"/>
              <a:t>" is a web-based application built using the Django framework, designed to facilitate voting processes for various purposes such as elections, surveys, or contests. The application provides a user-friendly interface for both administrators and voters, ensuring ease of use and efficiency in managing and participating in voting activities.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E67681-8F59-3187-D147-8832B9605459}"/>
              </a:ext>
            </a:extLst>
          </p:cNvPr>
          <p:cNvSpPr txBox="1"/>
          <p:nvPr/>
        </p:nvSpPr>
        <p:spPr>
          <a:xfrm>
            <a:off x="845820" y="1556087"/>
            <a:ext cx="6511910" cy="1754326"/>
          </a:xfrm>
          <a:prstGeom prst="rect">
            <a:avLst/>
          </a:prstGeom>
          <a:noFill/>
        </p:spPr>
        <p:txBody>
          <a:bodyPr wrap="square" rtlCol="0">
            <a:spAutoFit/>
          </a:bodyPr>
          <a:lstStyle/>
          <a:p>
            <a:r>
              <a:rPr lang="en-US" sz="1800" dirty="0"/>
              <a:t>      </a:t>
            </a:r>
            <a:r>
              <a:rPr lang="en-US" sz="1800" dirty="0" err="1"/>
              <a:t>VoteX</a:t>
            </a:r>
            <a:r>
              <a:rPr lang="en-US" sz="1800" dirty="0"/>
              <a:t> is a web-based application developed using the Django framework to facilitate various voting processes such as elections, surveys, and contests. The platform aims to provide a user-friendly interface for both administrators and voters, ensuring efficiency, security, and scalability in managing and participating in voting activities.</a:t>
            </a: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Features:</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184FA4-BBB4-C3F1-060D-C5F93B7B9CA4}"/>
              </a:ext>
            </a:extLst>
          </p:cNvPr>
          <p:cNvSpPr txBox="1"/>
          <p:nvPr/>
        </p:nvSpPr>
        <p:spPr>
          <a:xfrm>
            <a:off x="940602" y="1479054"/>
            <a:ext cx="4253024" cy="2031325"/>
          </a:xfrm>
          <a:prstGeom prst="rect">
            <a:avLst/>
          </a:prstGeom>
          <a:noFill/>
        </p:spPr>
        <p:txBody>
          <a:bodyPr wrap="square" rtlCol="0">
            <a:spAutoFit/>
          </a:bodyPr>
          <a:lstStyle/>
          <a:p>
            <a:pPr marL="400050" indent="-400050">
              <a:buFont typeface="+mj-lt"/>
              <a:buAutoNum type="arabicPeriod"/>
            </a:pPr>
            <a:r>
              <a:rPr lang="en-US" sz="1800" dirty="0"/>
              <a:t>User Authentication</a:t>
            </a:r>
          </a:p>
          <a:p>
            <a:pPr marL="400050" indent="-400050">
              <a:buFont typeface="+mj-lt"/>
              <a:buAutoNum type="arabicPeriod"/>
            </a:pPr>
            <a:r>
              <a:rPr lang="en-US" sz="1800" dirty="0"/>
              <a:t>Administration Dashboard</a:t>
            </a:r>
          </a:p>
          <a:p>
            <a:pPr marL="400050" indent="-400050">
              <a:buFont typeface="+mj-lt"/>
              <a:buAutoNum type="arabicPeriod"/>
            </a:pPr>
            <a:r>
              <a:rPr lang="en-US" sz="1800" dirty="0"/>
              <a:t>Flexible Voting Options</a:t>
            </a:r>
          </a:p>
          <a:p>
            <a:pPr marL="400050" indent="-400050">
              <a:buFont typeface="+mj-lt"/>
              <a:buAutoNum type="arabicPeriod"/>
            </a:pPr>
            <a:r>
              <a:rPr lang="en-US" sz="1800" dirty="0"/>
              <a:t>Real-time Results</a:t>
            </a:r>
          </a:p>
          <a:p>
            <a:pPr marL="400050" indent="-400050">
              <a:buFont typeface="+mj-lt"/>
              <a:buAutoNum type="arabicPeriod"/>
            </a:pPr>
            <a:r>
              <a:rPr lang="en-US" sz="1800" dirty="0"/>
              <a:t>Accessibility and Responsiveness</a:t>
            </a:r>
          </a:p>
          <a:p>
            <a:pPr marL="400050" indent="-400050">
              <a:buFont typeface="+mj-lt"/>
              <a:buAutoNum type="arabicPeriod"/>
            </a:pPr>
            <a:r>
              <a:rPr lang="en-US" sz="1800" dirty="0"/>
              <a:t>Security and Integrity</a:t>
            </a:r>
          </a:p>
          <a:p>
            <a:pPr marL="400050" indent="-400050">
              <a:buFont typeface="+mj-lt"/>
              <a:buAutoNum type="arabicPeriod"/>
            </a:pPr>
            <a:r>
              <a:rPr lang="en-US" sz="1800" dirty="0"/>
              <a:t>Scalability and Customization</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A106D297-AF99-90F9-A033-A108A09F5FF2}"/>
              </a:ext>
            </a:extLst>
          </p:cNvPr>
          <p:cNvPicPr>
            <a:picLocks noChangeAspect="1"/>
          </p:cNvPicPr>
          <p:nvPr/>
        </p:nvPicPr>
        <p:blipFill>
          <a:blip r:embed="rId8"/>
          <a:stretch>
            <a:fillRect/>
          </a:stretch>
        </p:blipFill>
        <p:spPr>
          <a:xfrm>
            <a:off x="4865736" y="1911114"/>
            <a:ext cx="3580969" cy="1824942"/>
          </a:xfrm>
          <a:prstGeom prst="rect">
            <a:avLst/>
          </a:prstGeom>
        </p:spPr>
      </p:pic>
      <p:pic>
        <p:nvPicPr>
          <p:cNvPr id="10" name="Picture 9">
            <a:extLst>
              <a:ext uri="{FF2B5EF4-FFF2-40B4-BE49-F238E27FC236}">
                <a16:creationId xmlns:a16="http://schemas.microsoft.com/office/drawing/2014/main" id="{E646050E-64D5-B506-4B5D-EAD2D69A7C02}"/>
              </a:ext>
            </a:extLst>
          </p:cNvPr>
          <p:cNvPicPr>
            <a:picLocks noChangeAspect="1"/>
          </p:cNvPicPr>
          <p:nvPr/>
        </p:nvPicPr>
        <p:blipFill rotWithShape="1">
          <a:blip r:embed="rId9"/>
          <a:srcRect t="17177"/>
          <a:stretch/>
        </p:blipFill>
        <p:spPr>
          <a:xfrm>
            <a:off x="1441253" y="1830085"/>
            <a:ext cx="2659912" cy="2248149"/>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2D89B63-F31A-ABF9-661C-58F4D88EB718}"/>
              </a:ext>
            </a:extLst>
          </p:cNvPr>
          <p:cNvSpPr txBox="1"/>
          <p:nvPr/>
        </p:nvSpPr>
        <p:spPr>
          <a:xfrm>
            <a:off x="549765" y="1513112"/>
            <a:ext cx="8044469" cy="2308324"/>
          </a:xfrm>
          <a:prstGeom prst="rect">
            <a:avLst/>
          </a:prstGeom>
          <a:noFill/>
        </p:spPr>
        <p:txBody>
          <a:bodyPr wrap="square">
            <a:spAutoFit/>
          </a:bodyPr>
          <a:lstStyle/>
          <a:p>
            <a:r>
              <a:rPr lang="en-US" sz="1800" dirty="0"/>
              <a:t>Modeling a voting application using the Django framework involves designing the database structure to represent various entities such as users, voting events, candidates, and votes.</a:t>
            </a:r>
          </a:p>
          <a:p>
            <a:endParaRPr lang="en-US" sz="1800" dirty="0"/>
          </a:p>
          <a:p>
            <a:r>
              <a:rPr lang="en-US" sz="1800" dirty="0"/>
              <a:t>         1. User Model</a:t>
            </a:r>
          </a:p>
          <a:p>
            <a:r>
              <a:rPr lang="en-US" sz="1800" dirty="0"/>
              <a:t>         2. </a:t>
            </a:r>
            <a:r>
              <a:rPr lang="en-US" sz="1800" dirty="0" err="1"/>
              <a:t>VotingEvent</a:t>
            </a:r>
            <a:r>
              <a:rPr lang="en-US" sz="1800" dirty="0"/>
              <a:t> Model</a:t>
            </a:r>
          </a:p>
          <a:p>
            <a:r>
              <a:rPr lang="en-US" sz="1800" dirty="0"/>
              <a:t>         3. Candidate Model</a:t>
            </a:r>
          </a:p>
          <a:p>
            <a:r>
              <a:rPr lang="en-US" sz="1800" dirty="0"/>
              <a:t>         4. Vote Model </a:t>
            </a:r>
          </a:p>
        </p:txBody>
      </p:sp>
    </p:spTree>
    <p:extLst>
      <p:ext uri="{BB962C8B-B14F-4D97-AF65-F5344CB8AC3E}">
        <p14:creationId xmlns:p14="http://schemas.microsoft.com/office/powerpoint/2010/main" val="286372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Scope</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2CC5F5B7-209A-779C-6F03-D5C8A96A26DC}"/>
              </a:ext>
            </a:extLst>
          </p:cNvPr>
          <p:cNvSpPr txBox="1"/>
          <p:nvPr/>
        </p:nvSpPr>
        <p:spPr>
          <a:xfrm>
            <a:off x="1387548" y="1626781"/>
            <a:ext cx="6257261" cy="1754326"/>
          </a:xfrm>
          <a:prstGeom prst="rect">
            <a:avLst/>
          </a:prstGeom>
          <a:noFill/>
        </p:spPr>
        <p:txBody>
          <a:bodyPr wrap="square" rtlCol="0">
            <a:spAutoFit/>
          </a:bodyPr>
          <a:lstStyle/>
          <a:p>
            <a:r>
              <a:rPr lang="en-US" sz="1800" dirty="0"/>
              <a:t>        Future </a:t>
            </a:r>
            <a:r>
              <a:rPr lang="en-US" sz="1800" dirty="0" err="1"/>
              <a:t>ScopeThis</a:t>
            </a:r>
            <a:r>
              <a:rPr lang="en-US" sz="1800" dirty="0"/>
              <a:t> project can be used to conduct the online voting system in any field or industry. The project can be expanded and several other features can also be included based on the requirement. People can share the opinion and they can also check the total voting given by many users.</a:t>
            </a:r>
          </a:p>
        </p:txBody>
      </p:sp>
    </p:spTree>
    <p:extLst>
      <p:ext uri="{BB962C8B-B14F-4D97-AF65-F5344CB8AC3E}">
        <p14:creationId xmlns:p14="http://schemas.microsoft.com/office/powerpoint/2010/main" val="132312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46EEE1-04C1-CE74-0680-A72B9961A57D}"/>
              </a:ext>
            </a:extLst>
          </p:cNvPr>
          <p:cNvSpPr txBox="1"/>
          <p:nvPr/>
        </p:nvSpPr>
        <p:spPr>
          <a:xfrm>
            <a:off x="492236" y="1417588"/>
            <a:ext cx="8240233" cy="2308324"/>
          </a:xfrm>
          <a:prstGeom prst="rect">
            <a:avLst/>
          </a:prstGeom>
          <a:noFill/>
        </p:spPr>
        <p:txBody>
          <a:bodyPr wrap="square">
            <a:spAutoFit/>
          </a:bodyPr>
          <a:lstStyle/>
          <a:p>
            <a:r>
              <a:rPr lang="en-US" sz="1600" dirty="0"/>
              <a:t>        In conclusion, the implementation of a voting application using the Django framework offers a robust and scalable solution for conducting transparent and efficient voting processes. By leveraging Django's built-in features for user authentication, data modeling, and security, developers can create a user-friendly platform that accommodates various voting methods and ensures the integrity of the voting process. With its flexibility, responsiveness, and customizable options, a Django-powered voting application provides organizations with the tools they need to manage voting events effectively while delivering a seamless experience for administrators and participants alike.</a:t>
            </a:r>
          </a:p>
        </p:txBody>
      </p:sp>
    </p:spTree>
    <p:extLst>
      <p:ext uri="{BB962C8B-B14F-4D97-AF65-F5344CB8AC3E}">
        <p14:creationId xmlns:p14="http://schemas.microsoft.com/office/powerpoint/2010/main" val="2018878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273</TotalTime>
  <Words>415</Words>
  <Application>Microsoft Office PowerPoint</Application>
  <PresentationFormat>On-screen Show (16:9)</PresentationFormat>
  <Paragraphs>43</Paragraphs>
  <Slides>10</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7" baseType="lpstr">
      <vt:lpstr>Arial</vt:lpstr>
      <vt:lpstr>Arial MT</vt:lpstr>
      <vt:lpstr>Calibri</vt:lpstr>
      <vt:lpstr>Söhne</vt:lpstr>
      <vt:lpstr>Times New Roman</vt:lpstr>
      <vt:lpstr>Simple Light</vt:lpstr>
      <vt:lpstr>PowerPoint Presentation</vt:lpstr>
      <vt:lpstr>PowerPoint Presentation</vt:lpstr>
      <vt:lpstr>Abstract:</vt:lpstr>
      <vt:lpstr>Project Overview:</vt:lpstr>
      <vt:lpstr>Features:</vt:lpstr>
      <vt:lpstr>Technology Used</vt:lpstr>
      <vt:lpstr>Modelling:</vt:lpstr>
      <vt:lpstr>Future Scope: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10</cp:revision>
  <dcterms:modified xsi:type="dcterms:W3CDTF">2024-04-11T03:47:27Z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