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6" r:id="rId8"/>
    <p:sldId id="1284" r:id="rId9"/>
    <p:sldId id="1307" r:id="rId10"/>
    <p:sldId id="1286" r:id="rId11"/>
    <p:sldId id="1287" r:id="rId12"/>
    <p:sldId id="1308" r:id="rId13"/>
    <p:sldId id="1292" r:id="rId14"/>
    <p:sldId id="1309" r:id="rId15"/>
    <p:sldId id="1285" r:id="rId16"/>
    <p:sldId id="1310" r:id="rId17"/>
    <p:sldId id="1311" r:id="rId18"/>
    <p:sldId id="1296" r:id="rId19"/>
    <p:sldId id="1297" r:id="rId20"/>
    <p:sldId id="1288" r:id="rId21"/>
    <p:sldId id="1249" r:id="rId22"/>
  </p:sldIdLst>
  <p:sldSz cx="9144000" cy="5143500" type="screen16x9"/>
  <p:notesSz cx="6858000" cy="9144000"/>
  <p:custShowLst>
    <p:custShow name="Custom Show 1" id="0">
      <p:sldLst>
        <p:sld r:id="rId5"/>
        <p:sld r:id="rId7"/>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4660"/>
  </p:normalViewPr>
  <p:slideViewPr>
    <p:cSldViewPr snapToGrid="0">
      <p:cViewPr varScale="1">
        <p:scale>
          <a:sx n="90" d="100"/>
          <a:sy n="90" d="100"/>
        </p:scale>
        <p:origin x="10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054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711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951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915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783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722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M.Vaishnavi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:au951221104056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b="0" i="0" u="none" strike="noStrike" cap="none" dirty="0">
                <a:solidFill>
                  <a:schemeClr val="tx1"/>
                </a:solidFill>
                <a:latin typeface="Arial"/>
                <a:ea typeface="Arial"/>
                <a:cs typeface="Arial"/>
                <a:sym typeface="Arial"/>
              </a:rPr>
              <a:t>J</a:t>
            </a:r>
            <a:r>
              <a:rPr lang="en-US" sz="1100" dirty="0">
                <a:solidFill>
                  <a:schemeClr val="tx1"/>
                </a:solidFill>
              </a:rPr>
              <a:t>P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29A8511A-F172-B6C7-4122-C5B40E640F6D}"/>
              </a:ext>
            </a:extLst>
          </p:cNvPr>
          <p:cNvPicPr>
            <a:picLocks noChangeAspect="1"/>
          </p:cNvPicPr>
          <p:nvPr/>
        </p:nvPicPr>
        <p:blipFill>
          <a:blip r:embed="rId2"/>
          <a:stretch>
            <a:fillRect/>
          </a:stretch>
        </p:blipFill>
        <p:spPr>
          <a:xfrm>
            <a:off x="311699" y="1324052"/>
            <a:ext cx="7680834" cy="3244948"/>
          </a:xfrm>
          <a:prstGeom prst="rect">
            <a:avLst/>
          </a:prstGeom>
        </p:spPr>
      </p:pic>
      <p:sp>
        <p:nvSpPr>
          <p:cNvPr id="5" name="Rectangle 4">
            <a:extLst>
              <a:ext uri="{FF2B5EF4-FFF2-40B4-BE49-F238E27FC236}">
                <a16:creationId xmlns:a16="http://schemas.microsoft.com/office/drawing/2014/main" id="{98E8449E-F6AD-C273-D2B9-31C691F8604A}"/>
              </a:ext>
            </a:extLst>
          </p:cNvPr>
          <p:cNvSpPr/>
          <p:nvPr/>
        </p:nvSpPr>
        <p:spPr>
          <a:xfrm>
            <a:off x="7705725" y="3419475"/>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FFB43C52-D813-E29B-D701-7928C4DCDAF0}"/>
                  </a:ext>
                </a:extLst>
              </p:cNvPr>
              <p:cNvGraphicFramePr>
                <a:graphicFrameLocks noChangeAspect="1"/>
              </p:cNvGraphicFramePr>
              <p:nvPr/>
            </p:nvGraphicFramePr>
            <p:xfrm>
              <a:off x="4045688" y="3087163"/>
              <a:ext cx="2286000" cy="1285875"/>
            </p:xfrm>
            <a:graphic>
              <a:graphicData uri="http://schemas.microsoft.com/office/powerpoint/2016/slidezoom">
                <pslz:sldZm>
                  <pslz:sldZmObj sldId="1294" cId="1072815047">
                    <pslz:zmPr id="{1F7FA280-A9B5-476F-A5D9-861D571144C1}"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FFB43C52-D813-E29B-D701-7928C4DCDAF0}"/>
                  </a:ext>
                </a:extLst>
              </p:cNvPr>
              <p:cNvPicPr>
                <a:picLocks noGrp="1" noRot="1" noChangeAspect="1" noMove="1" noResize="1" noEditPoints="1" noAdjustHandles="1" noChangeArrowheads="1" noChangeShapeType="1"/>
              </p:cNvPicPr>
              <p:nvPr/>
            </p:nvPicPr>
            <p:blipFill>
              <a:blip r:embed="rId4"/>
              <a:stretch>
                <a:fillRect/>
              </a:stretch>
            </p:blipFill>
            <p:spPr>
              <a:xfrm>
                <a:off x="4045688" y="3087163"/>
                <a:ext cx="2286000" cy="1285875"/>
              </a:xfrm>
              <a:prstGeom prst="rect">
                <a:avLst/>
              </a:prstGeom>
              <a:ln w="3175">
                <a:solidFill>
                  <a:prstClr val="ltGray"/>
                </a:solidFill>
              </a:ln>
            </p:spPr>
          </p:pic>
        </mc:Fallback>
      </mc:AlternateContent>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About-us-page:</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E67681-8F59-3187-D147-8832B9605459}"/>
              </a:ext>
            </a:extLst>
          </p:cNvPr>
          <p:cNvSpPr txBox="1"/>
          <p:nvPr/>
        </p:nvSpPr>
        <p:spPr>
          <a:xfrm>
            <a:off x="422909" y="1311538"/>
            <a:ext cx="8298181" cy="3539430"/>
          </a:xfrm>
          <a:prstGeom prst="rect">
            <a:avLst/>
          </a:prstGeom>
          <a:noFill/>
        </p:spPr>
        <p:txBody>
          <a:bodyPr wrap="square" rtlCol="0">
            <a:spAutoFit/>
          </a:bodyPr>
          <a:lstStyle/>
          <a:p>
            <a:r>
              <a:rPr lang="en-US" sz="1600" dirty="0"/>
              <a:t>      </a:t>
            </a:r>
            <a:r>
              <a:rPr lang="en-IN" sz="1600" dirty="0"/>
              <a:t>1.Credibility: </a:t>
            </a:r>
          </a:p>
          <a:p>
            <a:r>
              <a:rPr lang="en-IN" sz="1600" dirty="0"/>
              <a:t>                The "About Us" page establishes credibility by providing information about the organization's history, mission, and team members</a:t>
            </a:r>
          </a:p>
          <a:p>
            <a:r>
              <a:rPr lang="en-IN" sz="1600" dirty="0"/>
              <a:t>2.Mission and Values:  </a:t>
            </a:r>
          </a:p>
          <a:p>
            <a:r>
              <a:rPr lang="en-IN" sz="1600" dirty="0"/>
              <a:t>                   It communicates the organization's mission, values, and objectives in promoting democratic participation and decision-making.</a:t>
            </a:r>
          </a:p>
          <a:p>
            <a:r>
              <a:rPr lang="en-IN" sz="1600" dirty="0"/>
              <a:t>3. Community Engagement: </a:t>
            </a:r>
          </a:p>
          <a:p>
            <a:r>
              <a:rPr lang="en-IN" sz="1600" dirty="0"/>
              <a:t>                    The page showcases the organization's commitment to community engagement and empowerment through the voting process, inspiring active participation.</a:t>
            </a:r>
          </a:p>
          <a:p>
            <a:r>
              <a:rPr lang="en-IN" sz="1600" dirty="0"/>
              <a:t>4. Contact Information: </a:t>
            </a:r>
          </a:p>
          <a:p>
            <a:r>
              <a:rPr lang="en-IN" sz="1600" dirty="0"/>
              <a:t>                   Users can easily reach out with questions, feedback, or inquiries about the voting application through the contact information provided on the page.</a:t>
            </a:r>
          </a:p>
          <a:p>
            <a:endParaRPr lang="en-IN" sz="1600" dirty="0"/>
          </a:p>
          <a:p>
            <a:endParaRPr lang="en-US" sz="1600" dirty="0"/>
          </a:p>
        </p:txBody>
      </p:sp>
    </p:spTree>
    <p:extLst>
      <p:ext uri="{BB962C8B-B14F-4D97-AF65-F5344CB8AC3E}">
        <p14:creationId xmlns:p14="http://schemas.microsoft.com/office/powerpoint/2010/main" val="101343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Features:</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184FA4-BBB4-C3F1-060D-C5F93B7B9CA4}"/>
              </a:ext>
            </a:extLst>
          </p:cNvPr>
          <p:cNvSpPr txBox="1"/>
          <p:nvPr/>
        </p:nvSpPr>
        <p:spPr>
          <a:xfrm>
            <a:off x="940602" y="1479054"/>
            <a:ext cx="4253024" cy="2031325"/>
          </a:xfrm>
          <a:prstGeom prst="rect">
            <a:avLst/>
          </a:prstGeom>
          <a:noFill/>
        </p:spPr>
        <p:txBody>
          <a:bodyPr wrap="square" rtlCol="0">
            <a:spAutoFit/>
          </a:bodyPr>
          <a:lstStyle/>
          <a:p>
            <a:pPr marL="400050" indent="-400050">
              <a:buFont typeface="+mj-lt"/>
              <a:buAutoNum type="arabicPeriod"/>
            </a:pPr>
            <a:r>
              <a:rPr lang="en-US" sz="1800" dirty="0"/>
              <a:t>User Authentication</a:t>
            </a:r>
          </a:p>
          <a:p>
            <a:pPr marL="400050" indent="-400050">
              <a:buFont typeface="+mj-lt"/>
              <a:buAutoNum type="arabicPeriod"/>
            </a:pPr>
            <a:r>
              <a:rPr lang="en-US" sz="1800" dirty="0"/>
              <a:t>Administration Dashboard</a:t>
            </a:r>
          </a:p>
          <a:p>
            <a:pPr marL="400050" indent="-400050">
              <a:buFont typeface="+mj-lt"/>
              <a:buAutoNum type="arabicPeriod"/>
            </a:pPr>
            <a:r>
              <a:rPr lang="en-US" sz="1800" dirty="0"/>
              <a:t>Flexible Voting Options</a:t>
            </a:r>
          </a:p>
          <a:p>
            <a:pPr marL="400050" indent="-400050">
              <a:buFont typeface="+mj-lt"/>
              <a:buAutoNum type="arabicPeriod"/>
            </a:pPr>
            <a:r>
              <a:rPr lang="en-US" sz="1800" dirty="0"/>
              <a:t>Real-time Results</a:t>
            </a:r>
          </a:p>
          <a:p>
            <a:pPr marL="400050" indent="-400050">
              <a:buFont typeface="+mj-lt"/>
              <a:buAutoNum type="arabicPeriod"/>
            </a:pPr>
            <a:r>
              <a:rPr lang="en-US" sz="1800" dirty="0"/>
              <a:t>Accessibility and Responsiveness</a:t>
            </a:r>
          </a:p>
          <a:p>
            <a:pPr marL="400050" indent="-400050">
              <a:buFont typeface="+mj-lt"/>
              <a:buAutoNum type="arabicPeriod"/>
            </a:pPr>
            <a:r>
              <a:rPr lang="en-US" sz="1800" dirty="0"/>
              <a:t>Security and Integrity</a:t>
            </a:r>
          </a:p>
          <a:p>
            <a:pPr marL="400050" indent="-400050">
              <a:buFont typeface="+mj-lt"/>
              <a:buAutoNum type="arabicPeriod"/>
            </a:pPr>
            <a:r>
              <a:rPr lang="en-US" sz="1800" dirty="0"/>
              <a:t>Scalability and Customization</a:t>
            </a:r>
          </a:p>
        </p:txBody>
      </p:sp>
    </p:spTree>
    <p:extLst>
      <p:ext uri="{BB962C8B-B14F-4D97-AF65-F5344CB8AC3E}">
        <p14:creationId xmlns:p14="http://schemas.microsoft.com/office/powerpoint/2010/main" val="105391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Service-Page:</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184FA4-BBB4-C3F1-060D-C5F93B7B9CA4}"/>
              </a:ext>
            </a:extLst>
          </p:cNvPr>
          <p:cNvSpPr txBox="1"/>
          <p:nvPr/>
        </p:nvSpPr>
        <p:spPr>
          <a:xfrm>
            <a:off x="940602" y="1479054"/>
            <a:ext cx="4253024" cy="2585323"/>
          </a:xfrm>
          <a:prstGeom prst="rect">
            <a:avLst/>
          </a:prstGeom>
          <a:noFill/>
        </p:spPr>
        <p:txBody>
          <a:bodyPr wrap="square" rtlCol="0">
            <a:spAutoFit/>
          </a:bodyPr>
          <a:lstStyle/>
          <a:p>
            <a:r>
              <a:rPr lang="en-US" sz="1800" dirty="0"/>
              <a:t>1.Header Section </a:t>
            </a:r>
          </a:p>
          <a:p>
            <a:r>
              <a:rPr lang="en-US" sz="1800" dirty="0"/>
              <a:t>2.Introduction section</a:t>
            </a:r>
          </a:p>
          <a:p>
            <a:r>
              <a:rPr lang="en-US" sz="1800" dirty="0"/>
              <a:t>3.User Services</a:t>
            </a:r>
          </a:p>
          <a:p>
            <a:r>
              <a:rPr lang="en-US" sz="1800" dirty="0"/>
              <a:t>4.Administrator Services</a:t>
            </a:r>
          </a:p>
          <a:p>
            <a:r>
              <a:rPr lang="en-US" sz="1800" dirty="0"/>
              <a:t>5.Organizational Services</a:t>
            </a:r>
          </a:p>
          <a:p>
            <a:r>
              <a:rPr lang="en-US" sz="1800" dirty="0"/>
              <a:t>6.Technical Services</a:t>
            </a:r>
          </a:p>
          <a:p>
            <a:r>
              <a:rPr lang="en-US" sz="1800" dirty="0"/>
              <a:t>7.Consulting Services</a:t>
            </a:r>
          </a:p>
          <a:p>
            <a:r>
              <a:rPr lang="en-US" sz="1800" dirty="0"/>
              <a:t>8.Call to Action Services</a:t>
            </a:r>
          </a:p>
          <a:p>
            <a:pPr marL="400050" indent="-400050">
              <a:buFont typeface="+mj-lt"/>
              <a:buAutoNum type="arabicPeriod"/>
            </a:pPr>
            <a:endParaRPr lang="en-US" sz="1800" dirty="0"/>
          </a:p>
        </p:txBody>
      </p:sp>
    </p:spTree>
    <p:extLst>
      <p:ext uri="{BB962C8B-B14F-4D97-AF65-F5344CB8AC3E}">
        <p14:creationId xmlns:p14="http://schemas.microsoft.com/office/powerpoint/2010/main" val="257514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Departments-page:</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184FA4-BBB4-C3F1-060D-C5F93B7B9CA4}"/>
              </a:ext>
            </a:extLst>
          </p:cNvPr>
          <p:cNvSpPr txBox="1"/>
          <p:nvPr/>
        </p:nvSpPr>
        <p:spPr>
          <a:xfrm>
            <a:off x="940602" y="1479054"/>
            <a:ext cx="4253024" cy="2308324"/>
          </a:xfrm>
          <a:prstGeom prst="rect">
            <a:avLst/>
          </a:prstGeom>
          <a:noFill/>
        </p:spPr>
        <p:txBody>
          <a:bodyPr wrap="square" rtlCol="0">
            <a:spAutoFit/>
          </a:bodyPr>
          <a:lstStyle/>
          <a:p>
            <a:pPr marL="342900" indent="-342900">
              <a:buFont typeface="+mj-lt"/>
              <a:buAutoNum type="arabicParenR"/>
            </a:pPr>
            <a:r>
              <a:rPr lang="en-US" sz="1800" dirty="0"/>
              <a:t>Header Section</a:t>
            </a:r>
          </a:p>
          <a:p>
            <a:pPr marL="342900" indent="-342900">
              <a:buFont typeface="+mj-lt"/>
              <a:buAutoNum type="arabicParenR"/>
            </a:pPr>
            <a:r>
              <a:rPr lang="en-US" sz="1800" dirty="0"/>
              <a:t>Introduction Section</a:t>
            </a:r>
          </a:p>
          <a:p>
            <a:pPr marL="342900" indent="-342900">
              <a:buFont typeface="+mj-lt"/>
              <a:buAutoNum type="arabicParenR"/>
            </a:pPr>
            <a:r>
              <a:rPr lang="en-US" sz="1800" dirty="0"/>
              <a:t>Department Listings</a:t>
            </a:r>
          </a:p>
          <a:p>
            <a:pPr marL="342900" indent="-342900">
              <a:buFont typeface="+mj-lt"/>
              <a:buAutoNum type="arabicParenR"/>
            </a:pPr>
            <a:r>
              <a:rPr lang="en-US" sz="1800" dirty="0"/>
              <a:t>Department Details</a:t>
            </a:r>
          </a:p>
          <a:p>
            <a:pPr marL="342900" indent="-342900">
              <a:buFont typeface="+mj-lt"/>
              <a:buAutoNum type="arabicParenR"/>
            </a:pPr>
            <a:r>
              <a:rPr lang="en-US" sz="1800" dirty="0"/>
              <a:t>Key  Personnel</a:t>
            </a:r>
          </a:p>
          <a:p>
            <a:pPr marL="342900" indent="-342900">
              <a:buFont typeface="+mj-lt"/>
              <a:buAutoNum type="arabicParenR"/>
            </a:pPr>
            <a:r>
              <a:rPr lang="en-US" sz="1800" dirty="0"/>
              <a:t>Collaboration Opportunities</a:t>
            </a:r>
          </a:p>
          <a:p>
            <a:pPr marL="342900" indent="-342900">
              <a:buFont typeface="+mj-lt"/>
              <a:buAutoNum type="arabicParenR"/>
            </a:pPr>
            <a:r>
              <a:rPr lang="en-US" sz="1800" dirty="0"/>
              <a:t>Footer Section</a:t>
            </a:r>
          </a:p>
          <a:p>
            <a:pPr marL="342900" indent="-342900">
              <a:buFont typeface="+mj-lt"/>
              <a:buAutoNum type="arabicParenR"/>
            </a:pPr>
            <a:endParaRPr lang="en-US" sz="1800" dirty="0"/>
          </a:p>
        </p:txBody>
      </p:sp>
    </p:spTree>
    <p:extLst>
      <p:ext uri="{BB962C8B-B14F-4D97-AF65-F5344CB8AC3E}">
        <p14:creationId xmlns:p14="http://schemas.microsoft.com/office/powerpoint/2010/main" val="205657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 Placeholder 2">
            <a:extLst>
              <a:ext uri="{FF2B5EF4-FFF2-40B4-BE49-F238E27FC236}">
                <a16:creationId xmlns:a16="http://schemas.microsoft.com/office/drawing/2014/main" id="{EDDBF082-525F-4FEF-133B-814BE28A7D78}"/>
              </a:ext>
            </a:extLst>
          </p:cNvPr>
          <p:cNvSpPr txBox="1">
            <a:spLocks/>
          </p:cNvSpPr>
          <p:nvPr/>
        </p:nvSpPr>
        <p:spPr>
          <a:xfrm>
            <a:off x="311700" y="1389600"/>
            <a:ext cx="7498800" cy="3179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dirty="0"/>
          </a:p>
        </p:txBody>
      </p:sp>
      <p:pic>
        <p:nvPicPr>
          <p:cNvPr id="3" name="Picture 2">
            <a:extLst>
              <a:ext uri="{FF2B5EF4-FFF2-40B4-BE49-F238E27FC236}">
                <a16:creationId xmlns:a16="http://schemas.microsoft.com/office/drawing/2014/main" id="{1848FE7F-1B8F-D463-0259-93C2B050E086}"/>
              </a:ext>
            </a:extLst>
          </p:cNvPr>
          <p:cNvPicPr>
            <a:picLocks noChangeAspect="1"/>
          </p:cNvPicPr>
          <p:nvPr/>
        </p:nvPicPr>
        <p:blipFill>
          <a:blip r:embed="rId2"/>
          <a:stretch>
            <a:fillRect/>
          </a:stretch>
        </p:blipFill>
        <p:spPr>
          <a:xfrm>
            <a:off x="1524000" y="1300511"/>
            <a:ext cx="6096000" cy="25424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2CC5F5B7-209A-779C-6F03-D5C8A96A26DC}"/>
              </a:ext>
            </a:extLst>
          </p:cNvPr>
          <p:cNvSpPr txBox="1"/>
          <p:nvPr/>
        </p:nvSpPr>
        <p:spPr>
          <a:xfrm>
            <a:off x="635909" y="1267649"/>
            <a:ext cx="8001001" cy="3539430"/>
          </a:xfrm>
          <a:prstGeom prst="rect">
            <a:avLst/>
          </a:prstGeom>
          <a:noFill/>
        </p:spPr>
        <p:txBody>
          <a:bodyPr wrap="square" rtlCol="0">
            <a:spAutoFit/>
          </a:bodyPr>
          <a:lstStyle/>
          <a:p>
            <a:pPr marL="285750" indent="-285750">
              <a:buFont typeface="Arial" panose="020B0604020202020204" pitchFamily="34" charset="0"/>
              <a:buChar char="•"/>
            </a:pPr>
            <a:r>
              <a:rPr lang="en-IN" sz="1600" dirty="0"/>
              <a:t>In the pursuit of advancing the voting application, several avenues for enhancement present themselves to enrich its functionality and user engagement. </a:t>
            </a:r>
            <a:endParaRPr lang="en-US" sz="1600" dirty="0"/>
          </a:p>
          <a:p>
            <a:pPr marL="285750" indent="-285750">
              <a:buFont typeface="Arial" panose="020B0604020202020204" pitchFamily="34" charset="0"/>
              <a:buChar char="•"/>
            </a:pPr>
            <a:r>
              <a:rPr lang="en-IN" sz="1600" dirty="0"/>
              <a:t>One promising direction is the integration of advanced analytics tools, enabling administrators to glean deeper insights into voting </a:t>
            </a:r>
            <a:r>
              <a:rPr lang="en-IN" sz="1600" dirty="0" err="1"/>
              <a:t>behaviors</a:t>
            </a:r>
            <a:r>
              <a:rPr lang="en-IN" sz="1600" dirty="0"/>
              <a:t>, demographic trends, and predictive </a:t>
            </a:r>
            <a:r>
              <a:rPr lang="en-IN" sz="1600" dirty="0" err="1"/>
              <a:t>modeling</a:t>
            </a:r>
            <a:r>
              <a:rPr lang="en-IN" sz="1600" dirty="0"/>
              <a:t> for future electoral outcomes. </a:t>
            </a:r>
            <a:endParaRPr lang="en-US" sz="1600" dirty="0"/>
          </a:p>
          <a:p>
            <a:pPr marL="285750" indent="-285750">
              <a:buFont typeface="Arial" panose="020B0604020202020204" pitchFamily="34" charset="0"/>
              <a:buChar char="•"/>
            </a:pPr>
            <a:r>
              <a:rPr lang="en-IN" sz="1600"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sz="1600" dirty="0"/>
          </a:p>
          <a:p>
            <a:r>
              <a:rPr lang="en-US" sz="1600" dirty="0"/>
              <a:t>        </a:t>
            </a:r>
          </a:p>
          <a:p>
            <a:r>
              <a:rPr lang="en-US" sz="1600" dirty="0"/>
              <a:t>Future </a:t>
            </a:r>
            <a:r>
              <a:rPr lang="en-US" sz="1600" dirty="0" err="1"/>
              <a:t>ScopeThis</a:t>
            </a:r>
            <a:r>
              <a:rPr lang="en-US" sz="1600" dirty="0"/>
              <a:t> project can be used to conduct the online voting system in any field or industry. The project can be expanded and several other features can also be included based on the requirement. People can share the opinion and they can also check the total voting given by many users.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B46EEE1-04C1-CE74-0680-A72B9961A57D}"/>
              </a:ext>
            </a:extLst>
          </p:cNvPr>
          <p:cNvSpPr txBox="1"/>
          <p:nvPr/>
        </p:nvSpPr>
        <p:spPr>
          <a:xfrm>
            <a:off x="492236" y="1417588"/>
            <a:ext cx="8240233" cy="2308324"/>
          </a:xfrm>
          <a:prstGeom prst="rect">
            <a:avLst/>
          </a:prstGeom>
          <a:noFill/>
        </p:spPr>
        <p:txBody>
          <a:bodyPr wrap="square">
            <a:spAutoFit/>
          </a:bodyPr>
          <a:lstStyle/>
          <a:p>
            <a:r>
              <a:rPr lang="en-US" sz="1600" dirty="0"/>
              <a:t>        In conclusion, the implementation of a voting application using the Django framework offers a robust and scalable solution for conducting transparent and efficient voting processes. By leveraging Django's built-in features for user authentication, data modeling, and security, developers can create a user-friendly platform that accommodates various voting methods and ensures the integrity of the voting process. With its flexibility, responsiveness, and customizable options, a Django-powered voting application provides organizations with the tools they need to manage voting events effectively while delivering a seamless experience for administrators and participants alike.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Statements|</a:t>
            </a:r>
            <a:r>
              <a:rPr lang="en-US" sz="1600" dirty="0">
                <a:solidFill>
                  <a:schemeClr val="bg1"/>
                </a:solidFill>
                <a:latin typeface="+mj-lt"/>
                <a:ea typeface="+mn-lt"/>
                <a:cs typeface="Poppins"/>
              </a:rPr>
              <a:t> </a:t>
            </a:r>
            <a:r>
              <a:rPr lang="en-US" sz="1600" dirty="0">
                <a:solidFill>
                  <a:schemeClr val="bg1"/>
                </a:solidFill>
                <a:latin typeface="+mj-lt"/>
              </a:rPr>
              <a:t>Project Overview |</a:t>
            </a:r>
            <a:r>
              <a:rPr lang="en-US" sz="1600" dirty="0">
                <a:solidFill>
                  <a:schemeClr val="bg1"/>
                </a:solidFill>
                <a:latin typeface="+mj-lt"/>
                <a:ea typeface="+mn-lt"/>
                <a:cs typeface="Poppins"/>
              </a:rPr>
              <a:t> </a:t>
            </a:r>
            <a:r>
              <a:rPr lang="en-US" sz="1600" dirty="0">
                <a:solidFill>
                  <a:schemeClr val="bg1"/>
                </a:solidFill>
                <a:latin typeface="+mj-lt"/>
              </a:rPr>
              <a:t>Proposed Solution </a:t>
            </a:r>
            <a:r>
              <a:rPr lang="en-US" sz="1600" dirty="0">
                <a:solidFill>
                  <a:schemeClr val="bg1"/>
                </a:solidFill>
                <a:latin typeface="+mj-lt"/>
                <a:ea typeface="+mn-lt"/>
                <a:cs typeface="Poppins"/>
              </a:rPr>
              <a:t>| 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257305-18AE-31B1-A0ED-F98821C75E0F}"/>
              </a:ext>
            </a:extLst>
          </p:cNvPr>
          <p:cNvSpPr txBox="1"/>
          <p:nvPr/>
        </p:nvSpPr>
        <p:spPr>
          <a:xfrm>
            <a:off x="492236" y="1694587"/>
            <a:ext cx="7213659" cy="1754326"/>
          </a:xfrm>
          <a:prstGeom prst="rect">
            <a:avLst/>
          </a:prstGeom>
          <a:noFill/>
        </p:spPr>
        <p:txBody>
          <a:bodyPr wrap="square" rtlCol="0">
            <a:spAutoFit/>
          </a:bodyPr>
          <a:lstStyle/>
          <a:p>
            <a:r>
              <a:rPr lang="en-US" sz="1800" dirty="0"/>
              <a:t>       "</a:t>
            </a:r>
            <a:r>
              <a:rPr lang="en-US" sz="1800" dirty="0" err="1"/>
              <a:t>DjangoVote</a:t>
            </a:r>
            <a:r>
              <a:rPr lang="en-US" sz="1800" dirty="0"/>
              <a:t>" is a web-based application built using the Django framework, designed to facilitate voting processes for various purposes such as elections, surveys, or contests. The application provides a user-friendly interface for both administrators and voters, ensuring ease of use and efficiency in managing and participating in voting activities.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3E76F8C-D7E3-78FD-8F52-9737B03A7D30}"/>
              </a:ext>
            </a:extLst>
          </p:cNvPr>
          <p:cNvSpPr txBox="1"/>
          <p:nvPr/>
        </p:nvSpPr>
        <p:spPr>
          <a:xfrm>
            <a:off x="960917" y="1512363"/>
            <a:ext cx="7222166" cy="1754326"/>
          </a:xfrm>
          <a:prstGeom prst="rect">
            <a:avLst/>
          </a:prstGeom>
          <a:noFill/>
        </p:spPr>
        <p:txBody>
          <a:bodyPr wrap="square">
            <a:spAutoFit/>
          </a:bodyPr>
          <a:lstStyle/>
          <a:p>
            <a:r>
              <a:rPr lang="en-US" sz="1800" dirty="0"/>
              <a:t>      The goal is to develop a user-friendly, secure, and scalable online voting system using the Django web framework. This system will allow registered users to vote in different polls or elections set up by the administrators. The results of these polls should be immediately accessible and verifiable to ensure transparency and trust in the voting process.</a:t>
            </a:r>
          </a:p>
        </p:txBody>
      </p:sp>
    </p:spTree>
    <p:extLst>
      <p:ext uri="{BB962C8B-B14F-4D97-AF65-F5344CB8AC3E}">
        <p14:creationId xmlns:p14="http://schemas.microsoft.com/office/powerpoint/2010/main" val="13257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E67681-8F59-3187-D147-8832B9605459}"/>
              </a:ext>
            </a:extLst>
          </p:cNvPr>
          <p:cNvSpPr txBox="1"/>
          <p:nvPr/>
        </p:nvSpPr>
        <p:spPr>
          <a:xfrm>
            <a:off x="845820" y="1556087"/>
            <a:ext cx="6511910" cy="1754326"/>
          </a:xfrm>
          <a:prstGeom prst="rect">
            <a:avLst/>
          </a:prstGeom>
          <a:noFill/>
        </p:spPr>
        <p:txBody>
          <a:bodyPr wrap="square" rtlCol="0">
            <a:spAutoFit/>
          </a:bodyPr>
          <a:lstStyle/>
          <a:p>
            <a:r>
              <a:rPr lang="en-US" sz="1800" dirty="0"/>
              <a:t>      </a:t>
            </a:r>
            <a:r>
              <a:rPr lang="en-US" sz="1800" dirty="0" err="1"/>
              <a:t>VoteX</a:t>
            </a:r>
            <a:r>
              <a:rPr lang="en-US" sz="1800" dirty="0"/>
              <a:t> is a web-based application developed using the Django framework to facilitate various voting processes such as elections, surveys, and contests. The platform aims to provide a user-friendly interface for both administrators and voters, ensuring efficiency, security, and scalability in managing and participating in voting activities.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E67681-8F59-3187-D147-8832B9605459}"/>
              </a:ext>
            </a:extLst>
          </p:cNvPr>
          <p:cNvSpPr txBox="1"/>
          <p:nvPr/>
        </p:nvSpPr>
        <p:spPr>
          <a:xfrm>
            <a:off x="779100" y="1479143"/>
            <a:ext cx="7585799" cy="2185214"/>
          </a:xfrm>
          <a:prstGeom prst="rect">
            <a:avLst/>
          </a:prstGeom>
          <a:noFill/>
        </p:spPr>
        <p:txBody>
          <a:bodyPr wrap="square" rtlCol="0">
            <a:spAutoFit/>
          </a:bodyPr>
          <a:lstStyle/>
          <a:p>
            <a:pPr algn="l">
              <a:lnSpc>
                <a:spcPct val="150000"/>
              </a:lnSpc>
            </a:pPr>
            <a:r>
              <a:rPr lang="en-US" sz="1600" dirty="0">
                <a:solidFill>
                  <a:schemeClr val="tx1"/>
                </a:solidFill>
                <a:latin typeface="Times New Roman" panose="02020603050405020304" pitchFamily="18" charset="0"/>
                <a:cs typeface="Times New Roman" panose="02020603050405020304" pitchFamily="18" charset="0"/>
              </a:rPr>
              <a:t>1</a:t>
            </a:r>
            <a:r>
              <a:rPr lang="en-US" sz="1600" b="0" i="0" dirty="0">
                <a:solidFill>
                  <a:schemeClr val="tx1"/>
                </a:solidFill>
                <a:effectLst/>
                <a:latin typeface="Times New Roman" panose="02020603050405020304" pitchFamily="18" charset="0"/>
                <a:cs typeface="Times New Roman" panose="02020603050405020304" pitchFamily="18" charset="0"/>
              </a:rPr>
              <a:t>. Using Django’s Authentication System</a:t>
            </a:r>
          </a:p>
          <a:p>
            <a:pPr algn="l">
              <a:lnSpc>
                <a:spcPct val="150000"/>
              </a:lnSpc>
            </a:pPr>
            <a:r>
              <a:rPr lang="en-US" sz="1600" dirty="0">
                <a:solidFill>
                  <a:schemeClr val="tx1"/>
                </a:solidFill>
                <a:latin typeface="Times New Roman" panose="02020603050405020304" pitchFamily="18" charset="0"/>
                <a:cs typeface="Times New Roman" panose="02020603050405020304" pitchFamily="18" charset="0"/>
              </a:rPr>
              <a:t>2. Develop functionalities to manage voting process </a:t>
            </a:r>
          </a:p>
          <a:p>
            <a:pPr algn="l">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3.Allow administrator to create  and manage the ballot for each voting</a:t>
            </a:r>
          </a:p>
          <a:p>
            <a:pPr algn="l">
              <a:lnSpc>
                <a:spcPct val="150000"/>
              </a:lnSpc>
            </a:pPr>
            <a:r>
              <a:rPr lang="en-US" sz="1600" dirty="0">
                <a:solidFill>
                  <a:schemeClr val="tx1"/>
                </a:solidFill>
                <a:latin typeface="Times New Roman" panose="02020603050405020304" pitchFamily="18" charset="0"/>
                <a:cs typeface="Times New Roman" panose="02020603050405020304" pitchFamily="18" charset="0"/>
              </a:rPr>
              <a:t>4. Use https for encrypt data transmission between the client and the server </a:t>
            </a:r>
          </a:p>
          <a:p>
            <a:pPr algn="l">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5. Implement the real time result tracking for users to view updated result</a:t>
            </a:r>
          </a:p>
          <a:p>
            <a:endParaRPr lang="en-US" sz="1600" dirty="0">
              <a:solidFill>
                <a:schemeClr val="tx1"/>
              </a:solidFill>
            </a:endParaRPr>
          </a:p>
        </p:txBody>
      </p:sp>
    </p:spTree>
    <p:extLst>
      <p:ext uri="{BB962C8B-B14F-4D97-AF65-F5344CB8AC3E}">
        <p14:creationId xmlns:p14="http://schemas.microsoft.com/office/powerpoint/2010/main" val="56951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A106D297-AF99-90F9-A033-A108A09F5FF2}"/>
              </a:ext>
            </a:extLst>
          </p:cNvPr>
          <p:cNvPicPr>
            <a:picLocks noChangeAspect="1"/>
          </p:cNvPicPr>
          <p:nvPr/>
        </p:nvPicPr>
        <p:blipFill>
          <a:blip r:embed="rId8"/>
          <a:stretch>
            <a:fillRect/>
          </a:stretch>
        </p:blipFill>
        <p:spPr>
          <a:xfrm>
            <a:off x="4865736" y="1911114"/>
            <a:ext cx="3580969" cy="1824942"/>
          </a:xfrm>
          <a:prstGeom prst="rect">
            <a:avLst/>
          </a:prstGeom>
        </p:spPr>
      </p:pic>
      <p:pic>
        <p:nvPicPr>
          <p:cNvPr id="10" name="Picture 9">
            <a:extLst>
              <a:ext uri="{FF2B5EF4-FFF2-40B4-BE49-F238E27FC236}">
                <a16:creationId xmlns:a16="http://schemas.microsoft.com/office/drawing/2014/main" id="{E646050E-64D5-B506-4B5D-EAD2D69A7C02}"/>
              </a:ext>
            </a:extLst>
          </p:cNvPr>
          <p:cNvPicPr>
            <a:picLocks noChangeAspect="1"/>
          </p:cNvPicPr>
          <p:nvPr/>
        </p:nvPicPr>
        <p:blipFill rotWithShape="1">
          <a:blip r:embed="rId9"/>
          <a:srcRect t="17177"/>
          <a:stretch/>
        </p:blipFill>
        <p:spPr>
          <a:xfrm>
            <a:off x="1441253" y="1830085"/>
            <a:ext cx="2659912" cy="2248149"/>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2D89B63-F31A-ABF9-661C-58F4D88EB718}"/>
              </a:ext>
            </a:extLst>
          </p:cNvPr>
          <p:cNvSpPr txBox="1"/>
          <p:nvPr/>
        </p:nvSpPr>
        <p:spPr>
          <a:xfrm>
            <a:off x="549765" y="1513112"/>
            <a:ext cx="8044469" cy="2308324"/>
          </a:xfrm>
          <a:prstGeom prst="rect">
            <a:avLst/>
          </a:prstGeom>
          <a:noFill/>
        </p:spPr>
        <p:txBody>
          <a:bodyPr wrap="square">
            <a:spAutoFit/>
          </a:bodyPr>
          <a:lstStyle/>
          <a:p>
            <a:r>
              <a:rPr lang="en-US" sz="1800" dirty="0"/>
              <a:t>Modeling a voting application using the Django framework involves designing the database structure to represent various entities such as users, voting events, candidates, and votes.</a:t>
            </a:r>
          </a:p>
          <a:p>
            <a:endParaRPr lang="en-US" sz="1800" dirty="0"/>
          </a:p>
          <a:p>
            <a:r>
              <a:rPr lang="en-US" sz="1800" dirty="0"/>
              <a:t>         1. User Model</a:t>
            </a:r>
          </a:p>
          <a:p>
            <a:r>
              <a:rPr lang="en-US" sz="1800" dirty="0"/>
              <a:t>         2. </a:t>
            </a:r>
            <a:r>
              <a:rPr lang="en-US" sz="1800" dirty="0" err="1"/>
              <a:t>VotingEvent</a:t>
            </a:r>
            <a:r>
              <a:rPr lang="en-US" sz="1800" dirty="0"/>
              <a:t> Model</a:t>
            </a:r>
          </a:p>
          <a:p>
            <a:r>
              <a:rPr lang="en-US" sz="1800" dirty="0"/>
              <a:t>         3. Candidate Model</a:t>
            </a:r>
          </a:p>
          <a:p>
            <a:r>
              <a:rPr lang="en-US" sz="1800" dirty="0"/>
              <a:t>         4. Vote Model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Advantages:</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E67681-8F59-3187-D147-8832B9605459}"/>
              </a:ext>
            </a:extLst>
          </p:cNvPr>
          <p:cNvSpPr txBox="1"/>
          <p:nvPr/>
        </p:nvSpPr>
        <p:spPr>
          <a:xfrm>
            <a:off x="229131" y="1155075"/>
            <a:ext cx="8255649" cy="3554819"/>
          </a:xfrm>
          <a:prstGeom prst="rect">
            <a:avLst/>
          </a:prstGeom>
          <a:noFill/>
        </p:spPr>
        <p:txBody>
          <a:bodyPr wrap="square" rtlCol="0">
            <a:spAutoFit/>
          </a:bodyPr>
          <a:lstStyle/>
          <a:p>
            <a:pPr marL="800100" lvl="1" indent="-342900" algn="l">
              <a:lnSpc>
                <a:spcPct val="150000"/>
              </a:lnSpc>
              <a:buFont typeface="Arial" panose="020B0604020202020204" pitchFamily="34" charset="0"/>
              <a:buChar char="•"/>
            </a:pPr>
            <a:r>
              <a:rPr lang="en-US" dirty="0">
                <a:latin typeface="+mj-lt"/>
              </a:rPr>
              <a:t> </a:t>
            </a:r>
            <a:r>
              <a:rPr lang="en-GB" dirty="0">
                <a:solidFill>
                  <a:schemeClr val="tx1"/>
                </a:solidFill>
                <a:latin typeface="+mj-lt"/>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dirty="0">
                <a:solidFill>
                  <a:schemeClr val="tx1"/>
                </a:solidFill>
                <a:latin typeface="+mj-lt"/>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dirty="0">
                <a:solidFill>
                  <a:schemeClr val="tx1"/>
                </a:solidFill>
                <a:latin typeface="+mj-lt"/>
                <a:cs typeface="Times New Roman" panose="02020603050405020304" pitchFamily="18" charset="0"/>
              </a:rPr>
              <a:t>.</a:t>
            </a:r>
          </a:p>
          <a:p>
            <a:pPr marL="800100" lvl="1" indent="-342900" algn="l">
              <a:lnSpc>
                <a:spcPct val="150000"/>
              </a:lnSpc>
              <a:buFont typeface="Arial" panose="020B0604020202020204" pitchFamily="34" charset="0"/>
              <a:buChar char="•"/>
            </a:pPr>
            <a:r>
              <a:rPr lang="en-GB" dirty="0">
                <a:solidFill>
                  <a:schemeClr val="tx1"/>
                </a:solidFill>
                <a:latin typeface="+mj-lt"/>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a:p>
            <a:endParaRPr lang="en-US" sz="1200" dirty="0">
              <a:latin typeface="+mj-lt"/>
            </a:endParaRPr>
          </a:p>
        </p:txBody>
      </p:sp>
    </p:spTree>
    <p:extLst>
      <p:ext uri="{BB962C8B-B14F-4D97-AF65-F5344CB8AC3E}">
        <p14:creationId xmlns:p14="http://schemas.microsoft.com/office/powerpoint/2010/main" val="7953512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435</TotalTime>
  <Words>919</Words>
  <Application>Microsoft Office PowerPoint</Application>
  <PresentationFormat>On-screen Show (16:9)</PresentationFormat>
  <Paragraphs>89</Paragraphs>
  <Slides>18</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Advantages:</vt:lpstr>
      <vt:lpstr>Homepage</vt:lpstr>
      <vt:lpstr>About-us-page:</vt:lpstr>
      <vt:lpstr>Features:</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12</cp:revision>
  <dcterms:modified xsi:type="dcterms:W3CDTF">2024-04-28T01:59:31Z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