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d0c6f03d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d0c6f03d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d0c6f03d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d0c6f03d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d0c6f03d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d0c6f03d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d0c6f03d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d0c6f03d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d0c6f03d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d0c6f03d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d0c6f03d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d0c6f03d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d0c6f03d7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d0c6f03d7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d0c6f03d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d0c6f03d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d0c6f03d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d0c6f03d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d0c6f03d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cd0c6f03d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d0c6f03d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d0c6f03d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d0c6f03d7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d0c6f03d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d0c6f03d7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cd0c6f03d7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d0c6f03d7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d0c6f03d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d0c6f03d7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cd0c6f03d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d0c6f03d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d0c6f03d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d0c6f03d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d0c6f03d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d0c6f03d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d0c6f03d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d0c6f03d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d0c6f03d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d0c6f03d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d0c6f03d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d0c6f03d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d0c6f03d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d0c6f03d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d0c6f03d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kaggle.com/code/shubham2703/amazon-books-review-eda-sentiment-analysis" TargetMode="External"/><Relationship Id="rId4" Type="http://schemas.openxmlformats.org/officeDocument/2006/relationships/hyperlink" Target="https://www.kaggle.com/code/shubham2703/amazon-books-review-eda-sentiment-analysis" TargetMode="External"/><Relationship Id="rId5" Type="http://schemas.openxmlformats.org/officeDocument/2006/relationships/hyperlink" Target="https://medium.com/analytics-vidhya/sentiment-analysis-on-amazon-reviews-using-tf-idf-approach-c5ab4c36e7a1" TargetMode="External"/><Relationship Id="rId6" Type="http://schemas.openxmlformats.org/officeDocument/2006/relationships/hyperlink" Target="https://medium.com/analytics-vidhya/sentiment-analysis-on-amazon-reviews-using-tf-idf-approach-c5ab4c36e7a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Reviews For Sentiment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547875" y="3425850"/>
            <a:ext cx="2944200" cy="14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20 </a:t>
            </a:r>
            <a:br>
              <a:rPr lang="en"/>
            </a:br>
            <a:r>
              <a:rPr lang="en"/>
              <a:t>SHIVPRIYA MANE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VAISHNAVI PATEL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677250" y="85000"/>
            <a:ext cx="74415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INFO6105 DATA SCIENCE ENGINEERING METHODS AND TOOLS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534625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Top 10 with Positive Reviews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675" y="1356825"/>
            <a:ext cx="7405548" cy="3731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534625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Top 10 with Neutral Reviews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988" y="1411800"/>
            <a:ext cx="7341522" cy="373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534625" y="5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Top 10 with Negative Reviews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813" y="1411800"/>
            <a:ext cx="7844966" cy="373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599550" y="604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Results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9450" y="1948300"/>
            <a:ext cx="7558800" cy="20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Sentiment Trends: Analysis revealed that positive sentiments dominate in fiction genres, while non-fiction showed a higher incidence of critical reviews.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Visualizations: Displayed through bar charts for sentiment distribution and line graphs showing sentiment trends over time.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27650" y="593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Vectorization for ML Models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729450" y="2078875"/>
            <a:ext cx="7688700" cy="1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​Used TF-IDF vectorization for Logistic Regression,Random Forest and XGBoost because it effectively captures the importance of words in relation to the entire dataset. 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27650" y="58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 : Model Validation 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25" y="1258950"/>
            <a:ext cx="5130526" cy="38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313875" y="1742625"/>
            <a:ext cx="3000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Heatmap 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Visualization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 - Correlation Matrix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Higher intensity red indicates stronger positive correlation, whereas blue shows negative correlation, with the diagonal representing a perfect correlation with oneself.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745300" y="1285575"/>
            <a:ext cx="34806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sz="24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682075" y="1991600"/>
            <a:ext cx="76500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</a:rPr>
              <a:t>Efficiency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: Fast and computationally efficient for large datasets.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</a:rPr>
              <a:t>Clarity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: Offers clear interpretability of feature influence on sentiment.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</a:rPr>
              <a:t>Probabilistic Output: 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Provides likelihood scores for sentiment categories.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</a:rPr>
              <a:t>Flexibility: 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Capable of binary and multinomial classification tasks.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</a:rPr>
              <a:t>Baseline Comparison: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 Serves as a reliable baseline for evaluating other models.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612025" y="550600"/>
            <a:ext cx="779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Feature Engineering and Model Selection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577925" y="58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Accuracy</a:t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50" y="1499600"/>
            <a:ext cx="7862324" cy="30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632025" y="1635100"/>
            <a:ext cx="7688700" cy="30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Accuracy: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Random Forests often produce a highly accurate model by combining the output of multiple decision trees to reduce overfitting.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Robustness: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are less prone to overfitting than individual decision trees and can handle outliers and non-linear data effectively.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Versatility: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Capable of performing both regression and classification tasks, and they work well with both categorical and continuous data.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Feature Importance: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provide insights into the importance of each feature in the prediction, helping in feature selection and understanding the data.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Handling Missing Values: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Random Forest can handle missing values in the data, either through imputation or by using the intrinsic properties of the trees.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Ease of Use: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require very little tuning of hyperparameters and can be used relatively easily without the need for scaling of data.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0"/>
          <p:cNvSpPr txBox="1"/>
          <p:nvPr>
            <p:ph type="title"/>
          </p:nvPr>
        </p:nvSpPr>
        <p:spPr>
          <a:xfrm>
            <a:off x="691500" y="630175"/>
            <a:ext cx="35046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Random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Forest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577925" y="58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Accuracy</a:t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25" y="1420200"/>
            <a:ext cx="7917301" cy="3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88550" y="58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588725" y="1407775"/>
            <a:ext cx="5172900" cy="29202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Amazon, being one of the largest e-commerce platforms globally, accumulates a vast amount of customer reviews for its products, including books.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Sentiment analysis plays a crucial role in extracting valuable insights from these reviews, aiding authors, publishers, and retailers in understanding customer opinions and preferences.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project focuses on performing sentiment analysis specifically on Amazon book reviews dataset to uncover sentiments associated with different book genres.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925" y="197862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621225" y="571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729450" y="1461225"/>
            <a:ext cx="7688700" cy="3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1308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●"/>
            </a:pPr>
            <a:r>
              <a:rPr b="1" lang="en" sz="1408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 Performance</a:t>
            </a:r>
            <a:r>
              <a:rPr lang="en" sz="1408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XGBoost is known for delivering excellent accuracy and efficiency on large datasets.</a:t>
            </a:r>
            <a:endParaRPr sz="1408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308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●"/>
            </a:pPr>
            <a:r>
              <a:rPr b="1" lang="en" sz="1408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Handling Sparse Data: </a:t>
            </a:r>
            <a:r>
              <a:rPr lang="en" sz="1408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efficiently manages sparse data, which is common in text processing.</a:t>
            </a:r>
            <a:endParaRPr sz="1408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308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●"/>
            </a:pPr>
            <a:r>
              <a:rPr b="1" lang="en" sz="1408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Scalability:</a:t>
            </a:r>
            <a:r>
              <a:rPr lang="en" sz="1408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XGBoost scales well with large volumes of data, making it suitable for extensive review datasets.</a:t>
            </a:r>
            <a:endParaRPr sz="1408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308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●"/>
            </a:pPr>
            <a:r>
              <a:rPr b="1" lang="en" sz="1408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Regularization Features:</a:t>
            </a:r>
            <a:r>
              <a:rPr lang="en" sz="1408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It includes built-in L1 and L2 regularization to help prevent overfitting.</a:t>
            </a:r>
            <a:endParaRPr sz="1408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308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●"/>
            </a:pPr>
            <a:r>
              <a:rPr b="1" lang="en" sz="1408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Model Interpretability: </a:t>
            </a:r>
            <a:r>
              <a:rPr lang="en" sz="1408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Provides feature importance scores, aiding in understanding which words influence sentiment.</a:t>
            </a:r>
            <a:endParaRPr sz="1408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308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●"/>
            </a:pPr>
            <a:r>
              <a:rPr b="1" lang="en" sz="1408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Flexibility: </a:t>
            </a:r>
            <a:r>
              <a:rPr lang="en" sz="1408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Supports custom optimization objectives and criteria, adaptable to specific sentiment analysis needs.</a:t>
            </a:r>
            <a:endParaRPr sz="1408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308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●"/>
            </a:pPr>
            <a:r>
              <a:rPr b="1" lang="en" sz="1408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Robustness:</a:t>
            </a:r>
            <a:r>
              <a:rPr lang="en" sz="1408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Performs well across various data distributions, reducing the need for data preprocessing.</a:t>
            </a:r>
            <a:endParaRPr sz="1408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556275" y="593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Accuracy</a:t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200" y="1342800"/>
            <a:ext cx="7835849" cy="32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610400" y="582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727650" y="1558625"/>
            <a:ext cx="7688700" cy="27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268605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Successfully able to implement various preprocessing and EDA techniques to our dataset.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605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Implemented various ML models and compared their performance with cross validation.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605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XGBoost became the cornerstone of our sentiment analysis. 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605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Crafted a function to pinpoint pros and cons within textual feedback, providing clear insights into customer perceptions.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675325" y="582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729450" y="1407100"/>
            <a:ext cx="7688700" cy="2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[1] Kaggle Amazon Book Review: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700" u="sng">
                <a:solidFill>
                  <a:srgbClr val="46788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[2] Class notes, Jupyter notebook from Professor Handan Liu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[3] Medium Article: </a:t>
            </a:r>
            <a:r>
              <a:rPr lang="en" sz="1700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Sentiment Analysis on Amazon Reviews using TF-IDF Approach</a:t>
            </a:r>
            <a:r>
              <a:rPr lang="en" sz="1700">
                <a:solidFill>
                  <a:srgbClr val="24242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700" u="sng">
                <a:solidFill>
                  <a:srgbClr val="46788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" sz="1700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700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5"/>
          <p:cNvSpPr txBox="1"/>
          <p:nvPr>
            <p:ph type="title"/>
          </p:nvPr>
        </p:nvSpPr>
        <p:spPr>
          <a:xfrm>
            <a:off x="3197275" y="3925950"/>
            <a:ext cx="2073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Thank you!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88525" y="583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435250" y="1331350"/>
            <a:ext cx="81480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5889"/>
              <a:t>Motivation</a:t>
            </a:r>
            <a:endParaRPr b="1" sz="5889"/>
          </a:p>
          <a:p>
            <a:pPr indent="-32209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5889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Customer Insights: By analyzing customer reviews, businesses can uncover both praise and concerns, directly influencing product improvements and customer service practices.</a:t>
            </a:r>
            <a:endParaRPr sz="5889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20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5889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Strategic Decision Making: The insights gained from sentiment analysis are integral for strategic planning, helping to tailor products and marketing efforts to meet customer expectations more effectively.</a:t>
            </a:r>
            <a:endParaRPr sz="5889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5889"/>
              <a:t>Goals</a:t>
            </a:r>
            <a:endParaRPr b="1" sz="5889"/>
          </a:p>
          <a:p>
            <a:pPr indent="-3220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5889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Immediate Goals: To develop an efficient model capable of accurately classifying sentiments as positive, negative, or neutral in Amazon book reviews.</a:t>
            </a:r>
            <a:endParaRPr sz="5889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20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5889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Long-Term Objectives: To leverage these insights to predict future buying behaviors and trends, and integrate this model into business analytics tools for ongoing monitoring.</a:t>
            </a:r>
            <a:endParaRPr sz="5889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04200" y="559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Methodology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674550" y="2023675"/>
            <a:ext cx="72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50700" y="1526850"/>
            <a:ext cx="4401000" cy="30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b="1" lang="en" sz="48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Cleaning</a:t>
            </a:r>
            <a:r>
              <a:rPr lang="en" sz="48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We cleaned the dataset by removing duplicates, correcting typographical errors, and eliminating irrelevant content.</a:t>
            </a:r>
            <a:endParaRPr sz="48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●"/>
            </a:pPr>
            <a:r>
              <a:rPr b="1" lang="en" sz="48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EDA</a:t>
            </a:r>
            <a:r>
              <a:rPr lang="en" sz="48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Applied techniques such as tokenization, lemmatization, and stopwords removal to prepare text data for analysis.</a:t>
            </a:r>
            <a:endParaRPr b="1" sz="48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●"/>
            </a:pPr>
            <a:r>
              <a:rPr b="1" lang="en" sz="48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Feature Engineering</a:t>
            </a:r>
            <a:r>
              <a:rPr lang="en" sz="48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Utilized TF-IDF for text vectorization to reflect the importance of words in relation to the dataset.</a:t>
            </a:r>
            <a:endParaRPr sz="48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"/>
              <a:buFont typeface="Arial"/>
              <a:buChar char="●"/>
            </a:pPr>
            <a:r>
              <a:rPr b="1" lang="en" sz="48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Model Selection</a:t>
            </a:r>
            <a:r>
              <a:rPr lang="en" sz="48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Chose a combination of Logistic Regression, Random Forest and XGBoost  due to their efficacy in text classification tasks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125" y="1094975"/>
            <a:ext cx="3451525" cy="34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421600" y="547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Pre Processing and EDA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150" y="1334300"/>
            <a:ext cx="6060300" cy="31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194300" y="1821376"/>
            <a:ext cx="2544300" cy="19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Visualizing the distribution of categories in a dataset, particularly for identifying which genres or types of books are most common.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69775" y="626375"/>
            <a:ext cx="75288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TOP 20 most commonly used words</a:t>
            </a:r>
            <a:endParaRPr b="1" sz="20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887" y="1478925"/>
            <a:ext cx="6836576" cy="35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700" y="1358625"/>
            <a:ext cx="6966470" cy="385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392100" y="542050"/>
            <a:ext cx="835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D0D0D"/>
                </a:solidFill>
                <a:highlight>
                  <a:srgbClr val="FFFFFF"/>
                </a:highlight>
              </a:rPr>
              <a:t>A</a:t>
            </a:r>
            <a:r>
              <a:rPr b="1" lang="en" sz="2000">
                <a:solidFill>
                  <a:srgbClr val="0D0D0D"/>
                </a:solidFill>
                <a:highlight>
                  <a:srgbClr val="FFFFFF"/>
                </a:highlight>
              </a:rPr>
              <a:t>verage review scores for the top and bottom 10 book categories </a:t>
            </a:r>
            <a:endParaRPr b="1" sz="200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413" y="1335025"/>
            <a:ext cx="7057175" cy="36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590225" y="582025"/>
            <a:ext cx="680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D0D0D"/>
                </a:solidFill>
                <a:highlight>
                  <a:srgbClr val="FFFFFF"/>
                </a:highlight>
              </a:rPr>
              <a:t>Top 10 Authors based on the reviews</a:t>
            </a:r>
            <a:endParaRPr b="1" sz="200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524675" y="559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Sentiment 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2138"/>
            <a:ext cx="5616726" cy="374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3250" y="727825"/>
            <a:ext cx="2954924" cy="23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1238" y="3139800"/>
            <a:ext cx="2898943" cy="18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