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4" r:id="rId14"/>
    <p:sldId id="305" r:id="rId15"/>
    <p:sldId id="306" r:id="rId16"/>
    <p:sldId id="307" r:id="rId17"/>
    <p:sldId id="308" r:id="rId18"/>
    <p:sldId id="269" r:id="rId19"/>
    <p:sldId id="293" r:id="rId20"/>
    <p:sldId id="271" r:id="rId21"/>
    <p:sldId id="294" r:id="rId22"/>
    <p:sldId id="295" r:id="rId23"/>
    <p:sldId id="296" r:id="rId24"/>
    <p:sldId id="278" r:id="rId25"/>
    <p:sldId id="297" r:id="rId26"/>
    <p:sldId id="280" r:id="rId27"/>
    <p:sldId id="281" r:id="rId28"/>
    <p:sldId id="298" r:id="rId29"/>
    <p:sldId id="299" r:id="rId30"/>
    <p:sldId id="300" r:id="rId31"/>
    <p:sldId id="301" r:id="rId32"/>
    <p:sldId id="302" r:id="rId33"/>
    <p:sldId id="282" r:id="rId34"/>
    <p:sldId id="283" r:id="rId35"/>
    <p:sldId id="303" r:id="rId36"/>
    <p:sldId id="284" r:id="rId37"/>
    <p:sldId id="285" r:id="rId38"/>
    <p:sldId id="310" r:id="rId39"/>
  </p:sldIdLst>
  <p:sldSz cx="9144000" cy="6858000" type="screen4x3"/>
  <p:notesSz cx="6858000" cy="9144000"/>
  <p:embeddedFontLst>
    <p:embeddedFont>
      <p:font typeface="Raleway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Lato" panose="020B0604020202020204" charset="0"/>
      <p:regular r:id="rId49"/>
      <p:bold r:id="rId50"/>
      <p:italic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4CF49-03D3-4558-9558-9161429AF576}">
  <a:tblStyle styleId="{8EF4CF49-03D3-4558-9558-9161429AF5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34D3BA7-225C-4376-A556-C2698003AE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527" autoAdjust="0"/>
  </p:normalViewPr>
  <p:slideViewPr>
    <p:cSldViewPr snapToGrid="0">
      <p:cViewPr varScale="1">
        <p:scale>
          <a:sx n="82" d="100"/>
          <a:sy n="82" d="100"/>
        </p:scale>
        <p:origin x="109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a760c3d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a760c3d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6fa760c3d8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6" name="Google Shape;23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6" name="Google Shape;23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0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fa760c3d8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fa760c3d8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6fa760c3d8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a760c3d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fa760c3d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g26fa760c3d8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34</a:t>
            </a:fld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fa760c3d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6fa760c3d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fa760c3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6fa760c3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fa760c3d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6fa760c3d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85800" y="484632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685800" y="2121408"/>
            <a:ext cx="7772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992368" y="6272785"/>
            <a:ext cx="245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685800" y="6272785"/>
            <a:ext cx="474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0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com/resources/what-is-good-profit-margin-for-small-busines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ws.amazon.com/elasticache/pricing/" TargetMode="External"/><Relationship Id="rId5" Type="http://schemas.openxmlformats.org/officeDocument/2006/relationships/hyperlink" Target="https://aws.amazon.com/sns/pricing/" TargetMode="External"/><Relationship Id="rId4" Type="http://schemas.openxmlformats.org/officeDocument/2006/relationships/hyperlink" Target="https://aws.amazon.com/route53/pricin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643461" y="554648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1" i="0" u="sng" strike="noStrike" dirty="0">
                <a:solidFill>
                  <a:srgbClr val="FF57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OF SOFTWARE PROJECT</a:t>
            </a:r>
            <a:endParaRPr sz="40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558783" y="2095500"/>
            <a:ext cx="7857078" cy="406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1445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IN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Presentation 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IN" sz="3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Doctor Consultation System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IN" sz="2400" u="sng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by:- </a:t>
            </a:r>
            <a:r>
              <a:rPr lang="en-IN" sz="2400" u="sng" dirty="0" err="1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MTech</a:t>
            </a:r>
            <a:r>
              <a:rPr lang="en-IN" sz="2400" u="sng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Computer Engineering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>
              <a:solidFill>
                <a:srgbClr val="151515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graphicFrame>
        <p:nvGraphicFramePr>
          <p:cNvPr id="85" name="Google Shape;85;p14"/>
          <p:cNvGraphicFramePr/>
          <p:nvPr>
            <p:extLst>
              <p:ext uri="{D42A27DB-BD31-4B8C-83A1-F6EECF244321}">
                <p14:modId xmlns:p14="http://schemas.microsoft.com/office/powerpoint/2010/main" val="1906393087"/>
              </p:ext>
            </p:extLst>
          </p:nvPr>
        </p:nvGraphicFramePr>
        <p:xfrm>
          <a:off x="1856749" y="3947160"/>
          <a:ext cx="7741300" cy="2560460"/>
        </p:xfrm>
        <a:graphic>
          <a:graphicData uri="http://schemas.openxmlformats.org/drawingml/2006/table">
            <a:tbl>
              <a:tblPr>
                <a:noFill/>
                <a:tableStyleId>{8EF4CF49-03D3-4558-9558-9161429AF576}</a:tableStyleId>
              </a:tblPr>
              <a:tblGrid>
                <a:gridCol w="25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u="none" strike="noStrike" cap="none">
                        <a:solidFill>
                          <a:schemeClr val="accent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1" u="none" strike="noStrike" cap="none">
                        <a:solidFill>
                          <a:schemeClr val="accent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232190007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Chetan Phogat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u="none" strike="noStrike" cap="none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232191015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100" b="0" u="none" strike="noStrike" cap="none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Vaishnavi Patil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2850" marR="22850" marT="15250" marB="152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6" name="Google Shape;86;p14"/>
          <p:cNvSpPr txBox="1"/>
          <p:nvPr/>
        </p:nvSpPr>
        <p:spPr>
          <a:xfrm>
            <a:off x="643461" y="5685894"/>
            <a:ext cx="75413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000" b="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Under Guidance of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151515"/>
                </a:solidFill>
                <a:latin typeface="Arial"/>
                <a:ea typeface="Arial"/>
                <a:cs typeface="Arial"/>
                <a:sym typeface="Arial"/>
              </a:rPr>
              <a:t>Prof. Om Gopalani</a:t>
            </a:r>
            <a:endParaRPr sz="2400" b="1" i="0" u="none" strike="noStrike" cap="none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5800" y="-310320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- FUNCTIONAL REQUIREMENTS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graphicFrame>
        <p:nvGraphicFramePr>
          <p:cNvPr id="155" name="Google Shape;155;p24"/>
          <p:cNvGraphicFramePr/>
          <p:nvPr>
            <p:extLst>
              <p:ext uri="{D42A27DB-BD31-4B8C-83A1-F6EECF244321}">
                <p14:modId xmlns:p14="http://schemas.microsoft.com/office/powerpoint/2010/main" val="2317839474"/>
              </p:ext>
            </p:extLst>
          </p:nvPr>
        </p:nvGraphicFramePr>
        <p:xfrm>
          <a:off x="500062" y="1004120"/>
          <a:ext cx="8143875" cy="5182700"/>
        </p:xfrm>
        <a:graphic>
          <a:graphicData uri="http://schemas.openxmlformats.org/drawingml/2006/table">
            <a:tbl>
              <a:tblPr>
                <a:noFill/>
                <a:tableStyleId>{8EF4CF49-03D3-4558-9558-9161429AF576}</a:tableStyleId>
              </a:tblPr>
              <a:tblGrid>
                <a:gridCol w="24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Non-functional Attribute</a:t>
                      </a:r>
                      <a:endParaRPr sz="1600" dirty="0"/>
                    </a:p>
                  </a:txBody>
                  <a:tcPr marL="22175" marR="22175" marT="14775" marB="147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Applicable </a:t>
                      </a:r>
                      <a:endParaRPr sz="1600" dirty="0"/>
                    </a:p>
                  </a:txBody>
                  <a:tcPr marL="22175" marR="22175" marT="14775" marB="147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1600" dirty="0"/>
                    </a:p>
                  </a:txBody>
                  <a:tcPr marL="22175" marR="22175" marT="14775" marB="1477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dirty="0"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factor authentication </a:t>
                      </a:r>
                      <a:endParaRPr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Compatibility 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dirty="0"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Webpage, So it can be easily accessible by client easily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dirty="0"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friendly interface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no. of patient, hospital branch increases 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 independent 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dirty="0"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</a:t>
                      </a:r>
                      <a:endParaRPr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99.99% available on cloud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Migration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Migration will be easy on cloud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Interoperability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Exchanging data with other module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Recoverability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 Backup service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Integrity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 based authorization for data integrity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</a:t>
                      </a:r>
                      <a:endParaRPr dirty="0"/>
                    </a:p>
                  </a:txBody>
                  <a:tcPr marL="22175" marR="22175" marT="14775" marB="1477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/>
                    </a:p>
                  </a:txBody>
                  <a:tcPr marL="22175" marR="22175" marT="14775" marB="147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SRS, DFD, ER etc.</a:t>
                      </a:r>
                      <a:endParaRPr dirty="0"/>
                    </a:p>
                  </a:txBody>
                  <a:tcPr marL="22175" marR="22175" marT="14775" marB="1477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607150" y="-240289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graphicFrame>
        <p:nvGraphicFramePr>
          <p:cNvPr id="162" name="Google Shape;162;p25"/>
          <p:cNvGraphicFramePr/>
          <p:nvPr>
            <p:extLst>
              <p:ext uri="{D42A27DB-BD31-4B8C-83A1-F6EECF244321}">
                <p14:modId xmlns:p14="http://schemas.microsoft.com/office/powerpoint/2010/main" val="395110442"/>
              </p:ext>
            </p:extLst>
          </p:nvPr>
        </p:nvGraphicFramePr>
        <p:xfrm>
          <a:off x="2269263" y="1117150"/>
          <a:ext cx="4448175" cy="4876800"/>
        </p:xfrm>
        <a:graphic>
          <a:graphicData uri="http://schemas.openxmlformats.org/drawingml/2006/table">
            <a:tbl>
              <a:tblPr>
                <a:noFill/>
                <a:tableStyleId>{634D3BA7-225C-4376-A556-C2698003AE05}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Programming Language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Frontend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HTML, CSS, Javascript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Backend Framework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Boot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 end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Bootstrap, Angular.JS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Security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Microserivces Communication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Feign-Client, REST Template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</a:t>
                      </a:r>
                      <a:r>
                        <a:rPr lang="en-IN" sz="13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Eureka</a:t>
                      </a:r>
                      <a:r>
                        <a:rPr lang="en-IN" sz="13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Server, </a:t>
                      </a:r>
                      <a:r>
                        <a:rPr lang="en-IN" sz="13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MySQL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API Gateway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Netflix ZUL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 Cloud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Registry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Eureka Server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Tool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Maven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AWS(Cloud)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Dashboard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Hystrix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 API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OpenAPI</a:t>
                      </a:r>
                      <a:r>
                        <a:rPr lang="en-IN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Swagger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78"/>
            <a:ext cx="9144000" cy="614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7D53-6D11-95FD-ABBD-1790E7BC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0" y="155841"/>
            <a:ext cx="7772400" cy="1609200"/>
          </a:xfrm>
        </p:spPr>
        <p:txBody>
          <a:bodyPr>
            <a:normAutofit/>
          </a:bodyPr>
          <a:lstStyle/>
          <a:p>
            <a:pPr algn="ctr"/>
            <a:r>
              <a:rPr lang="en-IN" sz="3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28CB-85CE-D072-F9AC-8286EC1E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2A243C-94D0-2973-DF9C-0D667BA2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58071"/>
              </p:ext>
            </p:extLst>
          </p:nvPr>
        </p:nvGraphicFramePr>
        <p:xfrm>
          <a:off x="1506855" y="2154030"/>
          <a:ext cx="6301740" cy="2723726"/>
        </p:xfrm>
        <a:graphic>
          <a:graphicData uri="http://schemas.openxmlformats.org/drawingml/2006/table">
            <a:tbl>
              <a:tblPr firstRow="1" bandRow="1"/>
              <a:tblGrid>
                <a:gridCol w="3150870">
                  <a:extLst>
                    <a:ext uri="{9D8B030D-6E8A-4147-A177-3AD203B41FA5}">
                      <a16:colId xmlns:a16="http://schemas.microsoft.com/office/drawing/2014/main" val="1230682062"/>
                    </a:ext>
                  </a:extLst>
                </a:gridCol>
                <a:gridCol w="3150870">
                  <a:extLst>
                    <a:ext uri="{9D8B030D-6E8A-4147-A177-3AD203B41FA5}">
                      <a16:colId xmlns:a16="http://schemas.microsoft.com/office/drawing/2014/main" val="2733437048"/>
                    </a:ext>
                  </a:extLst>
                </a:gridCol>
              </a:tblGrid>
              <a:tr h="9423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Level DFD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Diagram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67706"/>
                  </a:ext>
                </a:extLst>
              </a:tr>
              <a:tr h="89069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Level DFD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071875"/>
                  </a:ext>
                </a:extLst>
              </a:tr>
              <a:tr h="89069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Level DFD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13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7D53-6D11-95FD-ABBD-1790E7BC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825" y="-238740"/>
            <a:ext cx="8963346" cy="1609200"/>
          </a:xfrm>
        </p:spPr>
        <p:txBody>
          <a:bodyPr>
            <a:norm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 SYSTEM - ZERO LEVEL DFD</a:t>
            </a:r>
            <a:endParaRPr lang="en-IN" sz="36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28CB-85CE-D072-F9AC-8286EC1E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DC4B7-B489-9F79-43D1-164A8887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6" y="1370460"/>
            <a:ext cx="7934263" cy="44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7D53-6D11-95FD-ABBD-1790E7BC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1609200"/>
          </a:xfrm>
        </p:spPr>
        <p:txBody>
          <a:bodyPr>
            <a:norm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 SYSTEM </a:t>
            </a:r>
            <a:r>
              <a:rPr lang="en-US" sz="2400" b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FIRST-LEVEL </a:t>
            </a:r>
            <a:r>
              <a:rPr lang="en-US" sz="24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en-IN" sz="36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28CB-85CE-D072-F9AC-8286EC1E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AF91F-FB2E-8AB5-A324-4CFED66D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4" y="1308536"/>
            <a:ext cx="7270812" cy="47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7D53-6D11-95FD-ABBD-1790E7BC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-393290"/>
            <a:ext cx="9026013" cy="1609200"/>
          </a:xfrm>
        </p:spPr>
        <p:txBody>
          <a:bodyPr>
            <a:normAutofit/>
          </a:bodyPr>
          <a:lstStyle/>
          <a:p>
            <a:pPr algn="ctr"/>
            <a:r>
              <a:rPr lang="en-US" sz="24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 SYSTEM - SECOND LEVEL DFD</a:t>
            </a:r>
            <a:endParaRPr lang="en-IN" sz="36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28CB-85CE-D072-F9AC-8286EC1E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00F74-FE2B-C365-A82C-8209B735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7" y="680175"/>
            <a:ext cx="8075851" cy="58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7D53-6D11-95FD-ABBD-1790E7BC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-471949"/>
            <a:ext cx="7772400" cy="1609200"/>
          </a:xfrm>
        </p:spPr>
        <p:txBody>
          <a:bodyPr>
            <a:normAutofit/>
          </a:bodyPr>
          <a:lstStyle/>
          <a:p>
            <a:pPr algn="ctr"/>
            <a:r>
              <a:rPr lang="en-IN" sz="2400" b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 SYSTEM - ER</a:t>
            </a:r>
            <a:endParaRPr lang="en-IN" sz="36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228CB-85CE-D072-F9AC-8286EC1EE5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F8698-DB11-A093-912D-E407DDFC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045"/>
            <a:ext cx="9143999" cy="52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1446"/>
            <a:ext cx="9144000" cy="561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88" y="-149850"/>
            <a:ext cx="7772400" cy="1609200"/>
          </a:xfrm>
        </p:spPr>
        <p:txBody>
          <a:bodyPr/>
          <a:lstStyle/>
          <a:p>
            <a:pPr algn="ctr"/>
            <a:r>
              <a:rPr lang="en-IN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WATERFALL?</a:t>
            </a:r>
            <a:endParaRPr lang="en-US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88" y="1365627"/>
            <a:ext cx="8262257" cy="4708601"/>
          </a:xfrm>
        </p:spPr>
        <p:txBody>
          <a:bodyPr/>
          <a:lstStyle/>
          <a:p>
            <a:pPr lvl="0" indent="-317500" algn="just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of Requirements: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is best suited when the requirements are well-understood and unlikely to change significantly throughout the project. In the case of a doctor consultation system, the requirements might have been clear from the outset, such as patient registration, appointment scheduling, medical history recording, consultation recording, etc.</a:t>
            </a:r>
          </a:p>
          <a:p>
            <a:pPr marL="514350" lvl="0" indent="-285750" algn="just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17500" algn="just">
              <a:lnSpc>
                <a:spcPct val="115000"/>
              </a:lnSpc>
              <a:spcBef>
                <a:spcPts val="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0" indent="0" algn="just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 emphasizes documentation at each phase, This 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hospital because we need to follow rules closely,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auditing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purposes, It's like having a big instruction manual for building something step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228600" algn="just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endParaRPr lang="en-US" dirty="0"/>
          </a:p>
          <a:p>
            <a:pPr lvl="0" indent="-228600" algn="just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85800" y="1345040"/>
            <a:ext cx="789836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144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doctor consultation system in a hospital software is an online platform designed to enhance the process of scheduling and conducting medical consultations between patients and healthcare providers.</a:t>
            </a:r>
            <a:endParaRPr dirty="0"/>
          </a:p>
          <a:p>
            <a:pPr marL="13144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  <a:p>
            <a:pPr marL="131445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sng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system typically offers several key features:</a:t>
            </a:r>
            <a:endParaRPr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4" marR="0" lvl="0" indent="-3428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Scheduling</a:t>
            </a:r>
            <a:endParaRPr sz="2000" dirty="0"/>
          </a:p>
          <a:p>
            <a:pPr marL="474344" marR="0" lvl="0" indent="-3428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Management</a:t>
            </a:r>
            <a:endParaRPr sz="2000" dirty="0"/>
          </a:p>
          <a:p>
            <a:pPr marL="474344" marR="0" lvl="0" indent="-3428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Availability Management</a:t>
            </a:r>
            <a:endParaRPr sz="2000" dirty="0"/>
          </a:p>
          <a:p>
            <a:pPr marL="474344" marR="0" lvl="0" indent="-3428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Prescription Management</a:t>
            </a:r>
            <a:endParaRPr sz="2000" dirty="0"/>
          </a:p>
          <a:p>
            <a:pPr marL="474344" marR="0" lvl="0" indent="-3428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Billing and Payment Integration</a:t>
            </a:r>
            <a:endParaRPr sz="2000" dirty="0"/>
          </a:p>
          <a:p>
            <a:pPr marL="474344" marR="0" lvl="0" indent="-2285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4" marR="0" lvl="0" indent="-2285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4" marR="0" lvl="0" indent="-2285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4" marR="0" lvl="0" indent="-2285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4" marR="0" lvl="0" indent="-22859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325562" y="0"/>
            <a:ext cx="829958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ESTIMATION – USE CASE POINT</a:t>
            </a:r>
            <a:endParaRPr sz="3600" b="0" dirty="0">
              <a:solidFill>
                <a:schemeClr val="tx1"/>
              </a:solidFill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7651101" y="6195527"/>
            <a:ext cx="2189321" cy="75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 sz="1400"/>
              <a:t>20</a:t>
            </a:fld>
            <a:endParaRPr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57977"/>
              </p:ext>
            </p:extLst>
          </p:nvPr>
        </p:nvGraphicFramePr>
        <p:xfrm>
          <a:off x="1390261" y="1754154"/>
          <a:ext cx="6895322" cy="3893302"/>
        </p:xfrm>
        <a:graphic>
          <a:graphicData uri="http://schemas.openxmlformats.org/drawingml/2006/table">
            <a:tbl>
              <a:tblPr/>
              <a:tblGrid>
                <a:gridCol w="1045997">
                  <a:extLst>
                    <a:ext uri="{9D8B030D-6E8A-4147-A177-3AD203B41FA5}">
                      <a16:colId xmlns:a16="http://schemas.microsoft.com/office/drawing/2014/main" val="3200818975"/>
                    </a:ext>
                  </a:extLst>
                </a:gridCol>
                <a:gridCol w="4473014">
                  <a:extLst>
                    <a:ext uri="{9D8B030D-6E8A-4147-A177-3AD203B41FA5}">
                      <a16:colId xmlns:a16="http://schemas.microsoft.com/office/drawing/2014/main" val="2118737917"/>
                    </a:ext>
                  </a:extLst>
                </a:gridCol>
                <a:gridCol w="1376311">
                  <a:extLst>
                    <a:ext uri="{9D8B030D-6E8A-4147-A177-3AD203B41FA5}">
                      <a16:colId xmlns:a16="http://schemas.microsoft.com/office/drawing/2014/main" val="3538197260"/>
                    </a:ext>
                  </a:extLst>
                </a:gridCol>
              </a:tblGrid>
              <a:tr h="33509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Calculation</a:t>
                      </a:r>
                      <a:endParaRPr lang="en-US" sz="1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52971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TCF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i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Complexity Factor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15525"/>
                  </a:ext>
                </a:extLst>
              </a:tr>
              <a:tr h="3748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i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Factor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0676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UUCP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i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Unadjusted Use Case Points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43879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i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Weighting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83675"/>
                  </a:ext>
                </a:extLst>
              </a:tr>
              <a:tr h="33509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of Use Case Points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81789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UCP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Points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88204"/>
                  </a:ext>
                </a:extLst>
              </a:tr>
              <a:tr h="33509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Calculation of Estimated Effort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96837"/>
                  </a:ext>
                </a:extLst>
              </a:tr>
              <a:tr h="335091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 of Effort per Use Case Point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40536"/>
                  </a:ext>
                </a:extLst>
              </a:tr>
              <a:tr h="390939">
                <a:tc gridSpan="3"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55507"/>
                  </a:ext>
                </a:extLst>
              </a:tr>
              <a:tr h="44678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 of Effort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2,746 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472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32" y="-224495"/>
            <a:ext cx="7772400" cy="1609200"/>
          </a:xfrm>
        </p:spPr>
        <p:txBody>
          <a:bodyPr>
            <a:normAutofit/>
          </a:bodyPr>
          <a:lstStyle/>
          <a:p>
            <a:pPr algn="ctr"/>
            <a:r>
              <a:rPr lang="en-IN" sz="36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BREAKDOWN </a:t>
            </a:r>
            <a:r>
              <a:rPr lang="en-IN" sz="3600" b="0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3488"/>
              </p:ext>
            </p:extLst>
          </p:nvPr>
        </p:nvGraphicFramePr>
        <p:xfrm>
          <a:off x="466532" y="1091687"/>
          <a:ext cx="8378888" cy="5085174"/>
        </p:xfrm>
        <a:graphic>
          <a:graphicData uri="http://schemas.openxmlformats.org/drawingml/2006/table">
            <a:tbl>
              <a:tblPr/>
              <a:tblGrid>
                <a:gridCol w="726223">
                  <a:extLst>
                    <a:ext uri="{9D8B030D-6E8A-4147-A177-3AD203B41FA5}">
                      <a16:colId xmlns:a16="http://schemas.microsoft.com/office/drawing/2014/main" val="717306634"/>
                    </a:ext>
                  </a:extLst>
                </a:gridCol>
                <a:gridCol w="1796034">
                  <a:extLst>
                    <a:ext uri="{9D8B030D-6E8A-4147-A177-3AD203B41FA5}">
                      <a16:colId xmlns:a16="http://schemas.microsoft.com/office/drawing/2014/main" val="4148705871"/>
                    </a:ext>
                  </a:extLst>
                </a:gridCol>
                <a:gridCol w="1452445">
                  <a:extLst>
                    <a:ext uri="{9D8B030D-6E8A-4147-A177-3AD203B41FA5}">
                      <a16:colId xmlns:a16="http://schemas.microsoft.com/office/drawing/2014/main" val="1374644789"/>
                    </a:ext>
                  </a:extLst>
                </a:gridCol>
                <a:gridCol w="734031">
                  <a:extLst>
                    <a:ext uri="{9D8B030D-6E8A-4147-A177-3AD203B41FA5}">
                      <a16:colId xmlns:a16="http://schemas.microsoft.com/office/drawing/2014/main" val="3540430714"/>
                    </a:ext>
                  </a:extLst>
                </a:gridCol>
                <a:gridCol w="1140091">
                  <a:extLst>
                    <a:ext uri="{9D8B030D-6E8A-4147-A177-3AD203B41FA5}">
                      <a16:colId xmlns:a16="http://schemas.microsoft.com/office/drawing/2014/main" val="2738788133"/>
                    </a:ext>
                  </a:extLst>
                </a:gridCol>
                <a:gridCol w="2530064">
                  <a:extLst>
                    <a:ext uri="{9D8B030D-6E8A-4147-A177-3AD203B41FA5}">
                      <a16:colId xmlns:a16="http://schemas.microsoft.com/office/drawing/2014/main" val="3965048748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No.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Description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Owner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Status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 to complete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284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07688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Gathering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Manager, Business Analyst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project objective and scope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93891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Initiation Phase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34671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hardware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up initial project work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20277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 software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4074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software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48059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Environment Setup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515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Analysis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50674"/>
                  </a:ext>
                </a:extLst>
              </a:tr>
              <a:tr h="5095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Study and Analysis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Manager, Business Analyst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understanding for better accuracy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65658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23743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44795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3.2.2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38577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3.2.3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52906"/>
                  </a:ext>
                </a:extLst>
              </a:tr>
              <a:tr h="2547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Specifications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30.96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20201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Study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Manager, UI/UX Designer, Business Analyst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Defining system functionality </a:t>
                      </a:r>
                      <a:r>
                        <a:rPr lang="en-US" sz="10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clearly</a:t>
                      </a:r>
                      <a:endParaRPr lang="en-US" sz="10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27515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4.1.1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527909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4.1.2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to Peer Review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88997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4.1.3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Group Review 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73286"/>
                  </a:ext>
                </a:extLst>
              </a:tr>
              <a:tr h="208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4.1.4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2.96</a:t>
                      </a:r>
                    </a:p>
                  </a:txBody>
                  <a:tcPr marL="17674" marR="17674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4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013"/>
              </p:ext>
            </p:extLst>
          </p:nvPr>
        </p:nvGraphicFramePr>
        <p:xfrm>
          <a:off x="569167" y="541186"/>
          <a:ext cx="8220270" cy="5677685"/>
        </p:xfrm>
        <a:graphic>
          <a:graphicData uri="http://schemas.openxmlformats.org/drawingml/2006/table">
            <a:tbl>
              <a:tblPr/>
              <a:tblGrid>
                <a:gridCol w="712474">
                  <a:extLst>
                    <a:ext uri="{9D8B030D-6E8A-4147-A177-3AD203B41FA5}">
                      <a16:colId xmlns:a16="http://schemas.microsoft.com/office/drawing/2014/main" val="480340850"/>
                    </a:ext>
                  </a:extLst>
                </a:gridCol>
                <a:gridCol w="1762033">
                  <a:extLst>
                    <a:ext uri="{9D8B030D-6E8A-4147-A177-3AD203B41FA5}">
                      <a16:colId xmlns:a16="http://schemas.microsoft.com/office/drawing/2014/main" val="2942510993"/>
                    </a:ext>
                  </a:extLst>
                </a:gridCol>
                <a:gridCol w="1424950">
                  <a:extLst>
                    <a:ext uri="{9D8B030D-6E8A-4147-A177-3AD203B41FA5}">
                      <a16:colId xmlns:a16="http://schemas.microsoft.com/office/drawing/2014/main" val="1115287104"/>
                    </a:ext>
                  </a:extLst>
                </a:gridCol>
                <a:gridCol w="720135">
                  <a:extLst>
                    <a:ext uri="{9D8B030D-6E8A-4147-A177-3AD203B41FA5}">
                      <a16:colId xmlns:a16="http://schemas.microsoft.com/office/drawing/2014/main" val="2859384874"/>
                    </a:ext>
                  </a:extLst>
                </a:gridCol>
                <a:gridCol w="1118509">
                  <a:extLst>
                    <a:ext uri="{9D8B030D-6E8A-4147-A177-3AD203B41FA5}">
                      <a16:colId xmlns:a16="http://schemas.microsoft.com/office/drawing/2014/main" val="589094195"/>
                    </a:ext>
                  </a:extLst>
                </a:gridCol>
                <a:gridCol w="2482169">
                  <a:extLst>
                    <a:ext uri="{9D8B030D-6E8A-4147-A177-3AD203B41FA5}">
                      <a16:colId xmlns:a16="http://schemas.microsoft.com/office/drawing/2014/main" val="350756197"/>
                    </a:ext>
                  </a:extLst>
                </a:gridCol>
              </a:tblGrid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48.16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88650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HLD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Designer/Developer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Structuring for robust implementation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374063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82581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Group Review 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958720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31517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52761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Module_01(Name)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87874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6951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18921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7540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Design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13.16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81579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59695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15968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03929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82.56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42919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 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Stack Developer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Translating designs into functional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43152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Pages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27.56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667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41128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5462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6.2.4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38543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6.2.5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04682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76227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49596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78547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0547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6.3.4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89061"/>
                  </a:ext>
                </a:extLst>
              </a:tr>
              <a:tr h="2205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Interfaces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3871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6.4.1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20730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6.4.2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37679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6.4.3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P2P Review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1955"/>
                  </a:ext>
                </a:extLst>
              </a:tr>
              <a:tr h="1732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6.4.4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Rework</a:t>
                      </a:r>
                      <a:endParaRPr lang="en-US" sz="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  <a:endParaRPr lang="en-US" sz="800" b="0" dirty="0" smtClean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5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621486" y="6366091"/>
            <a:ext cx="480000" cy="365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06514"/>
              </p:ext>
            </p:extLst>
          </p:nvPr>
        </p:nvGraphicFramePr>
        <p:xfrm>
          <a:off x="289250" y="93307"/>
          <a:ext cx="8332236" cy="6544579"/>
        </p:xfrm>
        <a:graphic>
          <a:graphicData uri="http://schemas.openxmlformats.org/drawingml/2006/table">
            <a:tbl>
              <a:tblPr/>
              <a:tblGrid>
                <a:gridCol w="722178">
                  <a:extLst>
                    <a:ext uri="{9D8B030D-6E8A-4147-A177-3AD203B41FA5}">
                      <a16:colId xmlns:a16="http://schemas.microsoft.com/office/drawing/2014/main" val="3533302619"/>
                    </a:ext>
                  </a:extLst>
                </a:gridCol>
                <a:gridCol w="1786034">
                  <a:extLst>
                    <a:ext uri="{9D8B030D-6E8A-4147-A177-3AD203B41FA5}">
                      <a16:colId xmlns:a16="http://schemas.microsoft.com/office/drawing/2014/main" val="3018954723"/>
                    </a:ext>
                  </a:extLst>
                </a:gridCol>
                <a:gridCol w="1444358">
                  <a:extLst>
                    <a:ext uri="{9D8B030D-6E8A-4147-A177-3AD203B41FA5}">
                      <a16:colId xmlns:a16="http://schemas.microsoft.com/office/drawing/2014/main" val="2434864113"/>
                    </a:ext>
                  </a:extLst>
                </a:gridCol>
                <a:gridCol w="729944">
                  <a:extLst>
                    <a:ext uri="{9D8B030D-6E8A-4147-A177-3AD203B41FA5}">
                      <a16:colId xmlns:a16="http://schemas.microsoft.com/office/drawing/2014/main" val="274262618"/>
                    </a:ext>
                  </a:extLst>
                </a:gridCol>
                <a:gridCol w="1133743">
                  <a:extLst>
                    <a:ext uri="{9D8B030D-6E8A-4147-A177-3AD203B41FA5}">
                      <a16:colId xmlns:a16="http://schemas.microsoft.com/office/drawing/2014/main" val="3774415497"/>
                    </a:ext>
                  </a:extLst>
                </a:gridCol>
                <a:gridCol w="2515979">
                  <a:extLst>
                    <a:ext uri="{9D8B030D-6E8A-4147-A177-3AD203B41FA5}">
                      <a16:colId xmlns:a16="http://schemas.microsoft.com/office/drawing/2014/main" val="4293301943"/>
                    </a:ext>
                  </a:extLst>
                </a:gridCol>
              </a:tblGrid>
              <a:tr h="19605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94404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Developer, Tester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Ensuring system meets </a:t>
                      </a:r>
                      <a:r>
                        <a:rPr lang="en-US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01715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Document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11521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</a:t>
                      </a:r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69340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 cases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4026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21775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to Peer Review 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17884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7.2.3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Review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96581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7.2.4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4340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 Cases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219710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42658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to Peer Review 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91215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7.3.3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Review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57808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7.3.4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2346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30662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44857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fixing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56981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42530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34888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fixing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6639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59529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62311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Setup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Stack Developer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20.64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the </a:t>
                      </a:r>
                      <a:r>
                        <a:rPr lang="en-US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25537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37232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6191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Depolyment task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04988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 and recovery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96873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Support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25155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Acceptance 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Tester, Project Manager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agreement and </a:t>
                      </a:r>
                      <a:r>
                        <a:rPr lang="en-US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84984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Fixing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02941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Testing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03521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Documentation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50274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Manager, Developer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Providing in-depth documentation for users 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657825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31343"/>
                  </a:ext>
                </a:extLst>
              </a:tr>
              <a:tr h="1394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Rework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5359"/>
                  </a:ext>
                </a:extLst>
              </a:tr>
              <a:tr h="17956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59399"/>
                  </a:ext>
                </a:extLst>
              </a:tr>
              <a:tr h="3142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Related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6728" marR="16728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Equipping users with necessary </a:t>
                      </a:r>
                      <a:r>
                        <a:rPr lang="en-US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1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915" marR="12915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9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710946" y="-225913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sz="3600" b="0" dirty="0">
              <a:solidFill>
                <a:schemeClr val="tx1"/>
              </a:solidFill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1348"/>
              </p:ext>
            </p:extLst>
          </p:nvPr>
        </p:nvGraphicFramePr>
        <p:xfrm>
          <a:off x="477517" y="1097284"/>
          <a:ext cx="8290562" cy="5209238"/>
        </p:xfrm>
        <a:graphic>
          <a:graphicData uri="http://schemas.openxmlformats.org/drawingml/2006/table">
            <a:tbl>
              <a:tblPr/>
              <a:tblGrid>
                <a:gridCol w="829056">
                  <a:extLst>
                    <a:ext uri="{9D8B030D-6E8A-4147-A177-3AD203B41FA5}">
                      <a16:colId xmlns:a16="http://schemas.microsoft.com/office/drawing/2014/main" val="1794861484"/>
                    </a:ext>
                  </a:extLst>
                </a:gridCol>
                <a:gridCol w="1937919">
                  <a:extLst>
                    <a:ext uri="{9D8B030D-6E8A-4147-A177-3AD203B41FA5}">
                      <a16:colId xmlns:a16="http://schemas.microsoft.com/office/drawing/2014/main" val="4001264820"/>
                    </a:ext>
                  </a:extLst>
                </a:gridCol>
                <a:gridCol w="911962">
                  <a:extLst>
                    <a:ext uri="{9D8B030D-6E8A-4147-A177-3AD203B41FA5}">
                      <a16:colId xmlns:a16="http://schemas.microsoft.com/office/drawing/2014/main" val="2589552613"/>
                    </a:ext>
                  </a:extLst>
                </a:gridCol>
                <a:gridCol w="891235">
                  <a:extLst>
                    <a:ext uri="{9D8B030D-6E8A-4147-A177-3AD203B41FA5}">
                      <a16:colId xmlns:a16="http://schemas.microsoft.com/office/drawing/2014/main" val="3215445361"/>
                    </a:ext>
                  </a:extLst>
                </a:gridCol>
                <a:gridCol w="797967">
                  <a:extLst>
                    <a:ext uri="{9D8B030D-6E8A-4147-A177-3AD203B41FA5}">
                      <a16:colId xmlns:a16="http://schemas.microsoft.com/office/drawing/2014/main" val="3949080183"/>
                    </a:ext>
                  </a:extLst>
                </a:gridCol>
                <a:gridCol w="1129589">
                  <a:extLst>
                    <a:ext uri="{9D8B030D-6E8A-4147-A177-3AD203B41FA5}">
                      <a16:colId xmlns:a16="http://schemas.microsoft.com/office/drawing/2014/main" val="1102781631"/>
                    </a:ext>
                  </a:extLst>
                </a:gridCol>
                <a:gridCol w="911962">
                  <a:extLst>
                    <a:ext uri="{9D8B030D-6E8A-4147-A177-3AD203B41FA5}">
                      <a16:colId xmlns:a16="http://schemas.microsoft.com/office/drawing/2014/main" val="3884754992"/>
                    </a:ext>
                  </a:extLst>
                </a:gridCol>
                <a:gridCol w="880872">
                  <a:extLst>
                    <a:ext uri="{9D8B030D-6E8A-4147-A177-3AD203B41FA5}">
                      <a16:colId xmlns:a16="http://schemas.microsoft.com/office/drawing/2014/main" val="748356802"/>
                    </a:ext>
                  </a:extLst>
                </a:gridCol>
              </a:tblGrid>
              <a:tr h="9533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Sr.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Task Name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Start Date 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End Date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Duration(without holiday)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PD/Task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PH/Task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41053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 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15-Jan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08/Feb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274.6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707489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Initiation Phase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09/Feb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19/Feb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109.84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18887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Requirement Analysis 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20/Feb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19/Mar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329.52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74670"/>
                  </a:ext>
                </a:extLst>
              </a:tr>
              <a:tr h="4993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 Specifications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20/Mar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04/Apr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247.14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869475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05/Apr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30/Apr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384.44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6419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Coding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02/May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01/Jul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62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659.04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031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Testing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02/Jul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10/Jul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164.76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53317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Depolyment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11/Jul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02/Aug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274.6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27863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Acceptance Support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05/Aug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16/Aug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137.3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03386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User Documentation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20/Aug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27/Aug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109.84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198619"/>
                  </a:ext>
                </a:extLst>
              </a:tr>
              <a:tr h="3177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28/Aug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30/Aug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54.92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73275"/>
                  </a:ext>
                </a:extLst>
              </a:tr>
              <a:tr h="40859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In-Total 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229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154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344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2746</a:t>
                      </a:r>
                    </a:p>
                  </a:txBody>
                  <a:tcPr marL="22860" marR="2286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343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612775" y="160337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sz="3600" b="0" dirty="0">
              <a:solidFill>
                <a:schemeClr val="tx1"/>
              </a:solidFill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5" name="AutoShape 6" descr="data:image/png;base64,iVBORw0KGgoAAAANSUhEUgAABGUAAAHjCAYAAACKO6I8AAAgAElEQVR4XuydUche2VW/T6/U6k2SyiDFC01TZdQL22QunGhvhsxFGT6ci8YJtgQZhCYUh4jYIpk0E8SKGGIl8WaQUCQxIiMhtDBxQKoZLybpeFEdqJnYC6ky2CZeqXf9d51/99f9nZzznnPedfY+a6/9vFA6+b599lrrWb/9Zr+/7HPe9333e6+GFwQgAAEIQAACEIAABCAAAQhAAAIQgEBWAu/DlMnKm2AQgAAEIAABCEAAAhCAAAQgAAEIQKAlgCmDECAAAQhAAAIQgAAEIAABCEAAAhCAwAoEMGVWgE5ICEAAAhCAAAQgAAEIQAACEIAABCCAKYMGIAABCEAAAhCAAAQgAAEIQAACEIDACgQwZVaATkgIQAACEIAABCAAAQhAAAIQgAAEIIApgwYgAAEIQAACEIAABCAAAQhAAAIQgMAKBDBlVoBOSAhAAAIQgAAEIAABCEAAAhCAAAQggCmDBiAAAQhAAAIQgAAEIAABCEAAAhCAwAoEMGVWgE5ICEAAAhCAAAQgAAEIQAACEIAABCCAKYMGIAABCEAAAhCAAAQgAAEIQAACEIDACgQwZVaATkgIQAACEIAABCAAAQhAAAIQgAAEIDBqyvzrv/4rlCAAAQhAAAIQgAAEIAABCEAAAhCAAAR6CHz4wx/emsskU0YTYOvMuBACEIAABCAAAQhAAAIQgAAEIAABCBgmIAdZNJ4Jpozh5pIaBCAAAQhAAAIQgAAEIAABCEAAAnYJYMrY7Q2ZQQACEIAABCAAAQhAAAIQgAAEIOCYAKaM4+ZSGgQgAAEIQAACEIAABCAAAQhAAAJ2CWDK2O0NmUEAAhCAAAQgAAEIQAACEIAABCDgmACmjOPmUhoEIAABCEAAAhCAAAQgAAEIQAACdglgytjtDZlBAAIQgAAEIAABCEAAAhCAAAQg4JgApozj5lIaBCAAAQhAAAIQgAAEIAABCEAAAnYJYMrY7Q2ZQQACEIAABCAAAQhAAAIQgAAEIOCYAKaM4+ZSGgQgAAEIQAACEIAABCAAAQhAAAJ2CWDK2O0NmUEAAhCAAAQgAAEIQAACEIAABCDgmACmjOPmUhoEIAABCEAAAhCAAAQgAAEIQAACdglgytjtDZlBAAIQgAAEIAABCEAAAhCAAAQg4JgApozj5lIaBCAAAWsEbt682fzzP/9z8+DBg+b//u//2vQOHjzYPPnkk80LL7yQNN3/+q//ar785S83H/rQh5qjR4+2sfp+NpbE9evXm3feeaetQV779u1ra3juueeaQ4cO7V5+9erV5vbt2821a9fGplT9/v79+81f/dVfNb/3e7+nmidcHPLuTvbDP/zDbZ0f+9jHdvktErAzydL1jOUoGvjrv/7r5t13323+8z//sx3+Ez/xE80v/MIvNB//+MebH//xHx+bwsTvz5492+Zx4cKF9v81HPuu7c6fq+h/+qd/ar7yla889p7xy7/8y82xY8eSpHHnzp3m61//evPpT386yfxMCgEIQAACEIgJYMqgBwhAAAIQSE5APvh+8YtfbD9YHT58uP1wf+DAgeZ//ud/WpPm3r177Qfhz372s8k+BMsHrStXrjSnTp3aNRX6fjYEQ2r4whe+0Dx69Kg5cuRI+6FdXv/+7//e/O3f/m3735/5zGeaX/zFX2z/O5cps3ScMF/3A+/Dhw/bXomZdvz48WZnZyeJbpauZ1OS8oH/T//0T5sf+ZEfaTXxkz/5k+1w+UD+D//wD8k1uSTArmmi4dh37RqmTFifYgj+/M//fLN///7mf//3f1sdyjoUYyaFcbJGrUtqgbkgAAEIQKAsApgyZfWLbCEAAQgUSeDP/uzP2g+5Qx/m5QTNjRs32n/5PnnyZJIatabMb//2b7cfBGPjJSQaf7i/fPmyC1Om74SPGFOf//znWw7nz5/fczJoqaZpzIQ5OchpkD/4gz9oTzr1mYFBk2IinjlzZs7Uq4xNbcqsUVRYc3/4h3/4mFkr9YrJm0KHmDJrdJuYEIAABOolgClTb++pHAIQgEAWAvLh99y5c+0JmU0fbuWDkHxAjsfI7T9i5oRbhcK/mH/yk5/c/ZAmH+Ll988++2zzN3/zN+0tKN1xfbfkiAEk88evoVuNpphGYjzJLTC//uu/3p6WCTHlZM5QXiH2nDrlVq9bt261Ncor3AYm/y0nkMLtK9s2d8wUCeZWt5/y81CnxP65n/u53ludZNzrr7++21PJWXonJ1XCB+2Qe1zPlPnlernmW9/6VvMv//IvrZ5eeumlXvPo4sWL7Qmt+ORUl5mYAu9///v3MJ2Txw/90A81Ml5MLMlFTljFpmO4TSjcztc3Zsgg6P48/vMmjtJfOQkUbtXqxhy6ti+PKSxOnDjR1iw13r17t9WrnIqTno/dfiTXDmla1ozUIrcNyq2P0iuZO5iioZfh/ScYwl39dXORmPErNorlfeDv//7vd9mJxj/xiU/s0VdfvVLD888/3077F3/xF7vvUb/yK7+SzITedv1zHQQgAAEI5CeAKZOfOREhAAEIVEUgNifCs1ymAAgfusKHe7km3FYiPwvPUJH55cOe3NYgH3LkmTFijsj1wTiQD2byAVzMDPkQJ7epPPHEE4/9bCi/8AF+zr/Kh7rFPBnKS2qaU6d8IJQP0fKBVuqVW8DeeuutXXPhR3/0R3dvn5rCuG/MmCkj1/zGb/xGe8tP+AAcTCvpixgP8gpmmnwgDx++Q63yIVVuPZGXGDRiEPzO7/xO++e/+7u/e6yeqfOLcSCGTHj2zXe+853B26xOnz7dxut+iN/EbU4ecruXvKR26dNXv/rV1iiKT4uJkSAv6aeYP0G38W0525gycnKrj2M4sSY5yTqR2wdl7UhewdwYurabx1QWYlKIZuXWo27Px9ZTMIim3C4nz3qS9S06CrcQCtvw8z/5kz9p/vu//7s9HRX0Ib8PfQk6DUaT/O5Xf/VX2/cJeVZUWBdSg9y6KOxEu2K4fe5zn9s1ZqTe+PlLokFhJQzENOrqYZMpuO0a5joIQAACECiLAKZMWf0iWwhAAALFEQgfrOY+8FaMEPnX9e6H5u584cNS94Nbd5zm9qVtahjK6/d///fbD8GBx9w6Y5NDxDDFRJkjminzdXmISfPBD37wsVM6XeOjzwiRW6J+67d+a9cU6Is/df6Ql3wAH3tA76ZTGEO85ubRNR3imGJ+/NEf/dFjt/SJPuTDezjxtI0pM6QL4S+GRPfEWpfFlGfKTGURTJl4HYe1OHa7YrgtUHgEo+Onf/qnm5/92Z99zHwMOuo+Z0aMLzGExMQNBk23L1JLfGql76HJctqvm6/E/N3f/d32eTeBaV+9wdSN36NCvmMM5qxdxkIAAhCAQJkEMGXK7BtZQwACECiGwDaGxqbiuh8Yw5+7H8S749YyZcbyGqp12zq1wphrygSufacZwodgOQ0gp3jEhBj7EDrUt7H5w+1PcoLhj//4j0cxzDVlpta5KY/4w374UC63z4gh8Eu/9Eu9RtKSpswQlCnPo4nHzGEhnPseyCs/H9OC5Cuc3njjjT3feCY/l5Mn8rDp+BYoMbT+4z/+Y9fI7Rpf8ak0OdE1dPtUl0fQcThlF3OUW/bktMyf//mftz/uq3foPWoqg1ExMwACEIAABIomgClTdPtIHgIQgIB9AkOmTPhg160gPs4vH8i+8Y1vtLd1yO068oErPF8mnDQZMhGsmDLdE0J9+S5Zp1YRc02Z2Hjp3v4VG2GSV/fbr/py7cafOn8wQ2TOKc/VmWvKLJFH3y1AcmtLeC6QGDRyy90zzzyza9AsbcrIrXzf/OY327Ukt1jJ7V5y+1j87JaxkzJzWAwZD9saEuHrqsPzaeKTY+GWqnALU7hdKzZGw8+C9uSWOznpEn+b2JBJtWlthXXeV9fQmtqWgXaNcz0EIAABCNgigCljqx9kAwEIQMAdgfAhqPusB/lw+Oabb+7WK2aL/C+YMvGtC+GZFPLBUT5IyvNhcpoyU54pI/8KL8+YCA8wnWoWLV2nVkBTTBm53UN6IidSpn5At2bKTHmmjGhXzItPfepTu88f6nsGSPcU1lQjRZiIIfeP//iPrfbDV46LORNO+0yda8ppl2BaSFyJIbf1yO1Asp7iBxpbNmWCvsMpmPj5Ut1bmIZu1wrPmPq3f/u39lZCeW16js/QSZe+tYYpo30H4noIQAAC9RHAlKmv51QMAQhAICuB8OFp7NuXug8EDg+T7X57TveZLFPND83tS+G2h023WwTjJphPU/Nauk5tc8dMmcAxfIideivLptuX5Lkf8kwaeS6H9vYlqX/KSZlgFm560Kp8qJcTWnJrytQ6N53YGTJY4p518xq6pnvSZ8yUiU2M3/zN39xzq1T3+TBjpswcFtuelAlmX/cZSjGrvm/HCs9oevHFF9vb5TZdH0yxL37xi60pFozeIZZjc8l8mDLadyCuhwAEIFAfAUyZ+npOxRCAAASyE+h70GWcRHxaJHxI7ns2Q3iwptzukfOkjOQavtnnM5/5zGMPGQ0fUsduAZF5uh94l65T29xNpozw/8IXvtDe7hI/LHXTQ1+DqSF59Z1OCV9ZHAyvuQ/6jeefYnoEPkFLcuLns5/97GPPcwl5xEbc1DqnnG4RzYjZ82u/9mt7nm0STrOEdSBzyemwvgflxnobM2WCRrvGwlTtduefymJbUyboQk709PUnGKXd59WEn4sJLCePwrNepO/xNzHFD4IO709DpkzIpfv13KKhz3/+8+2Jo2AEYspo34G4HgIQgEB9BDBl6us5FUMAAhBYhUD44CMfbOQDk3xNsDyUVT44ye0T4auj5UNj+AAvH7jlWQ8yVr5aVj5wyc+2MWXiEztPPfVUIyca+n42BEc+mF26dKmNLw8Jla/FlVf4mu7uh8epJ2XCaYxt64wfQtr3rTRzmx2bEfG1YgyE22u6D90NRkL8VdebvhI7fM15+Fph6ad8uJUPyn31TJ1/jikjtYme/vIv/7L9em/Rg3xVevw10d3TXdo8ug/6lW/ukVfc+/D1yeH2pcAjMAtfsSzXxd94tenhtKKLH/uxH2vkG4REp/FXcMvXrHfn6utB3/Nwbty40T6LJnzVdV/PtzVlJKfAO3zzktQrL3kOjtx2NGTYiGEkr/hbkeTPwYDqMhAdxOaOnMaTkzNimP3UT/1U+3XX4QRTV7tiUMZGF6bM3HccxkMAAhCAAKYMGoAABCAAgWwE5EPRV7/61fYDT/xwUzE4nn766fbDT3iJYfKVr3xl95kP4Vtq5AO0GAfhg9BU80PmjR/yGf5VvO9nQ0DkX8a//OUvt0aMfBiTl5y0EJPm4x//+J7TFlPz0tYpOYXbL7r/kr9NY0Pe3WvDB+OPfexjrYHRfYVn6gQu4cNr38N/5Rtr4nGf+MQndns/VM+U+eeaMlKDmG23bt1qNSnfoiOvoLX44a+hXk0e3fxC78N6EMZiJHzyk598TEtinsiaCYaCGCDyGvrq7D6OQ7kHYzE8ELfv2j62U1hoTBmpr+89Y2jNhR4FA7jvdiPJOZhH8foNZrD8TPry6quvtnqIT0qJSSR9CNqV9SYGV6xxTJlt3nW4BgIQgEDdBDBl6u4/1UMAAhCAAAQgAAFXBMRolVNd8S1frgqkGAhAAAIQcEUAU8ZVOykGAhCAAAQgAAEI1E1Abl+S02uf/vSn6wZB9RCAAAQgUAQBTJki2kSSEIAABCAAge0IhOdoTLl60zcRTbmeMRBYi4Dchvbmm2+2t6HJM2c+97nP7bkdcq28iAsBCEAAAhAYI4ApM0aI30MAAhCAAAQKJiDPB/nGN74xqYKf+ZmfeexbiCZdyCAIrEwgPLRbnssjzwLqex7QyikSHgIQgAAEINBLAFMGYUAAAhCAAAQgAAEIQAACEIAABCAAgRUIYMqsAJ2QEIAABCAAAQhAAAIQgAAEIAABCEAAUwYNQAACEIAABCAAAQhAAAIQgAAEIACBFQhgyqwAnZAQgAAEIAABCEAAAhCAAAQgAAEIQABTBg1AAAIQgAAEIAABCEAAAhCAAAQgAIEVCGDKrACdkBCAAAQgAAEIQAACEIAABCAAAQhAAFMGDUAAAhCAAAQgAAEIQAACEIAABCAAgRUIYMqsAJ2QEIAABCAAAQhAAAIQgAAEIAABCEAAUwYNQAACEIAABCAAAQhAAAIQgAAEIACBFQhgyqwAnZAQgAAEIAABCEAAAhCAAAQgAAEIQABTBg1kI3D//v3m3Llzzfnz55tDhw414c9xAuF3m5I6ffp0c+zYsWZnZydb7gSCQA4CJ06caMPs27evuXz5cvvfV69ebW7fvr0b/uDBg82FCxceS+fOnTvNlStX9lwbBsmaefTo0e7ay1ELMSCQisDNmzebGzdu7E5/6tSp5ujRo3vCieaPHDnSnDx5cmMaYX1N+bsnVT3MC4GUBGS9yN8h4e+UeP3Ef9dsyqG7f0uZL3NDICeBixcvNvfu3WtDhr9Lwn4q5HH8+PHRzxxhXfX9fZSzHmKVSwBTptzeFZV5bMCEzW93ozC1IEyZqaQYVxKBs2fPNmK4yIdI2STI68yZM0388031xKbMSy+91Bqf8pK1d+nSJUyZksRAroMEwt8l165da8eEjXD4s/wsGC1i3o+ZMvL3yf79+3fXHugh4IlAWB/BfOmuH/n7RX4nf9dsemHKeFIFtQQC8eeQsIeSv0vkH8jCZ5Xw8zHjXtaSvKasJzoAgT4CmDLoIjmBsCkQp1n+dTO8scnG+eHDh6ObgW6CsSkTThbImPgEgYyRPwf3+/Dhw7PjJAdDAAh8n0B3wxtvDkTLL7zwwmMnAbrwwjXyQVRe4cNoWGeyFmTtvfPOO3tOGYR/AQrXy7p58OBBE3/IpVEQsEpg6ASm6DiYnEO5i+Zff/315tlnn22uX7++e5JA/l6RdRROqMX/Siq/C2uEfxG1qgryEgJi7st7uZwYu3v37q6+Yzry94OM6Tt9GY8L6+zFF19sXn311cdOFMjfF2GM7LfC3mvKCQO6BYG1CHT/0WvoH33lfX/T+334xy/5BzG5IyDsn7onNrvzhM8wYc3wd8paSrARF1PGRh+qyKLrNsdHBgXA1L+8w5um/KUfNt1hMxDe0GSMvOS47lSXu4omUKRJArEJIwnGHzTlL/j4NWSWhDlkDcgHzbDJDutFDNGwoY6N0bBZD9dPXYcmQZJUdQS6a0c22WGDO2bKyN9BMkZuhY3NT9koh5MF3b8/5HeY/NXJrOiCxXgZMmWmnsSca8rIyZtNcYsGSvJuCHRNmL71MOWUmGhdXvKPYeHvoPD3SnwbbWzKxCeiw+lOTBk30tqqEEyZrbBx0TYEupvb2EGOP1B2nw3QjTXFyR5zp7fJn2sgkIrAkCnz/PPPN6+99tru6bLwL5/h2QBxPn1Hb+X3cutS+Neb7vHbvqO7Y0d0UzFgXghsQyCcapHNsOhZzHoxJKd82IyPqMcnN+XnsTnZPZ2JcblNp7hmLQJ95kj8zIwp7/lzTJnuczk4dblW54k7RmCKKRNO3m+6xS829eO/hzZ9Fuk7NYMpM9Yx37/HlPHdX1PVjZ1YCZvoD33oQ+0DS8Or+xd6eBM9cODAnnEyPj4pM+ROm4JCMhD4HoFNJ2XCs2EEVPwvNrdu3dpze95TTz3VrgdZL+EEgDzcV24RfO6553Yfsh1fJ3MOnQigMRCwTqC7WY5NltiU6XuwafdhwfHfN11TJp6r+zvrjMgPAptOrMT7sjfffHP3lr3uA+UxZdCRRwJjpkx4Tkw4edx9ALDst7o/C5zE7JR/FBv6LIIp41FRupowZXT8uHoGgammTPfBjHJdfL9/eBOV+/3jb2GK3+A4KTOjMQxdncCmZ8rEyW06RhsbO+FfauRaeV7GE0880Zoy4eRN/JDU8K0cY+tzdUgkAIGIQHxCRn48tDEeethv30ma+FY/TsogNy8Exm4jGnpeRnx6rHtLbd9pmO5t5N1/bPDCkzr8ENj0TJkpJ2SERHwbUiAT5pXnNcW30cZrDVPGj46WqgRTZimSzDNKoO/e/O5f7H3HaOPNgASRD5dynZwKCBvn7v2YmDKj7WCAMQJ9374kf5nHX2Uqf/nL6ZdNX4kdP3BRSoz//MwzzzRvvPHGnofQyRievWRMDKSzkcCUb+DbdPtS98NjCBYeeho20rLO+v7e4vYlBFoSgdiU6RolYe/Ud4tRfHtr/C1n8Wmx8GzA+O8Zbl8qSR115zr07UtTbn8N5PpOT4Z55Zv9wrcxdb8yOzZz+DrtunUYqseUQQfZCHQ3t/HXZEsSm+6lDBsHGRf+5bP7s9iRxpTJ1lYCLUggPIk/3FIkU8c6j3/eDdv3wFMZIx8sY2MzfD12WHNibooZ+t5777VG55TnCyxYMlNBYBaBoduOun9/bNpUD50ciE/bhG9Y6v7dxO1Ls9rFYAMEunrvrqFN7/myjmRvFa+D+PrwUG1MGQONJoWtCMRfOiJ/j8grfoRCmLTPjI/Nyjh42HPF3+LX9w1LfPvSVi1zexGmjNvWUhgEIAABCEAAAnMJYLzMJcZ4CEAAAhDYlgC3+m1Lztd1mDK++kk1EIAABCAAAQgoCGDKKOBxKQQgAAEIjBKQE/1yO3p48c1Lo8jcD8CUcd9iCoQABCAAAQhAAAIQgAAEIAABCEDAIgFMGYtdIScIQAACEIAABCAAAQhAAAIQgAAE3BPAlHHfYgqEAAQgAAEIQAACEIAABCAAAQhAwCIBTBmLXSEnCEAAAhCAAAQgAAEIQAACEIAABNwTwJRx32IKhAAEIAABCEAAAhCAAAQgAAEIQMAiAUwZi10hJwhAAAIQgAAEIAABCEAAAhCAAATcE8CUcd9iCoQABCAAAQhAAAIQgAAEIAABCEDAIgFMGYtdIScIQAACEIAABCAAAQhAAAIQgAAE3BPAlHHfYh8Ffvvb324+8IEP+CiGKiCQiMB3vvOd5sCBA4lmZ1oI+CDAOvHRR6pIS4B1kpYvs/shwGcUP71csxJMmTXpE3syAa1QJwdiIAQKJsA6Kbh5pJ6FwHe/+93m/v37zYc//OEs8QgCgRIJyDp59913m0OHDpWYPjlDICsB9l5ZcbsNptXR+773xv3dTXS0AdySp7BZBNDRLFwMrpQA66TSxlP2ZAKYMpNRMbBiApgyFTef0mcTYO81GxkX9BDQ6ghTBlllIaAVapYkCQKBlQmwTlZuAOHNE8CUMd8iEjRAAFPGQBNIoRgC7L2KaZXpRLU6wpQx3V4/yWmF6ocElUBgmADrBHVAYDMBTBkUAoFxApgy44wYAYFAgL0XWliCgFZHmDJLdIE5RglohToagAEQcECAdeKgiZSQlACmTFK8TO6EAKaMk0ZSRhYC7L2yYHYfRKsjTBn3ErFRoFaoNqogCwikJcA6ScuX2csngClTfg+pID0BTJn0jInghwB7Lz+9XLMSrY4wZdbsXkWxtUKtCBWlVkyAdVJx8yl9EgFMmUmYGFQ5AUyZygVA+bMIsPeahYvBAwS0OsKUQVpZCGiFmiVJgkBgZQKsk5UbQHjzBDBlzLeIBA0QwJQx0ARSKIYAe69iWmU6Ua2OMGVMt9dPclqh+iFBJRAYJsA6QR0Q2EwAUwaFQGCcAKbMOCNGQCAQYO+FFpYgoNURpswSXWCOUQJaoY4GYAAEHBBgnThoIiUkJYApkxQvkzshgCnjpJGUkYUAe68smN0H0eoIU8a9RGwUKEL9wF/8mo1kyKIlsP+VtyFhjID2Dd1YOaQDgcUJYMosjpQJHRLAlHHYVEpKRoC9VzK0VU2s1RGmzAy53Llzp7ly5cpjVxw+fLg5c+bMjJmmDb169Wrz4MGD5sKFC9MuSDgq1H7t2rWtomDKbIUt6UWYMknxbjW59g19q6BcBIGCCGDKFNQsUl2NAKbMaugJXCAB9l4FNs1gylodYcrMaGqfMXH//v3m3LlzzalTp5qjR4/OmK2soZgyZfVrSraYMlMo5R2jfUPPmy3RIJCfAKZMfuZELI8Apkx5PSPj9Qiw91qPvafIWh1hysxQw5Axcfr06ebIkSPNyZMnm5s3bzY3btxoZz148OCeUy5y8uX27dvt744dO9bcvXu3vU7+//Lly+3PL1682P6/nLwJJ2VkHjkxI/8Lc/bFCePlehm7b9++5oUXXtg93XP8+PFmZ2ennX/T9Q8fPmwePXrUjpOTMcF4kj/LnCHXGegaTsrMoZVnLKZMHs5zomjf0OfEYiwESiSAKVNi18g5NwFMmdzEiVcyAfZeJXfPTu5aHWHKzOjl2EkZmUpubzp//nxz6NChJjZrwrXhdydOnGgNjqmmjJg54druXCGOxJdx4dROiCEmihg2wfyZen1f/ty+NEMwxodiythrkPYN3V5FZASBZQlgyizLk9l8EsCU8dlXqkpDgL1XGq61zarVEabMDMUMPVNGTr3IKRkxPuSUSXi+jJxGEZMkmCLx82GCSTLVlIlP0wzF6c41ZKpMvT4+tcPtSzOEUshQTBl7jdK+oduriIwgsCwBTJlleTKbTwKYMj77SlVpCLD3SsO1tlm1OsKUmaGYrjERnz6RacTEuHfv3p4Zw+0+scEhA4Jhs40pMxRnqikz9XpMmRniKHAopoy9pmnf0O1VREYQWJYApsyyPJnNJwFMGZ99pao0BNh7peFa26xaHWHKzFBM32mRs2fPtrchhWfAxCdl4qm736QUDB05ZRNO0wRjR/6/+0yZTSdlQpyuSTT1pMzQ9ZgyM8RR4FBMGXtN076h26uIjCCwLAFMmWV5MptPApgyPvtKVWkIsPdKw7W2WbU6wpSZoZi5z5QRU0MemCtfad33HBcJLaaMPBg4PKtFngMTvmI7ftBvbMp05wpx5CHA8bghU2bq9ZgyM8RR4FBMGXtN076h26uIjCCwLAFMmWV5MptPApgyPvtKVWkIsPdKw7W2WbU6whF1hvUAACAASURBVJSZoZih56qEb1USYyX+VqPuNxV1v/FITtXI82bktI08b0ZeYsjIa9NJGfl9X5ypJ2WmXt+95UoMI3lt87Bfvn1phtAyDcWUyQR6RhjtG/qMUAyFQJEEMGWKbBtJZyaAKZMZOOGKJsDeq+j2mUleqyNMmZVa2TVQVkojW1hMmWyoJwfClJmMKttA7Rt6tkQJBIGVCGDKrASesEURwJQpql0kuzIB9l4rN8BJeK2OMGVWEgKmzErgCbtLAFPGnhi0b+j2KiIjCCxLAFNmWZ7M5pMApozPvlJVGgLsvdJwrW1WrY4wZWpTzEr1clJmJfAbwmLK2OuJ9g3dXkVkBIFlCWDKLMuT2XwSwJTx2VeqSkOAvVcarrXNqtURpkxtilmpXkyZlcBjytgDvyEj7Rt6UcWSLAS2IIApswU0LqmOAKZMdS2nYAUB9l4KeFy6S0CrI0wZxJSFgFaoWZIkCARWJsA6WbkBhDdPAFPGfItI0AABTBkDTSCFYgiw9yqmVaYT1eoIU8Z0e/0kpxWqHxJUAoFhAqwT1AGBzQQwZVAIBMYJYMqMM2IEBAIB9l5oYQkCWh1hyizRBeYYJaAV6mgABkDAAQHWiYMmUkJSApgySfEyuRMCmDJOGkkZWQiw98qC2X0QrY4wZdxLxEaBWqHaqIIsIJCWAOskLV9mL58Apkz5PaSC9AQwZdIzJoIfAuy9/PRyzUq0OsKUWbN7FcXWCrUiVJRaMQHWScXNp/RJBDBlJmFiUOUEMGUqFwDlzyLA3msWLgYPENDqCFMGaWUhoBVqliQJAoGVCbBOVm4A4c0TwJQx3yISNEAAU8ZAE0ihGALsvYpplelEtTrClDHdXj/JaYXqhwSVQGCYAOsEdUBgMwFMGRQCgXECmDLjjBgBgUCAvRdaWIKAVkeYMkt0gTlGCWiFOhqAARBwQIB14qCJlJCUAKZMUrxM7oQApoyTRlJGFgLsvbJgdh9EqyNMGfcSsVGgVqg2qiALCKQlwDpJy5fZyyeAKVN+D6kgPQFMmfSMieCHAHsvP71csxKtjjBl1uxeRbG1Qq0IFaVWTIB1UnHzKX0SAUyZSZgYVDkBTJnKBUD5swiw95qFi8EDBLQ6wpRBWl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OcVqh+SFAJBIYJsE5QBwQ2E8CUQSEQGCeAKTPOiBEQCATYe6GFJQhodYQps0QXmGOUgFaoowEYAAEHBFgnDppICUkJYMokxcvkTghgyjhpJGVkIcDeKwtm90G0OsKUcS8RGwVqhWqjCrKAQFoCrJO0fJm9fAKYMuX3kArSE8CUSc+YCH4IsPfy08s1K9HqCFNmze5VFFsr1IpQUWrFBFgnFTef0icRwJSZhIlBlRPAlKlcAJQ/iwB7r1m4GDxAQKsjTBmklYWAVqhZkiQIBFYmwDpZuQGEN08AU8Z8i0jQAAFMGQNNIIViCLD3KqZVphPV6ghTxnR7/SSnFaofEnYqefjyR+wkMzGT/a+8PXFkmcNYJ2X2jazzEcCUyceaSOUSwJQpt3dknp8Ae6/8zD1G1OoIU+b7qjh9+nRz7NixZmdnZ1An9+/fb86dO9ecP3++uXTpUjv+ySef3P3ZoUOHBq+N54/n2XTNFMHKvI8ePdoz9ODBg82FCxeaEOfUqVPN0aNHp0yXbIxWqMkSq3hiTBl7zWed2OsJGdkigCljqx9kY5MApozNvpCVTQLsvWz2pbSstDrClJlhysTimGLiaMZPFWJfHmfPnm3EmHn66adbwwhTZirNusZhytjrt/YN3V5FZASBZQlgyizLk9l8EsCU8dlXqkpDgL1XGq61zarVEaZMx5QJJ18OHz7c3Lt3r/3t8ePH2xM04eTJBz/4weZb3/pW+7vnn3++ee2119rTM3Lq5c6dO82VK1d2dSinaR48eND+T15ikDzxxBN7TtecOHFid3yYJ8Tqy2PM7Ll69Wrz8OHD5rnnnmvj9M3Rl+fJkyfbqS9evLhbezh1E2L25Tpl0WmFOiUGY+YRwJSZxyvHaNZJDsrEKJkApkzJ3SP3XAQwZXKRJo4HAuy9PHRx/Rq0OsKU+X4Pw4mT2JQ5c+ZMIwbH3bt3m8uXL++aMptuXxLTIpxMuXnzZnPjxo3m2rVrzdDtS1/60peaffv2NUOxxFDp/m7MlJlSy1CeYtZcv369rVdecupGchBTSuY9cuRII+ZNzGXKMtAKdUoMxswjgCkzj1eO0ayTHJSJUTIBTJmSu0fuuQhgyuQiTRwPBNh7eeji+jVodYQpM2DKBGMlnCgRY2XuM2Xia/tMmRdffLF59dVXd0/ZSCrBLAmnafry6Joy3WfKBCOn+0yZOJ94jvjnQ2PCXMIhvGJjZ2wpaIU6Nj+/n08AU2Y+s9RXsE5SE2b+0glgypTeQfLPQQBTJgdlYnghwN7LSyfXrUOrI0yZhU0ZOUFy+/btPaoYOinTvfVpW1Nm6AHFm0yZoTwlh3DCR/473L7Uvd0pFDj1eTVaoa67zHxGx5Sx11fWib2ekJEtApgytvpBNjYJYMrY7AtZ2STA3stmX0rLSqsjTJkFTRmZKnw7U/x8mSFTZqmTMnNNGbn9aijP7gIIty+F27rikzJzFotWqHNiMXYaAUyZaZxyjmKd5KRNrBIJYMqU2DVyzk0AUyY3ceKVTIC9V8nds5O7VkeYMguaMu+99177kN/wsF4xNOQBv3OeKSOnbOJbpabcvjTXlJE5h/KUUzLygGP5Sm15DT1TJpycCbWOLQmtUMfm5/fzCWDKzGeW+grWSWrCzF86AUyZ0jtI/jkIYMrkoEwMLwTYe3np5Lp1aHWEKbOlKXPr1q3WvHjmmWeaN9544zEjRqYN5of8/1tvvdWOl29yCqdOgqGx6duXUpgyYvoEw6ib59GjR/f8LjyfJsg8znXqrUtyrVao6y4zn9ExZez1lXVirydkZIsApoytfpCNTQKYMjb7QlY2CbD3stmX0rLS6ghTprSOF5qvVqiFlm06bUwZe+1hndjrCRnZIoApY6sfZGOTAKaMzb6QlU0C7L1s9qW0rLQ6wpQpreOF5qsVaqFlm04bU8Zee1gn9npCRrYIYMrY6gfZ2CSAKWOzL2RlkwB7L5t9KS0rrY4wZUrreKH5aoVaaNmm08aUsdce1om9npCRLQKYMrb6QTY2CWDK2OwLWdkkwN7LZl9Ky0qrI0yZ0jpeaL5aoRZatum0MWXstYd1Yq8nZGSLAKaMrX6QjU0CmDI2+0JWNgmw97LZl9Ky0uoIU6a0jhear1aohZZN2hCYRYB1MgsXgyskgClTYdMpeTYBTJnZyLigYgLsvSpu/oKla3WEKbNgM5hqmIBWqLCFQA0EWCc1dJkaNQQwZTT0uLYWApgytXSaOpcgwN5rCYrModURpgwa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pFAMAfZexbTKdKJaHWHKmG6vn+S0QvVDgkogMEyAdYI6ILCZAKYMCoHAOAFMmXFGjIBAIMDe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axN4OHLH1k7BeIvTGD/K28vPCPTeSaAKeO5u9S2FAFMmaVIMk8NBPiMUkOX09eo1RGmTPoeEeF7BLRCBSIEhACmjD8dYMr462nKijBlUtJlbi8EMGW8dJI6chDgM0oOyv5jaHW0iilz9erV5vbt24915/jx483Ozs7iXTt79mxz8ODB5uTJk4vPPXdCqf3BgwfNhQsXei+9c+dOc+XKlWYJFtvWve11m1hohTqXM+N9EsCU8ddXTBl/PU1ZEaZMSrrM7YUApoyXTlJHDgJ8RslB2X8MrY5WM2W6xsTNmzebGzduNNeuXXPdtTFT5uLFi82jR49aBkPGzVRAKcyVqbG747RC3TYu1/kigCnjq59SDaaMv56mrAhTJiVd5vZCAFPGSyepIwcBPqPkoOw/hlZHZkyZ+/fvN+fOnWtOnTrVHD16tBFz4t69e20Hjx07tueUi5gNYurs27evPQEjLzEy5M9nzpxp/3z69On2Ojl5E8wJuUZe8v9hzr44YXw4zXP48OFm//79u6d7zp8/3xw6dKida+h6ySXkLzmKwRKMJ7lO5gy5xjI9ceJEa0zJ/8dxJKe+OUOtwciRMZcvX26nlGve//73N1//+tf3mF0hRjiVE+KHeLGZMzRm7tLSCnVuPMb7JIAp46+vmDL+epqyIkyZlHSZ2wsBTBkvnaSOHAT4jJKDsv8YWh2ZMWXikzJymuTu3butudA1a+LfBcNADI6ppszDhw93TYuhOK+//npr3Ig5EscQEyWYI/LfU67vy3/o9iVhIL+TucXsESMo3HIVjCjJKZ7zrbfealUeDB4xXMKtT8FcEZYvvPBCa3bFMcS4in8uJpKYR7EpMzRm7tLSCnVuPMb7JIAp46+vmDL+epqyIkyZlHSZ2wsBTBkvnaSOHAT4jJKDsv8YWh2tZsr0PVMmnJIRU0CMlvB8GTEogvHQvSUnmCRTTZn4NM1QnHiuTabKlOsl7/jUzqbbl+L5xAy6fv36nlMvQyeBYpn3nRCS34sZFcyep556qjVo4rHxHF1TJpw40iwnrVA1sbnWDwFMGT+9DJVgyvjracqKMGVS0mVuLwQwZbx0kjpyEOAzSg7K/mNodbSaKROfFolPnwQTI9yOE1oYbvfpGgnBsNnGlJG5+uJMNWWmXD/VlAnmT1eysVHVZ8o8+eST7W1f8at7Uubpp59uLl261Bo84dalMF7+HF59ty/J7/rGzF1aWqHOjcd4nwQwZfz1FVPGX09TVoQpk5Iuc3shgCnjpZPUkYMAn1FyUPYfQ6sjE6ZM+OAfmwnxSZm4jUMnZcKYsWfKbDopE+aITaI5J2X6rp9qyvSdoOmeEOozZeSWo/ibpfpOysgtUOEUTrg9qrs05LamvtuX4nHxmLlLSyvUufEY75MApoy/vmLK+OtpyoowZVLSZW4vBDBlvHSSOnIQ4DNKDsr+Y2h1ZMaUGXqmTDA1jhw50j5fpe85LmLgyEtOuMgzUbpfKx0/6Dc2NuK54jjhIcJi8GwyZaZcP9WUETMl1BhkG+qQ58j0nSaS24rkNrBwXWDYPSkTuMnY+Ku244cJD5kyQ2PmLi2tUOfGY7xPApgy/vqKKeOvpykrwpRJSZe5vRDAlPHSSerIQYDPKDko+4+h1ZEZU0ZaJcaDvMRYib/VqPtNRfHv5JRIMFrCbTbyM3mGSt+3L8WmjMTqizP1pMyU67umTDBawjcyye/Dz+JvWwrSlZqkjtgoiueU/5avEpdXMKfkv8NDicMpmmAuxV85Hn8blFwTfhefRhoaM3dpaYU6Nx7jfRLAlPHXV0wZfz1NWRGmTEq6zO2FAKaMl05SRw4CfEbJQdl/DK2OVjFllmxL9wTJknN7mktO9YSH/a5Rl1aoa+RMTHsEMGXs9USbEaaMlmBd12PK1NVvqt2OAKbMdty4qk4CfEaps+9LV63VEabM0h0xOF/4Ou2+kzi50tUKNVeexLFNAFPGdn+2yQ5TZhtq9V6DKVNv76l8OgFMmemsGAkBPqOggSUIaHVUvCmzBETmSE9AK9T0GRKhBAKYMiV0aV6OmDLzeNU+GlOmdgVQ/xQCmDJTKDEGAv+fAJ9RU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ykhKQFMmaR4mdwJAUwZJ42kjCwE2Htlwew+iFZHmDLuJWKjQK1QbVRBFhBIS4B1kpYvs5dPAFOm/B5SQXoCmDLpGRPBDwH2Xn56uWYlWh1hyqzZvYpia4VaESpKrZgA66Ti5lP6JAKYMpMwMahyApgylQuA8mcRYO81CxeDBwhodYQpg7SyENAKNUuSBIHAygRYJys3gPDmCWDKmG8RCRoggCljoAmkUAwB9l7FtMp0olodYcqYbq+f5LRC9UOCSiAwTIB1gjogsJkApgwKgcA4AUyZcUaMgEAgwN4LLSxBQKsjTJklusAcowS0Qh0NwAAIOCDAOnHQREpISgBTJileJndCAFPGSSMpIwsB9l5ZMLsPotURpox7idgoUCtUG1WQBQTSEmCdpOXL7OUTwJQpv4dUkJ4Apkx6xkTwQ4C9l59erlmJVkeYMmt2r6LYWqFWhIpSKybAOqm4+ZQ+iQCmzCRMDKqcAKZM5QKg/FkE2HvNwsXgAQJaHWHKIK0sBLRCzZIkQSCwMgHWycoNILx5Apgy5ltEggYIYMoYaAIpFEOAvVcxrTKdqFZHmDKm2+snOa1Q/ZCgEggME2CdoA4IbCaAKYNCIDBOAFNmnBEjIBAIsPdCC0sQ0OoIU2aJLjDHKAGtUEcDMAACDgiwThw0kRKSEsCUSYqXyZ0QwJRx0kjKyEKAvVcWzO6DaHWEKeNeIjYK1ArVRhVkAYG0BFgnafkye/kEMGXK7yEVpCeAKZOeMRH8EGDv5aeXa1ai1RGmzJrdqyi2VqgVoaLUigmwTipuPqVPIoApMwkTgyongClTuQAofxYB9l6zcDF4gIBWR5gySCsLAa1QsyRJEAisTIB1snIDCG+eAKaM+RaRoAECmDIGmkAKxRBg71VMq0wnqtURpozp9vpJTitUPySoBALDBFgnqAMCmwlgyqAQCIwTwJQZZ8QICAQC7L3QwhIEtDrClFmiC8wxSkAr1NEADICAAwKsEwdNpISkBDBlkuJlcicEMGWcNJIyshBg75UFs/sgWh1hyriXiI0CtUK1UQVZQCAtgRrXycOXP5IWagGz73/l7QKytJEipoyNPpCFbQKYMrb7Q3a2CNS497LVAR/ZaHW0iClz8eLF5t69e48RPX/+fHPo0KHFSEsceZ05c6Y5ffp0c+zYsWZnZ2ex+WWioXm7NR4/fnzx2HH8AwcONFeuXGlrE46XLl3aqt6Y2ab6FoXYM5lWqKnzY34IWCBQ4zrBlGkaTJnpqw9TZjorRtZLAFOm3t5T+XwCNe695lPiijECWh0tZsoEs2QsYc3vuwaDZq6ha/tMmatXrzZ3795tLl++3F52//795ty5c00qY0ZiSMyHDx+2BpTmlYPZlPy0Qp0SgzEQKJ1AjesEUwZTZs66xZSZQ4uxtRLAlKm189S9DYEa917bcOKazQS0OkpuyojJceTIkebkyZNtJSdOnGhOnTrVXL9+vTl48ODuCZvDhw/vMSDikylifjx69Ki5fft2O4eckBGTJJyUOXv2bPPgwYP2d7FRIrGHYkge4SVjLly40P6xz5SR+WVMqEHGSX6Sk1wXaozzi8cO5detUU79yFwf+MAHWuNHXiG3OK++6wLbuCa5tptTPM9cbjdv3mxu3Lixy+3atWuT16dWqJMDMRACBROocZ1gymDKzFmymDJzaDG2VgKYMrV2nrq3IVDj3msbTlyzmYBWR6uaMlKanD65c+dOe6tOuN1JTomIySKGRziVIgZA3+1LYoyEUyzdecSA6IvxpS99addkCfOLUXT06NFeUyaYEbF5E7dF4kgekmN3vti8ifN78803e2sMponMFxjEZlH885hNbBzFObz11lttquHETTz/XG5yOiju0ZyTPFqh8kYAgRoI1LhOMGUwZeasbUyZObQYWysBTJlaO0/d2xCoce+1DSeuKcSU6T5TRk6xyGmRTSdl+k7QDBkjYjTcunVr12AI5oKcBImfLRObE0OxJUb8Cqd3hmKHsZtO18S1dHN44YUXWsNHXuF38UmfML/UGJ4dM2TKdOuVa+W67rN7Qk1Dpsw23MQ4C+bV3IXJG95cYoyvkUCN6wRTBlNmzlrHlJlDi7G1EsCUqbXz1L0NgRr3Xttw4ppCTBlJs+/5J0uZMjJ/30kZuZ0mvmVpiikjc4WH6Aa8m07K9LUg3BoVHjocmzJxnrGRE+bp3n4Vzz92UqbPlJHrwymceC6paciU2YbbE0880T5LJ7y4fYm3JwgsS6DGjQGmDKbMnFWEKTOHFmNrJYApU2vnqXsbAjXuvbbhxDWFmzLd57HEz5SZc1JmyJTZ5sSHPM8mPl0zdlJGft/9Jqn4Fquu8bTppExo59C3PG1rynTnS3FSJj5hNPdBxLzh8VYGgXECNa4TTBlMmfGV8YMRmDJzaDG2VgKYMrV2nrq3IVDj3msbTlzjwJTZt29fe4omPJslPOh3yJSJT5oMPR9l07NR4lMvfTHklEw4XSPmghg7m07KxM+FCe0Q0yO+RUt+Ls/H2fRMGRkj10ns8GBi4RJfEwyjoduXhq4bqmnOM2U2cXv++eeb1157rX1ujrwwZXhrgsDyBGrcGGDKYMrMWUmYMnNoMbZWApgytXaeurchUOPeaxtOXFO4KRMMBylDvmFJnj0zZsrI2L5vBgqmjswj5sSUb1/qM2XefffdPd9KJHOFb1caOsESf+OR5BcMGflvuWb//v293wDVrSW+rq/GsZMy8g1NfdcFcynkFmoSQ0xuVQrfbjX125fGuMm84SvCpyxS3vCmUGJM7QRqXCeYMpgyc9Y9pswcWoytlQCmTK2dp+5tCNS499qGE9cUYMrU3qTu7Uu18+irnzc8VAGBcQI1rhNMGUyZ8ZXxgxGYMnNoMbZWApgytXaeurchUOPeaxtOXIMpY14DmDLjLeINb5wRIyBQ4zrBlMGUmbPyMWXm0GJsrQQwZWrtPHVvQ6DGvdc2nLgGUwYNOCDAG56DJlJCcgI1rhNMGUyZOQsLU2YOLcbWSgBTptbOU/c2BGrce23DiWswZdCAAwK84TloIiUkJ1DjOsGUwZSZs7AwZebQYmytBDBlau08dW9DoMa91zacuAZTBg04IMAbnoMmUkJyAqyT5IgJUDgBTJnCG0j6WQhgymTBTBAnBNh7OWnkymVodfS+771xf3dTDdoAK/MhvBEC6MhII0jDNAHWien2kJwBApgyBppACuYJYMqYbxEJGiLA3stQMwpORasjTJmCm19S6lqhllQruUJgWwKsk23JcV0tBDBlauk0dWoIYMpo6HFtbQTYe9XW8TT1anWEKZOmL8zaIaAVKkAhUAMB1kkNXaZGDQFMGQ09rq2FAKZMLZ2mziUIsPdagiJzaHWEKYOGshDQCjVLkgSBwMoEWCcrN4Dw5glgyphvEQkaIIApY6AJpFAMAfZexbTKdKJaHWHKmG6vn+S0QvVDgkogMEyAdYI6ILCZAKYMCoHAOAFMmXFGjIBAIMDec5m4GQAAIABJREFU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7co4eHLH9niKi7JSWD/K2/nDEcsCKgIYMqo8HFxZQTYe1XW8ETlanWEKZOoMSmnPX36dPPo0aM9IY4dO9acPHlyq7D3799vzp0715w/f745dOjQVnOMXaQV6tj8/B4CHgiwTjx0cX4NmDLzmeW+AlMmN3HiaQhgymjocW1tBNh71dbxNPVqdYQpk6YvSWcVU0ZMmJ2dnd04J06caH+2rTGTNOHvTa4Vaur8mB8CFgiwTix0IX8OmDL5mc+NiCkzlxjj1ySAKbMmfWKXRoC9V2kds5mvVkeYMjb7ujGrPlPm5s2bze3bt5vLly+314pJE17xCZiLFy829+7da3918ODB5sKFC018Uua9995rrly50v7+8OHD7dhr167tjgk/k98fP358jzG0KWmtUAtsEylDYDYB1slsZC4uwJSx30ZMGfs9IsMfEMCUQQ0QmE6Avdd0VowcJqDVEaZMgerqM2ViY+XSpUvNkSNH2lMzV69ebe7evduaNXfu3GmuX7++a9ycPXu2NV6efPLJ3duX5NpwCkd+/+DBg8dMmTNnzuyZdwpCrVCnxGAMBEonwDopvYPb5Y8psx23nFdhyuSkTSwtAUwZLUGur4kAe6+aup2uVq2OMGXS9SbZzJtMmRdffLF59dVXWyMlvOTUzKlTp9o/yimY+Hfys2DoPP/8881rr722+3sxccL4MEbmOXr0aGvw9M01VLRWqMlgMjEEDBFgnRhqRsZUMGUywt4yFKbMluC4bBUCmDKrYCdooQTYexXaOGNpa3WEKWOsoVPS2WTKBGOlO08wU+Q2pxs3brS/7t6+hCkzhT5jIJCOgPYNPV1mzJySAKZMSrrLzI0pswxHZslDAFMmD2ei+CDA3stHH9euQqsjTJm1O7hF/E3PlHnppZfaW5G6p2H6wnRvX8KU2aIZXAKBBQlo39AXTIWpMhLAlMkIe8tQmDJbguOyVQhgyqyCnaCFEmDvVWjjjKWt1RGmjLGGTkln6NuXwoN35ffhmTLhNiN52O8777zTPrhXHu4rr7FnyoSHAscP+uX2pSkdYgwEtiOgfUPfLipXrU0AU2btDozHx5QZZ8QIOwQwZez0gkzsE2DvZb9HJWSo1RGmTAld7uQopsujR4/2/LT7TUjxty8FIyUYMfLwXnnJQ37lob1zvn0JU6ZAwZByMQS0b+jFFEqiewhgytgXBKaM/R6R4Q8IYMqgBghMJ8DeazorRg4T0OoIUwZ1DRKQb24SAyecrNGg0gpVE5trIVAKAdZJKZ1aNk9MmWV5ppgNUyYFVeZMRQBTJhVZ5vVIgL2Xx67mr0mrI0yZ/D0zGzGcmIkTnPJsmikFaYU6JQZjIFA6AdZJ6R3cLn9Mme245bwKUyYnbWJpCWDKaAlyfU0E2HvV1O10tWp1hCmTrjfMHBHQChWYEKiBAOukhi4/XiOmjP2+Y8rY7xEZ/oAApgxqgMB0Auy9prNi5DABrY4wZVBXFgJaoWZJkiAQWJkA62TlBqwUHlNmJfAzwmLKzIDF0NUJYMqs3gISKIgAe6+CmmU4Va2OMGUMN9dTalqhemJBLRAYIsA6QRsQ2ExAPmzKrbYf/vCHQQUBCAwQwJRBGhCYToC913RWjBwmoNURpgzqykJAK9QsSRIEAisTYJ2s3ADCmyeAKWO+RSRogACmjIEmkEIxBNh7FdMq04lqdYQpY7q9fpLTCtUPCSqBQDqXHbYQ8E4AU8Z7h6lvCQKYMktQZI5aCPAZpZZOp61TqyNMmbT9YfbvE9AKFZAQqIEA66SGLlOjhgCmjIYe19ZCAFOmlk5T5xIE2HstQZE5tDrClEFDWQhohZolSYJAYGUCrJOVG0B48wQwZcy3iAQNEMCUMdAEUiiGAHuvYlplOlGtjjBlTLfXT3JaofohQSUQGCbAOkEdENhMAFMGhUBgnACmzDgjRkAgEGDvhRaWIKDVEabMEl1gjlECWqGOBmAABBwQYJ04aCIlJCWAKZMUL5M7IYAp46SRlJGFAHuvLJjdB9HqCFPGvURsFKgVqo0qyAICaQmwTtLyZfbyCWDKlN9DKkhPAFMmPWMi+CHA3stPL9esRKsjTJk1u1dRbK1QK0JFqRUTYJ1U3HxKn0QAU2YSJgZVTgBTpnIBUP4sAuy9ZuFi8AABrY4wZZBWFgJaoWZJkiAQWJkA62TlBhDePAFMGfMtIkEDBDBlDDSBFIohwN6rmFaZTlSrI0wZ0+31k5xWqH5IUAkEhgmwTlAHBDYTwJRBIRAYJ4ApM86IERAIBNh7oYUlCGh1hCmzRBeYY5SAVqijARgAAQcEWCcOmkgJSQlgyiTFy+ROCGDKOGkkZWQhwN4rC2b3QbQ6wpRxLxEbBWqFaqMKsoBAWgKsk7R8mb18Apgy5feQCtITwJRJz5gIfgiw9/LTyzUr0eoIU2bN7lUUWyvUilBRasUEWCcVN5/SJxHAlJmEiUGVE8CUqVwAlD+LAHuvWbgYPEBAqyNMGaSVhYBWqFmSJAgEVibAOlm5AYQ3TwBTxnyLSNAAAUwZA00ghWIIsPcqplWmE9XqCFPGdHv9JKcVqh8SVAKBYQKsE9QBgc0EMGVQCATGCWDKjDNiBAQCAfZeaGEJAlodYcos0QXmGCWgFepoAAZAwAEB1omDJlJCUgKYMknxMrkTApgyThpJGVkIsPfKgtl9EK2OMGXcS8RGgVqh2qiCLCCQlgDrJC1fZi+fAKZM+T2kgvQEMGXSMyaCHwLsvfz0cs1KtDrClFmzexXF1gq1IlSUWjEB1knFzaf0SQQwZSZhYlDlBDBlKhcA5c8iwN5rFi4GDxDQ6ghTBmllIaAVapYkCQKBlQmwTlZuAOHNE8CUMd8iEjRAAFPGQBNIoRgC7L2KaZXpRLU6wpQx3V4/yWmF6ocElUBgmADrBHVAYDMBTBkUAoFxApgy44wYAYFAgL0XWliCgFZHmDJLdIE5RglohToagAEQcECAdeKgiZSQlIAVU+bhyx9JWieTQwACNgjsf+VtG4mQRTIC7L2Soa1qYq2OMGUKlcvZs2ebBw8e7GZ//vz55tChQ7OqkTkOHjzYziP/f/LkyVnXzxmsFeqcWIyFQKkEWCeldo68cxHAlMlFmjgQgIAQwJTxrwP2Xv57nKNCrY4wZXJ0aeEYp0+fbk2UM2fOtDPfuXOnuXLlSnPt2rVZkYIpk9KMCQlphTqrMAZDoFACrJNCG0fa2QhgymRDTSAIQABTpgoNsPeqos3Ji9TqCFMmeYuWDXDz5s3m9u3bzeXLl/dMfPHixWb//v3taRf573v37rW/P3bs2J4TMOGEzb59+9rx3ZMy8nv5Xbhefn/hwoV2LjGDHj161F7z8OHDdu6dnZ1JBWqFOikIgyBQOAHWSeENJP3kBDBlkiMmAAQgEBHgpIx/ObD38t/jHBVqdYQpk6NLC8YQw0Ve4ZRMd2oxbW7cuNGemrl//35z7ty55tSpU83Ro0ebq1evNnfv3m0NnfA7MVbi25eCadO9/t13323HiUETYhw/fhxTZsHeMhUEtG/oEISAdwKYMt47TH0QsEUAU8ZWP1Jkw94rBdX65tTqCFOmMM2MmTLdW5Li8d3f9T1TJpyUCaaPnI4R40ZO58QnY8LPOSlTmIBI1zQB7Ru66eJIDgILEMCUWQAiU0AAApMJYMpMRlXsQPZexbbOVOJaHWHKmGrneDJjpoyYJUeOHNm9ZSke3/c7uYWpe1JGbl/ClBnvBSMgsDQB7Rv60vkwHwSsEcCUsdYR8oGAbwKYMr77K9Wx9/Lf4xwVanWEKZOjSwvG2PRMGQkTnvkSHt7LSZkF4TMVBBIT0L6hJ06P6SGwOgFMmdVbQAIQqIoApoz/drP38t/jHBVqdYQpk6NLC8cY+vYl+Vrsd95557FnyoRnv/Q9b6bvmTJ9J2XE7AnPlAnf9sQzZRZuLNNVT0D7hl49QAC4J4Ap477FFAgBUwQwZUy1I0ky7L2SYK1uUq2OMGUKlUz4JqSQvhgyhw4dav+46duX4t8dPny4/QamKbcvybNj+PalQsVC2sUQ0L6hF1MoiUJgSwKYMluC4zIIQGArApgyW2Er6iL2XkW1y2yyWh1hyphtrd3Ewjc3xUbQWLZaoY7Nz+8h4IEA68RDF6khJQFMmZR0mRsCEOgSwJTxrwn2Xv57nKNCrY4wZXJ0yUGM8FXZoZQ5ty7JNVqhOkBICRAYJcA6GUXEgMoJYMpULgDKh0BmApgymYGvEI691wrQHYbU6ghTxqEoLJakFarFmsgJAksTYJ0sTZT5vBHAlPHWUeqBgG0CmDK2+7NEduy9lqDIHFodYcqgoSwEtELNkiRBILAyAdbJyg0gvHkCmDLmW0SCEHBFAFPGVTt7i2Hv5b/HOSrU6ghTJkeXiMHtS2gAAhMIaN/QJ4RgCASKJmDFlCkaIsm7JyDr5N133939Agj3BVMgBBQE2Hsp4HHpLgGtjjBlEFMWAlqhZkmSIBBYmQDrZOUGEN48AUwZ8y0iQQMEMGUMNIEUiiHA3quYVplOVKsjTBnT7fWTnFaofkhQCQSGCbBOUAcENhPAlEEhEBgngCkzzogREAgE2HuhhSUIaHWEKbNEF5hjlIBWqKMBGAABBwRYJw6aSAlJCWDKJMXL5E4IYMo4aSRlZCHA3isLZvdBtDrClHEvERsFaoVqowqygEBaAqyTtHyZvXwCmDLl95AK0hPAlEnPmAh+CLD38tPLNSvR6ghTZs3uVRRbK9SKUFFqxQRYJxU3n9InEcCUmYSJQZUTwJSpXACUP4sAe69ZuBg8QECrI0wZpJWFgFaoWZIkCARWJsA6WbkBhDdPAFPGfItI0AABTBkDTSCFYgiw9yqmVaYT1eoIU8Z0e/0kpxWqHxJUAoFhAqwT1AGBzQQwZVAIBMYJYMqMM2IEBAIB9l5oYQkCWh1hyizRBeYYJaAV6mgABkDAAQHWiYMmUkJSApgySfEyuRMCmDJOGkkZWQiw98qC2X0QrY4wZdxLxEaBWqHaqIIsIJCWAOskLV9mL58Apkz5PaSC9AQwZdIzJoIfAuy9/PRyzUq0OsKUWbN7FcXWCrUiVJRaMQHWScXNp/RJBDBlJmFiUOUEMGUqFwDlzyLA3msWLgYPENDqCFMGaWUhoBVqliQJAoGVCbBOVm4A4c0TwJQx3yISNEAAU8ZAE0ihGALsvYpplelEtTrClDHdXj/JaYXqhwSVQGCYAOsEdUBgMwFMGRQCgXECmDLjjBgBgUCAvRdaWIKAVkeYMkt0gTlGCWiFOhqAARBwQIB14qCJlJCUAKZMUrxM7oQApoyTRlJGFgLsvbJgdh9EqyNMGfcSsVGgVqg2qiALCKQlwDpJy5fZyyeAKVN+D6kgPQFMmfSMieCHAHsvP71csxKtjjBl1uxeRbG1Qq0IFaVWTIB1UnHzKX0SAUyZSZgYVDkBTJnKBUD5swiw95qFi8EDBLQ6wpRBWl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2Z7ATx8+SPbX5zgyv2vvJ1gVqaMCbD3Qg9LENDqCFNmiS4wxygBrVBHAzAAAg4IsE4cNJESkhLAlEmKl8mdEMCU2b6RmDLbsyv1SvZepXbOVt5aHWHK2OrnYDZXr15tbt++3fv7U6dONUePHp1VydmzZ5uDBw82J0+ebE6cONFsM8ecgFqhzonFWAiUSoB1UmrnyDsXAUyZXKSJUzIBTJntu4cpsz27Uq9k71Vq52zlrdURpoytfk7KJjZUJl3QM2iJOebE1gp1TizGQqBUAqyTUjtH3rkIYMrkIk2ckglgymzfPUyZ7dmVeiV7r1I7ZytvrY4wZWz1c1I2Q4bK6dOnm0ePHrVzhJMv8Qmbffv2NZcvX24uXrzY3Lt3rx13/Pjx5saNG7vj5dTM4cOHd39/7Nix9jTN/fv3m3PnzrXXhN+fP3++OXTo0KSctUKdFIRBECicAOuk8AaSfnICmDLJERPAAQFMme2biCmzPbtSr2TvVWrnbOWt1RGmjK1+Tsqmz5SRn4npcubMmebmzZut0SKmiRgp165da+cVM2b//v2tyTJ0+5KYMnJb04ULF3bnkevj8cHUwZSZ1C4GQWAyAe0b+uRADIRAoQQwZQptHGlnJYApsz1uTJnt2ZV6JXuvUjtnK2+tjjBlbPVzUjZ9poyYKbFJIqdmPvrRjzZvvPHGnp+HAJtMGTk9s7Ozs3s65sUXX2xeffXV3XnCqRlMmUntYhAEJhPQvqFPDsRACBRKAFOm0MaRdlYCmDLb48aU2Z5dqVey9yq1c7by1uoIU8ZWPydl0zVl4luL4gnEXDlw4EBz5cqV9sfh9iX5b0yZSagZBIGsBLRv6FmTJRgEViCAKbMCdEIWRwBTZvuWYcpsz67UK9l7ldo5W3lrdYQpY6ufk7KZclKmb6Kpty9xUmZSGxgEgcUJaN/QF0+ICSFgjACmjLGGkI5JApgy27cFU2Z7dqVeyd6r1M7ZylurI0wZW/2clM3YM2XCyZlnnnmm+drXvtY+3Fde25oycpvSl770pd2v0A4PD+b2pUntYhAEJhPQvqFPDsRACBRKAFOm0MaRdlYCmDLb48aU2Z5dqVey9yq1c7by1uoIU8ZWPydlM+Xbl8Jpl/iblsIDfCVIMFbk25Vu376959uXuidlxHyRF9++NKk9DILA1gS0b+hbB+ZCCBRCAFOmkEaR5qoEMGW2x48psz27Uq9k71Vq52zlrdURpoytfhaRjXy7kxg54QTOlKS1Qp0SgzEQKJ0A66T0DpJ/agKYMqkJM78HApgy23cRU2Z7dqVeyd6r1M7ZylurI0wZW/00m418u1P8mnPrklynFapZMCQGgQUJsE4WhMlULglgyrhsK0UtTABTZnugmDLbsyv1SvZepXbOVt5aHWHK2Oqn22y0QnULhsIgEBFgnSAHCGwmgCmDQiAwTgBTZpzR0AhMme3ZlXole69SO2crb62OMGVs9dNtNlqhugVDYRDAlEEDEJhMAFNmMioGVkwAU6bi5lP6bAJ8RpmNjAt6CGh1hCmDrLIQ0Ao1S5IEgcDKBFgnKzeA8OYJYMqYbxEJGiCAKWOgCaRQDAH2XsW0ynSiWh1hyphur5/ktEL1Q4JKIDBMgHWCOiCwmQCmDAqBwDgBTJlxRoyAQCDA3gstLEFAqyNMmSW6wByjBLRCHQ3AAAg4IMA6cdBESkhKAFMmKV4md0IAU8ZJIykjCwH2Xlkwuw+i1RGmjHuJ2ChQK1QbVZAFBNISYJ2k5cvs5RPAlCm/h1SQngCmTHrGRPBDgL2Xn16uWYlWR5gya3avothaoVaEilIrJsA6qbj5lD6JAKbMJEwMqpwApkzlAqD8WQTYe83CxeABAlodYcogrSwEtELNkiRBILAyAdbJyg0gvHkCmDLmW0SCBghgyhhoAikUQ4C9VzGtMp2oVkeYMqbb6yc5rVD9kKASCAwTYJ2gDghsJoApg0IgME4AU2acESMgEAiw90ILSxDQ6ghTZokuMMcoAa1QRwMwAAIOCLBOHDSREpISwJRJipfJnRDAlHHSSMrIQoC9VxbM7oNodYQp414iNgrUCtVGFWQBgbQEWCdp+TJ7+QQwZcrvIRWkJ4Apk54xEfwQYO/lp5drVqLVEabMmt2rKLZWqBWhotSKCbBOKm4+pU8igCkzCRODKieAKVO5ACh/FgH2XrNwMXiAgFZHmDJIKwsBrVCzJEkQCKxMgHWycgMIb54Apoz5FpGgAQKYMgaaQArFEGDvVUyrTCeq1RGmjOn2+klOK1Q/JKgEAsMEWCeoAwKbCWDKoBAIjBPAlBlnxAgIBALsvdDCEgS0OsKUWaILzDFKQCvU0QAMgIADAqwTB02khKQEMGWS4mVyJwQwZZw0kjKyEGDvlQWz+yBaHWHKuJeIjQK1QrVRBVlAIC0B1klavsxePgFMmfJ7SAXpCWDKpGdMBD8E2Hv56eWalWh1hCmzZvcqiq0VakWoKLViAqyTiptP6ZMIYMpMwsSgyglgylQuAMqfRYC91yxcDB4goNURpgzS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C6Xw8OWPLDQT00wlsP+Vt6cOZRwEdglo9/CYMguK6erVq83t27f3zLhv377m8uXLC0b5wVRnz55tDh482Jw8eTLJ/EOTSp0PHjxoLly4MDmuVqiTAzEQAgUTYJ0U3DxSz0IAUyYLZoIUTgBTpvAGRuljyuTvJaZMfuYeImr38JgyC6qgz6y4ePFia2CkMGYwZRZsHlNBwAAB7Ru6gRJIAQJJCWDKJMXL5E4IYMo4aeT3ysCUyd9LTJn8zD1E1O7hMWUWVMHQCZITJ040p06dao4ePdqISXPv3r026rFjx3ZPuQSDJZy0OXz4cHPmzJl23KZr3v/+9zdf//rXm2vXru1WIvHkz31z7t+/f/c0z/nz55tDhw4NxpDr5aRPyFdO5UheN27caK+JcxzDqBXq2Pz8HgIeCLBOPHSRGlISwJRJSZe5vRDAlPHSSUyZNTqJKbMG9fJjavfwmDILamDIlAnmiIS6e/due2rm/v37zblz53bNGhkjJ2qCUSLGyvHjx9vsxAQRk6XvGjFKZM4XXnihNX1u3rzZziOGTphTrr1z505z5cqVXSMlGC4yTvLuy+v1119v5+rGfvfdd7l9aUHdMBUEAgHtGzokIeCdAKaM9w5T3xIEMGWWoGhjDk7K5O8Dpkx+5h4iavfwmDILqmDMlBGDQ06X7OzstFHlBIy8goEip1Li0zHyu0ePHu15bkz3GjFl5PXw4cP2Wvn9U0891Ro0sfHSNXTiXGVcX14SO87p9OnT7eke+TnPlFlQOEwFge8T0L6hAxIC3glgynjvMPUtQQBTZgmKNubAlMnfB0yZ/Mw9RNTu4TFlFlTBmCkjp1HE0Ihf4Rag2ECR34e5xGw5cuTI7m1OfabM008/3Vy6dKk9gRNuXZI5ppoyYrb05YUps6A4mAoCEwho39AnhGAIBIomgClTdPtIPhMBTJlMoDOEwZTJALkTAlMmP3MPEbV7eEyZBVUw9kwZuR0oPpESh+6aMsF8mXJSRr59KZx2CbcuzTFluidlQl7dnDgps6BYmAoCPQS0b+hAhYB3Apgy3jtMfUsQwJRZgqKNOTBl8vcBUyY/cw8RtXt4TJkFVTD07UtirMjXR8fPbpGwYnKEUzDx81/kd5ueKSPPmpFboOJvXwpfxx1+N8eUGcpLDB5uX1pQIEwFgREC2jd0AEPAOwFMGe8dpr4lCGDKLEHRxhyYMvn7gCmTn7mHiNo9PKbMgirkTq9KAAAgAElEQVQIxkg8pTzzRQyZ8Iq/SSn+9iIxWOQlRoi84m9mGvvGJjkpE54ZE38L09TblyReX15DJ2UOHDjQPjS4W9smlFqhLtgmpoKAWQKsE7OtITEjBDBljDSCNEwTwJQx3Z5ZyWHKzMK1yGBMmUUwVjeJdg+PKWNEMl0DZG5aYgiFh/3OvTbHeK1Qc+RIDAisTYB1snYHiG+dAKaM9Q6RnwUCmDIWurBMDpgyy3CcMwumzBxajA0EtHt4TBkjWtKYMt2v0zZS0p40tEK1WBM5QWBpAqyTpYkynzcCmDLeOko9KQhgyqSgus6cmDL5uWPK5GfuIaJ2D48p40EFBdSgFWoBJZIiBNQEWCdqhEzgnACmjPMGU94iBDBlFsFoYhJMmfxtwJTJz9xDRO0eHlPGgwoKqEEr1AJKJEUIqAmwTtQImcA5AUwZ5w2mvEUIYMosgtHEJJgy+duAKZOfuYeI2j08powHFRRQg1aoBZRIihBQE2CdqBEygXMCmDLOG0x5ixDAlFkEI5NUQoC9VyWNTlymVkeYMokbxPT/n4BWqHCEQA0EWCc1dJkaNQQwZTT0uLYWApgytXSaOpcgwN5rCYrModURpgwa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pFAMAfZexbTKdKJaHWHKmG6vn+S0QvVDgkogMEyAdYI6ILCZAKYMCoHAOAFMmXFGjIBAIMDe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YO7e6+HLH5k1f4mD97/ydolpr5rzXB11ky3KlLl48WJz79695tq1a1mhnz59ujl27Fizs7OTNW4cTHJ49OjR7o/Onz/fHDp0aNV85jDRCnW1QgkMgYwEWCcZYROqSAKYMkW2jaQzE8CUyQyccEUTmLv3wpQput3Jkp+ro6JNmRMnTjQHDx5sDh8+nNUgWduUOXv2bLNv377mzJkzbf9u3rzZ3Lhxo1nTmJnLRCvUZCuIiSFgiADrxFAzSMUkAUwZk20hKWMEMGWMNYR0TBOYu/fClDHdztWSm6ujYk0ZMSIePHjQmjJyWubChQt7aolPkgSzou9ncpGYO+EVxt6/f785d+5ceyLm9u3b7a9PnTrVvP76623c8Gf5/ytXruxeL+NPnjzZhOvFMJL85HX8+PFd82hOLt0mSb6Sy9GjR3d/JfPJSZm33npr93d37txpc5OTREP1PPHEE711xnN3+UhQYSPshYUYROHUTjevoZWgFepqK4zAEMhIgHWSETahiiSAKVNk20g6MwFMmczACVc0gbl7L0yZotudLPm5OuomUsztS3Ja5Nlnn22NCTEN4lMi8jsxDMQcEfMmmCLdn4mRI2bGkSNH2rFXr15t7t6921y+fHnXxJBrZFw4jSIGR3wqJDZI4jGxKSMnWuK5+/LblEu3SeG2rWAAhd+HmMEY6TNluvUIt2CwdOuUeeNTOaGGl156adfIEW7y4qRMsjXNxBUT0L6hV4yO0ishgClTSaMpU0UAU0aFj4srIzB374UpU5lAJpY7V0dFmjLBfAjPkhGTYv/+/XtOqMQmTTAn4p/JHPISQyJ+Jk0wWcIJkvjkR/jd9evXe58p02eCdA2SYILMySU+tRIaFmKFP4tB8/TTT7f1bDJluvU8//zzzWuvvbbn5E2XQZyr/K7vGkyZiSuUYRCYQUD7hj4jFEMhUCQBTJki20bSmQlgymQGTriiCczde2HKFN3uZMnP1VGRpoyc2Ai3FIUC5Baa+IRL1/QQs6L7zJWusRHmEuOiz5QJxoPEDg+17cslvl1oiikjcTfl0mfKxI0LJtUzzzzTvPHGG5NNGannox/96J5rZN5Q54EDB9rbnzBlkq1XJobARgLaN3TwQsA7AUwZ7x2mviUIYMosQZE5aiEwd++FKVOLMubVOVdHRZoyfacyNp3uCKZF15TpnrjpMzo2nZR58skn25MpYd5tT8pI3E25xHlJDDmpIwZU/Aq3RIlhxEmZeYuG0RCwSkD7hm61LvKCwFIEMGWWIsk8nglgynjuLrUtTWDu3gtTZukO+Jhvro6KM2X6bkWSIuQWJnnJ81ti0yY850VO0oTTLd3nw4RnysRzy1xiuMiDemXOvmfKdE+SiDEiD77ddFKm+0yaKbl0v+o6fg6O5BnyFjNGTraEBwrHXxnefcZN/I1NQ3XK3N1nyojpE27Big0rbl/y8QZCFbYIaN/QbVVDNhBYngCmzPJMmdEfAUwZfz2lonQE5u69MGXS9aLkmefqqDhTRowG+aaf7rctdb8Wuu8blfp+JgDinwejIZgY4RuGZFw4ERPMDjE/5CHC8bcxiSnSd/tTfIqmG7N7e1BoyqZvMoq/vUnGh7GBg/wsfPNTbBJ16wnmU1+dIY+hb1+K84uZ7OzsjK4hrVBHAzAAAg4IsE4cNJESkhLAlEmKl8mdEMCUcdJIyshCYO7eC1MmS1uKCzJXR8WZMrk60v0mo1xxU8UZqmetOrVCTcWJeSFgiQDrxFI3yMUiAUwZi10hJ2sEMGWsdYR8LBOYu/fClLHczfVym6sjTJmBXq1lVqSSDqZMKrLMC4F0BLRv6OkyY2YI2CCAKWOjD2RhmwCmjO3+kJ0tAnP3XpgytvpnJZu5OsKUsdK5yvLQCrUyXJRbKQHWSaWNp+zJBDBlJqNiYMUEMGUqbj6lzyYwd++FKTMbcRUXzNURpkwVsrBXpFao9ioiIwgsT4B1sjxTZvRFAFPGVz+pJg0BTJk0XJnVJ4G5ey9MGZ860FY1V0eYMlriXL8VAa1QtwrKRRAojADrpLCGkW52Apgy2ZETsEACmDIFNo2UVyPA3ms19K4Ca3X0vu+9cX93ExFtAFe0KWZrAuhoa3RcWBEB1klFzabUrQhgymyFjYsqI4ApU1nDKVdFgL2XCh8Xf5+AVkeYMkgp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ykhKQFMmaR4mdwJAUwZJ42kjCwE2Htlwew+iFZHmDLuJWKjQK1QbVRBFhBIS4B1kpYvs5dPAFOm/B5SQXoCmDLpGRPBDwH2Xn56uWYlWh1hyqzZvYpia4VaESpKrZgA66Ti5lP6JAKYMpMwMahyApgylQuA8mcRYO81CxeDBwhodYQpg7SyENAKNUuSBIHAygRYJys3gPDmCWDKmG8RCRoggCljoAmkUAwB9l7FtMp0olodYcqYbq+f5LRC9UOCSiAwTIB1gjogsJkApgwKgcA4AUyZcUaMgEAgwN4LLSxBQKsjTJklusAcowS0Qh0NwAAIOCDAOnHQREpISgBTJileJndCAFPGSSMpIwsB9l5ZMLsPotURpox7idgoUCtUG1WQBQTSEmCdpOXL7OUTwJQpv4dUkJ4Apkx6xkTwQ4C9l59erlmJVkeYMmt2r6LYWqFWhIpSKybAOqm4+ZQ+iQCmzCRMDKqcAKZM5QKg/FkE2HvNwsXgAQJaHWHKIK0sBLRCzZIkQSCwMgHWycoNILx5Apgy5ltEggYIYMoYaAIpFEOAvVcxrTKdqFZHmDKm2+snOa1Q/ZCgEggME2CdoA4IbCaAKYNCIDBOAFNmnBEjIBAIsPdCC0sQ0OoIU2aJLjDHKAGtUEcDMAACDgiwThw0kRKSEsCUSYqXyZ0QwJRx0kjKyEKAvVcWzO6DaHWEKeNeIjYK1ArVRhVkAYG0BFgnafkye/kEMGXK7yEVpCeAKZOeMRH8EGDv5aeXa1ai1RGmzJrdqyi2VqgVoaLUigmwTipuPqVPIoApMwkTgyongClTuQAofxYB9l7juB6+/JHxQSuP2P/K26tmoNWRaVPm/v37zblz55rz5883hw4d2gV99uzZZt++fc2ZM2cWhR/idSc9depUc/To0UVjpZpsiFk3XjzunXfeaW7fvt1cvnw5VVqNVqjJEmNiCBgiwDox1AxSMUkAU8ZkW0jKGAFMGWMNIR3TBNh7jbcHU2ackVZHmDIR4z5D486dO82VK1eaUoyZbUyZ2PAal9x2I7RC3S4qV0GgLAKsk7L6Rbb5CWDK5GdOxPIIYMqU1zMyXo8Ae69x9pgy44y0OirelDl9+nTz6NGjltSxY8eakydPtv8dzBT5bzlVE06B3Lx5sz0VEl7x6ZAhQ+PixYvtcDmZMzRvfMomxJNYN27caK5du9Zef/Xq1ebBgwfNhQsXmpDHwYMHm3v37rW/lxNBcjIormWsjv3797dzdq+XP0tciRnXG8ylEydO7DI4fvz47kmZufGmGjpaoY4vBUZAoHwCrJPye0gFaQlgyqTly+w+CGDK+OgjVeQhwN5rnDOmzDgjrY6KNmXEkHj48OHubUxiNIixIS8xN4IBEd/uFIySvpMvQ6ZMMFDEwJEYYmLs7Ow08bzy8zCnmDiSm5gzm0wZ+V2YK5hLYqSEHINJs6mObi7PPffc7i1f7733XnvKJ5hCkpcYWGIKDd2+NFRfyKmv9nGZNty+NAUSY6onoH1Drx4gANwTwJRx32IKXIAApswCEJmiGgLsvcZbjSkzzkiro+JNmXDyJEYlBoKcPhHzQV7h9EdseASjIr5uzJSRkzjxs1fCvPFJkzCfzCXPahkzZUIescET8njmmWeab37zm5PqCKdwPvWpT/U+h0fyik/q9JkyQ/X1cYvnGpcppswURoyBgPYNHYIQ8E4AU8Z7h6lvCQKYMktQZI5aCLD3Gu80psw4I62OijVl5LYfuVVJTn+E23/C7UvdW3YCRq0pc+TIkebu3bu7t0JtMmUk5tjtS7Fh02fKPPXUU81bb731mAo2mSRdU0bmDbc3yUTCbeikzFB9mDLjC5EREFiCgPYNfYkcmAMClglgyljuDrlZIYApY6UT5FECAfZe413ClBlnpNWRaVNGyo9vCwo4xGgIpkyMKNy+JCdU4pMy8ZiuURL/buyZMhJz6kkZmTc+oSN/7j5TZsyU6Z6U2VRH30mZ7rcqcVJmfEExAgJrEtC+oa+ZO7EhkIMApkwOysQonQCmTOkdJP+cBNh7jdPGlBlnpNWReVNGDBh5dW9Fkuet3Lp1q312S3i479AzZcSMCCdc5poywVgJX8vdfeaK5NY9nRKe3fLss8+2z3QJ18pzYyTf8KDfMVPmxRdfbF599dXdZ9VsqqPPlHnzzTf3nOyR3DedlOl7Zk5gv+nUz7hMuX1pCiPGQED7hg5BCHgngCnjvcPUtwQBTJklKDJHLQTYe413GlNmnJFWR+ZNGUEQf8OS/Dl+SG/3W4TkAbzyir9FSP4cnt0yxZTpYg+mSnfe+Fudhr61KL696vDhw7sP2u3m0Xf7ksQND+sNOQ3VEZ+CCbzib3MK3OIH/4ZxciLna1/7Wntb1qZvXxp6Ps64TDFlpjBiDAS0b+gQhIB3Apgy3jtMfUsQwJRZgiJz1EKAvdd4pzFlxhlpdVSEKTOOgRHWCWiFar0+8oPAEgRYJ0tQZA7PBDBlPHeX2pYigCmzFEnmqYEAe6/xLmPKjDPS6ghTZpwxIxYgoBXqAikwBQTME2CdmG8RCa5MAFNm5QYQvggCmDJFtIkkjRBg7zXeCEyZcUZaHWHKjDNmxAIEtEJdIAWmgIB5AqwT8y0iwZUJYMqs3ADCF0EAU6aINpGkEQLsvcYbgSkzzkirI0yZccaMWICAVqgLpMAUEDBPgHVivkUkuDIBTJmVG0D4IghgyhTRJpI0QoC913gjMGXGGWl1hCkzzpgRCxDQCnWBFJgCAuYJsE7Mt4gEVyaAKbNyAwhfBAFMmSLaRJJGCLD3MtKIwtPQ6ghTpnABlJK+Vqil1EmeENAQYJ1o6HFtDQQwZWroMjVqCWDKaAlyfU0E2HvV1O10tWp1hCmTrjfMHBHQChWYEKiBAOukhi5To4YApoyGHtfWQgBTppZOU+cSBNh7LUGRObQ6wpRBQ1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OcVqh+SFAJBIYJsE5QBwQ2E8CUQSEQGCeAKTPOiBEQCATYe6GFJQhodYQps0QXmGOUgFaoowEYAAEHBFgnDppICUkJYMokxcvkTghgyjhpJGVkIcDeKwtm90G0OsKUcS8RGwVqhWqjCrKAQFoCrJO0fJm9fAKYMuX3kArSE8CUSc+YCH4IsPfy08s1K9HqCFNmze5VFFsr1IpQUWrFBFgnFTef0icRwJSZhIlBlRPAlKlcAJQ/iwB7r1m4GDxAQKsjTBmklYWAVqhZkiQIBFYmwDpZuQGEN08AU8Z8i0jQAAFMGQNNIIViCLD3KqZVphPV6ghTxnR7/SSnFaofElQCgWECrBPUAYHNBDBlUAgExglgyowzYgQEAgH2XmhhCQJaHWHKLNEF5hgloBXqaAAGQMABAdaJgyZSQlICmDJJ8TK5EwKYMk4aSRlZCLD3yoLZfRCtjjBl3EvERoFaodqogiwgkJYA6yQtX2YvnwCmTPk9pIL0BDBl0jMmgh8C7L389HLNSrQ6wpRZs3sVxdYKtSJUlFoxAdZJxc2n9EkEMGUmYWJQ5QQwZSoXAOXPIsDeaxYuBg8Q0OoIUwZpZSGgFWqWJAkCgZUJsE5WbgDhzRPAlDHfIhI0QABTxkATSKEYAuy9immV6US1OsKUMd1eP8lpheqHBJVAYJgA6wR1QGAzAUwZFAKBcQKYMuOMGAGBQIC9F1pYgoBWR5gyS3SBOUYJaIU6GoABEHBAgHXioImUkJQApkxSvEzuhACmjJNGUkYWAuy9smB2H0SrI0wZ9xKxUaBWqDaqIAsIpCXAOknLl9nLJ4ApU34PqSA9AUyZ9IyJ4IcAey/7vXz48kdGk9z/ytujY1IO0OoIUyZldxRz37x5s7lx40bvDMePH292dnYmzX769Onm2LFjG8dPGTMp2IZBWqFq43M9BEogwDopoUvkuCYBTJk16RO7FAKYMqV0ijwtEGDvZaELm3PAlPkeH4S6vlAvXrzYJnHmzJn1k9kyA3S0JTguq4oA66SqdlPsFgQwZbaAxiXVEcCUqa7lFKwgwN5LAS/TpZgymDKZpLY5TJ8pI6db9u/f3zx48KAJJ2dOnDixO9HBgwebCxcuNPEpGPlv+fm9e/facYcPH26NniljZHyYX66TOU6dOtUcPXp0EiPe8CZhYlDlBFgnlQuA8kcJYMqMImIABBpMGUQAgekE2HtNZ7XWSEwZTJm1tLcn7iZTRowXeZ09e7Y1XE6ePNncv3+/OXfuXGuaXL9+fff2JTFf5HX58uXmzp07zZUrV5rz5883ly5dGh1z69at9loxca5evdrcvn0bU8aEOkjCEwE2Bp66SS0pCGDKpKDKnN4IYMp46yj1pCTA3isl3WXmxpTBlFlGScpZhkyZI0eOtCZM30tOtfSZMvE1c8aIgROfjAnXclJG2Vwuh0BEgI0BcoDAZgKYMigEAuMEMGXGGTECAoEAey/7WsCUwZQxodIppkw4+RInjCljon0kAYHJBNgYTEbFwEoJYMpU2njKnkUAU2YWLgZXToC9l30BYMpgyphQ6RRTpvsNSnNOwXRvceo7TcNJGRNSIAnnBNgYOG8w5akJYMqoETJBBQQwZSpoMiUuRoC912Iok02EKYMpk0xccyaeYsqICRMe+Bs/82WK4TJlzFtvvdWmLM+UCV/XzYN+53SRsRAYJ8DGYJwRI+omgClTd/+pfhoBTJlpnBgFASHA3su+DjBlEKoJlU4xZYIRIwkfO3as/VYmefDv3bt39zzEd9tnysizY/j2JRNyIAnHBNgYOG4upS1CAFNmEYxM4pwApozzBlPeogTYey2KM8lkmDKYMkmEVfqk4fk1165dm1wKb3iTUTGwYgKsk4qbT+mTCGDKTMLEoMoJYMpULgDKn0WAvdcsXKsMxpTBlFlFeBaDyjNrHj16tJvanFuX5CLe8Cx2lZysEWCdWOsI+VgjgCljrSPkY5EApozFrpCTVQLsvax25gd5YcrwYdq+SgvJkDe8QhpFmqsSYJ2sip/gBRDAlCmgSaS4OgFMmdVbQAIFEWDvZb9ZmDKYMvZVWkiGvOEV0ijSXJUA62RV/AQvgACmTAFNIsXVCWDKrN4CEiiIAHuvgpplOFWtjt73vTfu726qTxvAMDtSy0gAHWWETahiCbBOim0diWcigCmTCTRhiiaAKVN0+0g+MwH2XpmBOw2n1RGmjFNhWCtLK1Rr9ZAPBFIQYJ2koMqcnghgynjqJrWkIoApk4os83okwN7LY1fz16TVEaZM/p5VGVEr1CqhUXR1BFgn1bWcgmcSwJSZCYzhVRLAlKmy7RS9JQH2XluC47I9BLQ6wpRBUF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Pct7/97eYDH/iAn4KoBAIJCHznO99pDhw4kGBmpoSAHwKsEz+9pJJ0BFgn6dgysy8CfEbx1c+1qsGUWYs8cSEAAQhAAAIQgAAEIAABCEAAAhComgCmTNXt/3/t2MEJA1EMQ0HSzPbfYZIaZIgCmr0br+ffnuMJECBAgAABAgQIECBAgACBloAo05K3lwABAgQIECBAgAABAgQIEJgWEGWmn9/xBAgQIECAAAECBAgQIECAQEtAlGnJ20uAAAECBAgQIECAAAECBAhMC4gy009sQR4AAAIiSURBVM/veAIECBAgQIAAAQIECBAgQKAlIMq05O0lQIAAAQIECBAgQIAAAQIEpgVEmenndzwBAgQIECBAgAABAgQIECDQEhBlWvL2EiBAgAABAgQIECBAgAABAtMCosz08zueAAECBAgQIECAAAECBAgQaAmIMi15ewkQIECAAAECBAgQIECAAIFpAVFm+vkdT4AAAQIECBAgQIAAAQIECLQERJmWvL0ECBAgQIAAAQIECBAgQIDAtIAoM/38jidAgAABAgQIECBAgAABAgRaAj+JMq3j7CVAgAABAgQIECBAgAABAgQI/LPA8zzx773e3y+eNkiAAAECBAgQIECAAAECBAgQIBAJiDIRmyECBAgQIECAAAECBAgQIECAwE1AlLn5mSZAgAABAgQIECBAgAABAgQIRAKiTMRmiAABAgQIECBAgAABAgQIECBwExBlbn6mCRAgQIAAAQIECBAgQIAAAQKRgCgTsRkiQIAAAQIECBAgQIAAAQIECNwERJmbn2kCBAgQIECAAAECBAgQIECAQCQgykRshggQIECAAAECBAgQIECAAAECNwFR5uZnmgABAgQIECBAgAABAgQIECAQCYgyEZshAgQIECBAgAABAgQIECBAgMBNQJS5+ZkmQIAAAQIECBAgQIAAAQIECEQCokzEZogAAQIECBAgQIAAAQIECBAgcBMQZW5+pgkQIECAAAECBAgQIECAAAECkcAHMHEt+CMRYt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png;base64,iVBORw0KGgoAAAANSUhEUgAABGUAAAHjCAYAAACKO6I8AAAgAElEQVR4XuydUche2VW/T6/U6k2SyiDFC01TZdQL22QunGhvhsxFGT6ci8YJtgQZhCYUh4jYIpk0E8SKGGIl8WaQUCQxIiMhtDBxQKoZLybpeFEdqJnYC6ky2CZeqXf9d51/99f9nZzznnPedfY+a6/9vFA6+b599lrrWb/9Zr+/7HPe9333e6+GFwQgAAEIQAACEIAABCAAAQhAAAIQgEBWAu/DlMnKm2AQgAAEIAABCEAAAhCAAAQgAAEIQKAlgCmDECAAAQhAAAIQgAAEIAABCEAAAhCAwAoEMGVWgE5ICEAAAhCAAAQgAAEIQAACEIAABCCAKYMGIAABCEAAAhCAAAQgAAEIQAACEIDACgQwZVaATkgIQAACEIAABCAAAQhAAAIQgAAEIIApgwYgAAEIQAACEIAABCAAAQhAAAIQgMAKBDBlVoBOSAhAAAIQgAAEIAABCEAAAhCAAAQggCmDBiAAAQhAAAIQgAAEIAABCEAAAhCAwAoEMGVWgE5ICEAAAhCAAAQgAAEIQAACEIAABCCAKYMGIAABCEAAAhCAAAQgAAEIQAACEIDACgQwZVaATkgIQAACEIAABCAAAQhAAAIQgAAEIDBqyvzrv/4rlCAAAQhAAAIQgAAEIAABCEAAAhCAAAR6CHz4wx/emsskU0YTYOvMuBACEIAABCAAAQhAAAIQgAAEIAABCBgmIAdZNJ4Jpozh5pIaBCAAAQhAAAIQgAAEIAABCEAAAnYJYMrY7Q2ZQQACEIAABCAAAQhAAAIQgAAEIOCYAKaM4+ZSGgQgAAEIQAACEIAABCAAAQhAAAJ2CWDK2O0NmUEAAhCAAAQgAAEIQAACEIAABCDgmACmjOPmUhoEIAABCEAAAhCAAAQgAAEIQAACdglgytjtDZlBAAIQgAAEIAABCEAAAhCAAAQg4JgApozj5lIaBCAAAQhAAAIQgAAEIAABCEAAAnYJYMrY7Q2ZQQACEIAABCAAAQhAAAIQgAAEIOCYAKaM4+ZSGgQgAAEIQAACEIAABCAAAQhAAAJ2CWDK2O0NmUEAAhCAAAQgAAEIQAACEIAABCDgmACmjOPmUhoEIAABCEAAAhCAAAQgAAEIQAACdglgytjtDZlBAAIQgAAEIAABCEAAAhCAAAQg4JgApozj5lIaBCAAAWsEbt682fzzP/9z8+DBg+b//u//2vQOHjzYPPnkk80LL7yQNN3/+q//ar785S83H/rQh5qjR4+2sfp+NpbE9evXm3feeaetQV779u1ra3juueeaQ4cO7V5+9erV5vbt2821a9fGplT9/v79+81f/dVfNb/3e7+nmidcHPLuTvbDP/zDbZ0f+9jHdvktErAzydL1jOUoGvjrv/7r5t13323+8z//sx3+Ez/xE80v/MIvNB//+MebH//xHx+bwsTvz5492+Zx4cKF9v81HPuu7c6fq+h/+qd/ar7yla889p7xy7/8y82xY8eSpHHnzp3m61//evPpT386yfxMCgEIQAACEIgJYMqgBwhAAAIQSE5APvh+8YtfbD9YHT58uP1wf+DAgeZ//ud/WpPm3r177Qfhz372s8k+BMsHrStXrjSnTp3aNRX6fjYEQ2r4whe+0Dx69Kg5cuRI+6FdXv/+7//e/O3f/m3735/5zGeaX/zFX2z/O5cps3ScMF/3A+/Dhw/bXomZdvz48WZnZyeJbpauZ1OS8oH/T//0T5sf+ZEfaTXxkz/5k+1w+UD+D//wD8k1uSTArmmi4dh37RqmTFifYgj+/M//fLN///7mf//3f1sdyjoUYyaFcbJGrUtqgbkgAAEIQKAsApgyZfWLbCEAAQgUSeDP/uzP2g+5Qx/m5QTNjRs32n/5PnnyZJIatabMb//2b7cfBGPjJSQaf7i/fPmyC1Om74SPGFOf//znWw7nz5/fczJoqaZpzIQ5OchpkD/4gz9oTzr1mYFBk2IinjlzZs7Uq4xNbcqsUVRYc3/4h3/4mFkr9YrJm0KHmDJrdJuYEIAABOolgClTb++pHAIQgEAWAvLh99y5c+0JmU0fbuWDkHxAjsfI7T9i5oRbhcK/mH/yk5/c/ZAmH+Ll988++2zzN3/zN+0tKN1xfbfkiAEk88evoVuNpphGYjzJLTC//uu/3p6WCTHlZM5QXiH2nDrlVq9bt261Ncor3AYm/y0nkMLtK9s2d8wUCeZWt5/y81CnxP65n/u53ludZNzrr7++21PJWXonJ1XCB+2Qe1zPlPnlernmW9/6VvMv//IvrZ5eeumlXvPo4sWL7Qmt+ORUl5mYAu9///v3MJ2Txw/90A81Ml5MLMlFTljFpmO4TSjcztc3Zsgg6P48/vMmjtJfOQkUbtXqxhy6ti+PKSxOnDjR1iw13r17t9WrnIqTno/dfiTXDmla1ozUIrcNyq2P0iuZO5iioZfh/ScYwl39dXORmPErNorlfeDv//7vd9mJxj/xiU/s0VdfvVLD888/3077F3/xF7vvUb/yK7+SzITedv1zHQQgAAEI5CeAKZOfOREhAAEIVEUgNifCs1ymAAgfusKHe7km3FYiPwvPUJH55cOe3NYgH3LkmTFijsj1wTiQD2byAVzMDPkQJ7epPPHEE4/9bCi/8AF+zr/Kh7rFPBnKS2qaU6d8IJQP0fKBVuqVW8DeeuutXXPhR3/0R3dvn5rCuG/MmCkj1/zGb/xGe8tP+AAcTCvpixgP8gpmmnwgDx++Q63yIVVuPZGXGDRiEPzO7/xO++e/+7u/e6yeqfOLcSCGTHj2zXe+853B26xOnz7dxut+iN/EbU4ecruXvKR26dNXv/rV1iiKT4uJkSAv6aeYP0G38W0525gycnKrj2M4sSY5yTqR2wdl7UhewdwYurabx1QWYlKIZuXWo27Px9ZTMIim3C4nz3qS9S06CrcQCtvw8z/5kz9p/vu//7s9HRX0Ib8PfQk6DUaT/O5Xf/VX2/cJeVZUWBdSg9y6KOxEu2K4fe5zn9s1ZqTe+PlLokFhJQzENOrqYZMpuO0a5joIQAACECiLAKZMWf0iWwhAAALFEQgfrOY+8FaMEPnX9e6H5u584cNS94Nbd5zm9qVtahjK6/d///fbD8GBx9w6Y5NDxDDFRJkjminzdXmISfPBD37wsVM6XeOjzwiRW6J+67d+a9cU6Is/df6Ql3wAH3tA76ZTGEO85ubRNR3imGJ+/NEf/dFjt/SJPuTDezjxtI0pM6QL4S+GRPfEWpfFlGfKTGURTJl4HYe1OHa7YrgtUHgEo+Onf/qnm5/92Z99zHwMOuo+Z0aMLzGExMQNBk23L1JLfGql76HJctqvm6/E/N3f/d32eTeBaV+9wdSN36NCvmMM5qxdxkIAAhCAQJkEMGXK7BtZQwACECiGwDaGxqbiuh8Yw5+7H8S749YyZcbyGqp12zq1wphrygSufacZwodgOQ0gp3jEhBj7EDrUt7H5w+1PcoLhj//4j0cxzDVlpta5KY/4w374UC63z4gh8Eu/9Eu9RtKSpswQlCnPo4nHzGEhnPseyCs/H9OC5Cuc3njjjT3feCY/l5Mn8rDp+BYoMbT+4z/+Y9fI7Rpf8ak0OdE1dPtUl0fQcThlF3OUW/bktMyf//mftz/uq3foPWoqg1ExMwACEIAABIomgClTdPtIHgIQgIB9AkOmTPhg160gPs4vH8i+8Y1vtLd1yO068oErPF8mnDQZMhGsmDLdE0J9+S5Zp1YRc02Z2Hjp3v4VG2GSV/fbr/py7cafOn8wQ2TOKc/VmWvKLJFH3y1AcmtLeC6QGDRyy90zzzyza9AsbcrIrXzf/OY327Ukt1jJ7V5y+1j87JaxkzJzWAwZD9saEuHrqsPzaeKTY+GWqnALU7hdKzZGw8+C9uSWOznpEn+b2JBJtWlthXXeV9fQmtqWgXaNcz0EIAABCNgigCljqx9kAwEIQMAdgfAhqPusB/lw+Oabb+7WK2aL/C+YMvGtC+GZFPLBUT5IyvNhcpoyU54pI/8KL8+YCA8wnWoWLV2nVkBTTBm53UN6IidSpn5At2bKTHmmjGhXzItPfepTu88f6nsGSPcU1lQjRZiIIfeP//iPrfbDV46LORNO+0yda8ppl2BaSFyJIbf1yO1Asp7iBxpbNmWCvsMpmPj5Ut1bmIZu1wrPmPq3f/u39lZCeW16js/QSZe+tYYpo30H4noIQAAC9RHAlKmv51QMAQhAICuB8OFp7NuXug8EDg+T7X57TveZLFPND83tS+G2h023WwTjJphPU/Nauk5tc8dMmcAxfIideivLptuX5Lkf8kwaeS6H9vYlqX/KSZlgFm560Kp8qJcTWnJrytQ6N53YGTJY4p518xq6pnvSZ8yUiU2M3/zN39xzq1T3+TBjpswcFtuelAlmX/cZSjGrvm/HCs9oevHFF9vb5TZdH0yxL37xi60pFozeIZZjc8l8mDLadyCuhwAEIFAfAUyZ+npOxRCAAASyE+h70GWcRHxaJHxI7ns2Q3iwptzukfOkjOQavtnnM5/5zGMPGQ0fUsduAZF5uh94l65T29xNpozw/8IXvtDe7hI/LHXTQ1+DqSF59Z1OCV9ZHAyvuQ/6jeefYnoEPkFLcuLns5/97GPPcwl5xEbc1DqnnG4RzYjZ82u/9mt7nm0STrOEdSBzyemwvgflxnobM2WCRrvGwlTtduefymJbUyboQk709PUnGKXd59WEn4sJLCePwrNepO/xNzHFD4IO709DpkzIpfv13KKhz3/+8+2Jo2AEYspo34G4HgIQgEB9BDBl6us5FUMAAhBYhUD44CMfbOQDk3xNsDyUVT44ye0T4auj5UNj+AAvH7jlWQ8yVr5aVj5wyc+2MWXiEztPPfVUIyca+n42BEc+mF26dKmNLw8Jla/FlVf4mu7uh8epJ2XCaYxt64wfQtr3rTRzmx2bEfG1YgyE22u6D90NRkL8VdebvhI7fM15+Fph6ad8uJUPyn31TJ1/jikjtYme/vIv/7L9em/Rg3xVevw10d3TXdo8ug/6lW/ukVfc+/D1yeH2pcAjMAtfsSzXxd94tenhtKKLH/uxH2vkG4REp/FXcMvXrHfn6utB3/Nwbty40T6LJnzVdV/PtzVlJKfAO3zzktQrL3kOjtx2NGTYiGEkr/hbkeTPwYDqMhAdxOaOnMaTkzNimP3UT/1U+3XX4QRTV7tiUMZGF6bM3HccxkMAAhCAAKYMGoAABCAAgWwE5EPRV7/61fYDT/xwUzE4nn766fbDT3iJYfKVr3xl95kP4Vtq5AO0GAfhg9BU80PmjR/yGf5VvO9nQ0DkX8a//OUvt0aMfBiTl5y0EJPm4x//+J7TFlPz0tYpOYXbL7r/kr9NY0Pe3WvDB+OPfexjrYHRfYVn6gQu4cNr38N/5Rtr4nGf+MQndns/VM+U+eeaMlKDmG23bt1qNSnfoiOvoLX44a+hXk0e3fxC78N6EMZiJHzyk598TEtinsiaCYaCGCDyGvrq7D6OQ7kHYzE8ELfv2j62U1hoTBmpr+89Y2jNhR4FA7jvdiPJOZhH8foNZrD8TPry6quvtnqIT0qJSSR9CNqV9SYGV6xxTJlt3nW4BgIQgEDdBDBl6u4/1UMAAhCAAAQgAAFXBMRolVNd8S1frgqkGAhAAAIQcEUAU8ZVOykGAhCAAAQgAAEI1E1Abl+S02uf/vSn6wZB9RCAAAQgUAQBTJki2kSSEIAABCAAge0IhOdoTLl60zcRTbmeMRBYi4Dchvbmm2+2t6HJM2c+97nP7bkdcq28iAsBCEAAAhAYI4ApM0aI30MAAhCAAAQKJiDPB/nGN74xqYKf+ZmfeexbiCZdyCAIrEwgPLRbnssjzwLqex7QyikSHgIQgAAEINBLAFMGYUAAAhCAAAQgAAEIQAACEIAABCAAgRUIYMqsAJ2QEIAABCAAAQhAAAIQgAAEIAABCEAAUwYNQAACEIAABCAAAQhAAAIQgAAEIACBFQhgyqwAnZAQgAAEIAABCEAAAhCAAAQgAAEIQABTBg1AAAIQgAAEIAABCEAAAhCAAAQgAIEVCGDKrACdkBCAAAQgAAEIQAACEIAABCAAAQhAAFMGDUAAAhCAAAQgAAEIQAACEIAABCAAgRUIYMqsAJ2QEIAABCAAAQhAAAIQgAAEIAABCEAAUwYNQAACEIAABCAAAQhAAAIQgAAEIACBFQhgyqwAnZAQgAAEIAABCEAAAhCAAAQgAAEIQABTBg1kI3D//v3m3Llzzfnz55tDhw414c9xAuF3m5I6ffp0c+zYsWZnZydb7gSCQA4CJ06caMPs27evuXz5cvvfV69ebW7fvr0b/uDBg82FCxceS+fOnTvNlStX9lwbBsmaefTo0e7ay1ELMSCQisDNmzebGzdu7E5/6tSp5ujRo3vCieaPHDnSnDx5cmMaYX1N+bsnVT3MC4GUBGS9yN8h4e+UeP3Ef9dsyqG7f0uZL3NDICeBixcvNvfu3WtDhr9Lwn4q5HH8+PHRzxxhXfX9fZSzHmKVSwBTptzeFZV5bMCEzW93ozC1IEyZqaQYVxKBs2fPNmK4yIdI2STI68yZM0388031xKbMSy+91Bqf8pK1d+nSJUyZksRAroMEwt8l165da8eEjXD4s/wsGC1i3o+ZMvL3yf79+3fXHugh4IlAWB/BfOmuH/n7RX4nf9dsemHKeFIFtQQC8eeQsIeSv0vkH8jCZ5Xw8zHjXtaSvKasJzoAgT4CmDLoIjmBsCkQp1n+dTO8scnG+eHDh6ObgW6CsSkTThbImPgEgYyRPwf3+/Dhw7PjJAdDAAh8n0B3wxtvDkTLL7zwwmMnAbrwwjXyQVRe4cNoWGeyFmTtvfPOO3tOGYR/AQrXy7p58OBBE3/IpVEQsEpg6ASm6DiYnEO5i+Zff/315tlnn22uX7++e5JA/l6RdRROqMX/Siq/C2uEfxG1qgryEgJi7st7uZwYu3v37q6+Yzry94OM6Tt9GY8L6+zFF19sXn311cdOFMjfF2GM7LfC3mvKCQO6BYG1CHT/0WvoH33lfX/T+334xy/5BzG5IyDsn7onNrvzhM8wYc3wd8paSrARF1PGRh+qyKLrNsdHBgXA1L+8w5um/KUfNt1hMxDe0GSMvOS47lSXu4omUKRJArEJIwnGHzTlL/j4NWSWhDlkDcgHzbDJDutFDNGwoY6N0bBZD9dPXYcmQZJUdQS6a0c22WGDO2bKyN9BMkZuhY3NT9koh5MF3b8/5HeY/NXJrOiCxXgZMmWmnsSca8rIyZtNcYsGSvJuCHRNmL71MOWUmGhdXvKPYeHvoPD3SnwbbWzKxCeiw+lOTBk30tqqEEyZrbBx0TYEupvb2EGOP1B2nw3QjTXFyR5zp7fJn2sgkIrAkCnz/PPPN6+99tru6bLwL5/h2QBxPn1Hb+X3cutS+Neb7vHbvqO7Y0d0UzFgXghsQyCcapHNsOhZzHoxJKd82IyPqMcnN+XnsTnZPZ2JcblNp7hmLQJ95kj8zIwp7/lzTJnuczk4dblW54k7RmCKKRNO3m+6xS829eO/hzZ9Fuk7NYMpM9Yx37/HlPHdX1PVjZ1YCZvoD33oQ+0DS8Or+xd6eBM9cODAnnEyPj4pM+ROm4JCMhD4HoFNJ2XCs2EEVPwvNrdu3dpze95TTz3VrgdZL+EEgDzcV24RfO6553Yfsh1fJ3MOnQigMRCwTqC7WY5NltiU6XuwafdhwfHfN11TJp6r+zvrjMgPAptOrMT7sjfffHP3lr3uA+UxZdCRRwJjpkx4Tkw4edx9ALDst7o/C5zE7JR/FBv6LIIp41FRupowZXT8uHoGgammTPfBjHJdfL9/eBOV+/3jb2GK3+A4KTOjMQxdncCmZ8rEyW06RhsbO+FfauRaeV7GE0880Zoy4eRN/JDU8K0cY+tzdUgkAIGIQHxCRn48tDEeethv30ma+FY/TsogNy8Exm4jGnpeRnx6rHtLbd9pmO5t5N1/bPDCkzr8ENj0TJkpJ2SERHwbUiAT5pXnNcW30cZrDVPGj46WqgRTZimSzDNKoO/e/O5f7H3HaOPNgASRD5dynZwKCBvn7v2YmDKj7WCAMQJ9374kf5nHX2Uqf/nL6ZdNX4kdP3BRSoz//MwzzzRvvPHGnofQyRievWRMDKSzkcCUb+DbdPtS98NjCBYeeho20rLO+v7e4vYlBFoSgdiU6RolYe/Ud4tRfHtr/C1n8Wmx8GzA+O8Zbl8qSR115zr07UtTbn8N5PpOT4Z55Zv9wrcxdb8yOzZz+DrtunUYqseUQQfZCHQ3t/HXZEsSm+6lDBsHGRf+5bP7s9iRxpTJ1lYCLUggPIk/3FIkU8c6j3/eDdv3wFMZIx8sY2MzfD12WHNibooZ+t5777VG55TnCyxYMlNBYBaBoduOun9/bNpUD50ciE/bhG9Y6v7dxO1Ls9rFYAMEunrvrqFN7/myjmRvFa+D+PrwUG1MGQONJoWtCMRfOiJ/j8grfoRCmLTPjI/Nyjh42HPF3+LX9w1LfPvSVi1zexGmjNvWUhgEIAABCEAAAnMJYLzMJcZ4CEAAAhDYlgC3+m1Lztd1mDK++kk1EIAABCAAAQgoCGDKKOBxKQQgAAEIjBKQE/1yO3p48c1Lo8jcD8CUcd9iCoQABCAAAQhAAAIQgAAEIAABCEDAIgFMGYtdIScIQAACEIAABCAAAQhAAAIQgAAE3BPAlHHfYgqEAAQgAAEIQAACEIAABCAAAQhAwCIBTBmLXSEnCEAAAhCAAAQgAAEIQAACEIAABNwTwJRx32IKhAAEIAABCEAAAhCAAAQgAAEIQMAiAUwZi10hJwhAAAIQgAAEIAABCEAAAhCAAATcE8CUcd9iCoQABCAAAQhAAAIQgAAEIAABCEDAIgFMGYtdIScIQAACEIAABCAAAQhAAAIQgAAE3BPAlHHfYh8Ffvvb324+8IEP+CiGKiCQiMB3vvOd5sCBA4lmZ1oI+CDAOvHRR6pIS4B1kpYvs/shwGcUP71csxJMmTXpE3syAa1QJwdiIAQKJsA6Kbh5pJ6FwHe/+93m/v37zYc//OEs8QgCgRIJyDp59913m0OHDpWYPjlDICsB9l5ZcbsNptXR+773xv3dTXS0AdySp7BZBNDRLFwMrpQA66TSxlP2ZAKYMpNRMbBiApgyFTef0mcTYO81GxkX9BDQ6ghTBlllIaAVapYkCQKBlQmwTlZuAOHNE8CUMd8iEjRAAFPGQBNIoRgC7L2KaZXpRLU6wpQx3V4/yWmF6ocElUBgmADrBHVAYDMBTBkUAoFxApgy44wYAYFAgL0XWliCgFZHmDJLdIE5RglohToagAEQcECAdeKgiZSQlACmTFK8TO6EAKaMk0ZSRhYC7L2yYHYfRKsjTBn3ErFRoFaoNqogCwikJcA6ScuX2csngClTfg+pID0BTJn0jInghwB7Lz+9XLMSrY4wZdbsXkWxtUKtCBWlVkyAdVJx8yl9EgFMmUmYGFQ5AUyZygVA+bMIsPeahYvBAwS0OsKUQVpZCGiFmiVJgkBgZQKsk5UbQHjzBDBlzLeIBA0QwJQx0ARSKIYAe69iWmU6Ua2OMGVMt9dPclqh+iFBJRAYJsA6QR0Q2EwAUwaFQGCcAKbMOCNGQCAQYO+FFpYgoNURpswSXWCOUQJaoY4GYAAEHBBgnThoIiUkJYApkxQvkzshgCnjpJGUkYUAe68smN0H0eoIU8a9RGwUKEL9wF/8mo1kyKIlsP+VtyFhjID2Dd1YOaQDgcUJYMosjpQJHRLAlHHYVEpKRoC9VzK0VU2s1RGmzAy53Llzp7ly5cpjVxw+fLg5c+bMjJmmDb169Wrz4MGD5sKFC9MuSDgq1H7t2rWtomDKbIUt6UWYMknxbjW59g19q6BcBIGCCGDKFNQsUl2NAKbMaugJXCAB9l4FNs1gylodYcrMaGqfMXH//v3m3LlzzalTp5qjR4/OmK2soZgyZfVrSraYMlMo5R2jfUPPmy3RIJCfAKZMfuZELI8Apkx5PSPj9Qiw91qPvafIWh1hysxQw5Axcfr06ebIkSPNyZMnm5s3bzY3btxoZz148OCeUy5y8uX27dvt744dO9bcvXu3vU7+//Lly+3PL1682P6/nLwJJ2VkHjkxI/8Lc/bFCePlehm7b9++5oUXXtg93XP8+PFmZ2ennX/T9Q8fPmwePXrUjpOTMcF4kj/LnCHXGegaTsrMoZVnLKZMHs5zomjf0OfEYiwESiSAKVNi18g5NwFMmdzEiVcyAfZeJXfPTu5aHWHKzOjl2EkZmUpubzp//nxz6NChJjZrwrXhdydOnGgNjqmmjJg54druXCGOxJdx4dROiCEmihg2wfyZen1f/ty+NEMwxodiythrkPYN3V5FZASBZQlgyizLk9l8EsCU8dlXqkpDgL1XGq61zarVEabMDMUMPVNGTr3IKRkxPuSUSXi+jJxGEZMkmCLx82GCSTLVlIlP0wzF6c41ZKpMvT4+tcPtSzOEUshQTBl7jdK+oduriIwgsCwBTJlleTKbTwKYMj77SlVpCLD3SsO1tlm1OsKUmaGYrjERnz6RacTEuHfv3p4Zw+0+scEhA4Jhs40pMxRnqikz9XpMmRniKHAopoy9pmnf0O1VREYQWJYApsyyPJnNJwFMGZ99pao0BNh7peFa26xaHWHKzFBM32mRs2fPtrchhWfAxCdl4qm736QUDB05ZRNO0wRjR/6/+0yZTSdlQpyuSTT1pMzQ9ZgyM8RR4FBMGXtN076h26uIjCCwLAFMmWV5MptPApgyPvtKVWkIsPdKw7W2WbU6wpSZoZi5z5QRU0MemCtfad33HBcJLaaMPBg4PKtFngMTvmI7ftBvbMp05wpx5CHA8bghU2bq9ZgyM8RR4FBMGXtN076h26uIjCCwLAFMmWV5MptPApgyPvtKVWkIsPdKw7W2WbU6whF1hvUAACAASURBVJSZoZih56qEb1USYyX+VqPuNxV1v/FITtXI82bktI08b0ZeYsjIa9NJGfl9X5ypJ2WmXt+95UoMI3lt87Bfvn1phtAyDcWUyQR6RhjtG/qMUAyFQJEEMGWKbBtJZyaAKZMZOOGKJsDeq+j2mUleqyNMmZVa2TVQVkojW1hMmWyoJwfClJmMKttA7Rt6tkQJBIGVCGDKrASesEURwJQpql0kuzIB9l4rN8BJeK2OMGVWEgKmzErgCbtLAFPGnhi0b+j2KiIjCCxLAFNmWZ7M5pMApozPvlJVGgLsvdJwrW1WrY4wZWpTzEr1clJmJfAbwmLK2OuJ9g3dXkVkBIFlCWDKLMuT2XwSwJTx2VeqSkOAvVcarrXNqtURpkxtilmpXkyZlcBjytgDvyEj7Rt6UcWSLAS2IIApswU0LqmOAKZMdS2nYAUB9l4KeFy6S0CrI0wZxJSFgFaoWZIkCARWJsA6WbkBhDdPAFPGfItI0AABTBkDTSCFYgiw9yqmVaYT1eoIU8Z0e/0kpxWqHxJUAoFhAqwT1AGBzQQwZVAIBMYJYMqMM2IEBAIB9l5oYQkCWh1hyizRBeYYJaAV6mgABkDAAQHWiYMmUkJSApgySfEyuRMCmDJOGkkZWQiw98qC2X0QrY4wZdxLxEaBWqHaqIIsIJCWAOskLV9mL58Apkz5PaSC9AQwZdIzJoIfAuy9/PRyzUq0OsKUWbN7FcXWCrUiVJRaMQHWScXNp/RJBDBlJmFiUOUEMGUqFwDlzyLA3msWLgYPENDqCFMGaWUhoBVqliQJAoGVCbBOVm4A4c0TwJQx3yISNEAAU8ZAE0ihGALsvYpplelEtTrClDHdXj/JaYXqhwSVQGCYAOsEdUBgMwFMGRQCgXECmDLjjBgBgUCAvRdaWIKAVkeYMkt0gTlGCWiFOhqAARBwQIB14qCJlJCUAKZMUrxM7oQApoyTRlJGFgLsvbJgdh9EqyNMGfcSsVGgVqg2qiALCKQlwDpJy5fZyyeAKVN+D6kgPQFMmfSMieCHAHsvP71csxKtjjBl1uxeRbG1Qq0IFaVWTIB1UnHzKX0SAUyZSZgYVDkBTJnKBUD5swiw95qFi8EDBLQ6wpRBWl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OcVqh+SFAJBIYJsE5QBwQ2E8CUQSEQGCeAKTPOiBEQCATYe6GFJQhodYQps0QXmGOUgFaoowEYAAEHBFgnDppICUkJYMokxcvkTghgyjhpJGVkIcDeKwtm90G0OsKUcS8RGwVqhWqjCrKAQFoCrJO0fJm9fAKYMuX3kArSE8CUSc+YCH4IsPfy08s1K9HqCFNmze5VFFsr1IpQUWrFBFgnFTef0icRwJSZhIlBlRPAlKlcAJQ/iwB7r1m4GDxAQKsjTBmklYWAVqhZkiQIBFYmwDpZuQGEN08AU8Z8i0jQAAFMGQNNIIViCLD3KqZVphPV6ghTxnR7/SSnFaofEnYqefjyR+wkMzGT/a+8PXFkmcNYJ2X2jazzEcCUyceaSOUSwJQpt3dknp8Ae6/8zD1G1OoIU+b7qjh9+nRz7NixZmdnZ1An9+/fb86dO9ecP3++uXTpUjv+ySef3P3ZoUOHBq+N54/n2XTNFMHKvI8ePdoz9ODBg82FCxeaEOfUqVPN0aNHp0yXbIxWqMkSq3hiTBl7zWed2OsJGdkigCljqx9kY5MApozNvpCVTQLsvWz2pbSstDrClJlhysTimGLiaMZPFWJfHmfPnm3EmHn66adbwwhTZirNusZhytjrt/YN3V5FZASBZQlgyizLk9l8EsCU8dlXqkpDgL1XGq61zarVEaZMx5QJJ18OHz7c3Lt3r/3t8ePH2xM04eTJBz/4weZb3/pW+7vnn3++ee2119rTM3Lq5c6dO82VK1d2dSinaR48eND+T15ikDzxxBN7TtecOHFid3yYJ8Tqy2PM7Ll69Wrz8OHD5rnnnmvj9M3Rl+fJkyfbqS9evLhbezh1E2L25Tpl0WmFOiUGY+YRwJSZxyvHaNZJDsrEKJkApkzJ3SP3XAQwZXKRJo4HAuy9PHRx/Rq0OsKU+X4Pw4mT2JQ5c+ZMIwbH3bt3m8uXL++aMptuXxLTIpxMuXnzZnPjxo3m2rVrzdDtS1/60peaffv2NUOxxFDp/m7MlJlSy1CeYtZcv369rVdecupGchBTSuY9cuRII+ZNzGXKMtAKdUoMxswjgCkzj1eO0ayTHJSJUTIBTJmSu0fuuQhgyuQiTRwPBNh7eeji+jVodYQpM2DKBGMlnCgRY2XuM2Xia/tMmRdffLF59dVXd0/ZSCrBLAmnafry6Joy3WfKBCOn+0yZOJ94jvjnQ2PCXMIhvGJjZ2wpaIU6Nj+/n08AU2Y+s9RXsE5SE2b+0glgypTeQfLPQQBTJgdlYnghwN7LSyfXrUOrI0yZhU0ZOUFy+/btPaoYOinTvfVpW1Nm6AHFm0yZoTwlh3DCR/473L7Uvd0pFDj1eTVaoa67zHxGx5Sx11fWib2ekJEtApgytvpBNjYJYMrY7AtZ2STA3stmX0rLSqsjTJkFTRmZKnw7U/x8mSFTZqmTMnNNGbn9aijP7gIIty+F27rikzJzFotWqHNiMXYaAUyZaZxyjmKd5KRNrBIJYMqU2DVyzk0AUyY3ceKVTIC9V8nds5O7VkeYMguaMu+99177kN/wsF4xNOQBv3OeKSOnbOJbpabcvjTXlJE5h/KUUzLygGP5Sm15DT1TJpycCbWOLQmtUMfm5/fzCWDKzGeW+grWSWrCzF86AUyZ0jtI/jkIYMrkoEwMLwTYe3np5Lp1aHWEKbOlKXPr1q3WvHjmmWeaN9544zEjRqYN5of8/1tvvdWOl29yCqdOgqGx6duXUpgyYvoEw6ib59GjR/f8LjyfJsg8znXqrUtyrVao6y4zn9ExZez1lXVirydkZIsApoytfpCNTQKYMjb7QlY2CbD3stmX0rLS6ghTprSOF5qvVqiFlm06bUwZe+1hndjrCRnZIoApY6sfZGOTAKaMzb6QlU0C7L1s9qW0rLQ6wpQpreOF5qsVaqFlm04bU8Zee1gn9npCRrYIYMrY6gfZ2CSAKWOzL2RlkwB7L5t9KS0rrY4wZUrreKH5aoVaaNmm08aUsdce1om9npCRLQKYMrb6QTY2CWDK2OwLWdkkwN7LZl9Ky0qrI0yZ0jpeaL5aoRZatum0MWXstYd1Yq8nZGSLAKaMrX6QjU0CmDI2+0JWNgmw97LZl9Ky0uoIU6a0jhear1aohZZN2hCYRYB1MgsXgyskgClTYdMpeTYBTJnZyLigYgLsvSpu/oKla3WEKbNgM5hqmIBWqLCFQA0EWCc1dJkaNQQwZTT0uLYWApgytXSaOpcgwN5rCYrModURpgwa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pFAMAfZexbTKdKJaHWHKmG6vn+S0QvVDgkogMEyAdYI6ILCZAKYMCoHAOAFMmXFGjIBAIMDe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axN4OHLH1k7BeIvTGD/K28vPCPTeSaAKeO5u9S2FAFMmaVIMk8NBPiMUkOX09eo1RGmTPoeEeF7BLRCBSIEhACmjD8dYMr462nKijBlUtJlbi8EMGW8dJI6chDgM0oOyv5jaHW0iilz9erV5vbt24915/jx483Ozs7iXTt79mxz8ODB5uTJk4vPPXdCqf3BgwfNhQsXei+9c+dOc+XKlWYJFtvWve11m1hohTqXM+N9EsCU8ddXTBl/PU1ZEaZMSrrM7YUApoyXTlJHDgJ8RslB2X8MrY5WM2W6xsTNmzebGzduNNeuXXPdtTFT5uLFi82jR49aBkPGzVRAKcyVqbG747RC3TYu1/kigCnjq59SDaaMv56mrAhTJiVd5vZCAFPGSyepIwcBPqPkoOw/hlZHZkyZ+/fvN+fOnWtOnTrVHD16tBFz4t69e20Hjx07tueUi5gNYurs27evPQEjLzEy5M9nzpxp/3z69On2Ojl5E8wJuUZe8v9hzr44YXw4zXP48OFm//79u6d7zp8/3xw6dKida+h6ySXkLzmKwRKMJ7lO5gy5xjI9ceJEa0zJ/8dxJKe+OUOtwciRMZcvX26nlGve//73N1//+tf3mF0hRjiVE+KHeLGZMzRm7tLSCnVuPMb7JIAp46+vmDL+epqyIkyZlHSZ2wsBTBkvnaSOHAT4jJKDsv8YWh2ZMWXikzJymuTu3butudA1a+LfBcNADI6ppszDhw93TYuhOK+//npr3Ig5EscQEyWYI/LfU67vy3/o9iVhIL+TucXsESMo3HIVjCjJKZ7zrbfealUeDB4xXMKtT8FcEZYvvPBCa3bFMcS4in8uJpKYR7EpMzRm7tLSCnVuPMb7JIAp46+vmDL+epqyIkyZlHSZ2wsBTBkvnaSOHAT4jJKDsv8YWh2tZsr0PVMmnJIRU0CMlvB8GTEogvHQvSUnmCRTTZn4NM1QnHiuTabKlOsl7/jUzqbbl+L5xAy6fv36nlMvQyeBYpn3nRCS34sZFcyep556qjVo4rHxHF1TJpw40iwnrVA1sbnWDwFMGT+9DJVgyvjracqKMGVS0mVuLwQwZbx0kjpyEOAzSg7K/mNodbSaKROfFolPnwQTI9yOE1oYbvfpGgnBsNnGlJG5+uJMNWWmXD/VlAnmT1eysVHVZ8o8+eST7W1f8at7Uubpp59uLl261Bo84dalMF7+HF59ty/J7/rGzF1aWqHOjcd4nwQwZfz1FVPGX09TVoQpk5Iuc3shgCnjpZPUkYMAn1FyUPYfQ6sjE6ZM+OAfmwnxSZm4jUMnZcKYsWfKbDopE+aITaI5J2X6rp9qyvSdoOmeEOozZeSWo/ibpfpOysgtUOEUTrg9qrs05LamvtuX4nHxmLlLSyvUufEY75MApoy/vmLK+OtpyoowZVLSZW4vBDBlvHSSOnIQ4DNKDsr+Y2h1ZMaUGXqmTDA1jhw50j5fpe85LmLgyEtOuMgzUbpfKx0/6Dc2NuK54jjhIcJi8GwyZaZcP9WUETMl1BhkG+qQ58j0nSaS24rkNrBwXWDYPSkTuMnY+Ku244cJD5kyQ2PmLi2tUOfGY7xPApgy/vqKKeOvpykrwpRJSZe5vRDAlPHSSerIQYDPKDko+4+h1ZEZU0ZaJcaDvMRYib/VqPtNRfHv5JRIMFrCbTbyM3mGSt+3L8WmjMTqizP1pMyU67umTDBawjcyye/Dz+JvWwrSlZqkjtgoiueU/5avEpdXMKfkv8NDicMpmmAuxV85Hn8blFwTfhefRhoaM3dpaYU6Nx7jfRLAlPHXV0wZfz1NWRGmTEq6zO2FAKaMl05SRw4CfEbJQdl/DK2OVjFllmxL9wTJknN7mktO9YSH/a5Rl1aoa+RMTHsEMGXs9USbEaaMlmBd12PK1NVvqt2OAKbMdty4qk4CfEaps+9LV63VEabM0h0xOF/4Ou2+kzi50tUKNVeexLFNAFPGdn+2yQ5TZhtq9V6DKVNv76l8OgFMmemsGAkBPqOggSUIaHVUvCmzBETmSE9AK9T0GRKhBAKYMiV0aV6OmDLzeNU+GlOmdgVQ/xQCmDJTKDEGAv+fAJ9RU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ykhKQFMmaR4mdwJAUwZJ42kjCwE2Htlwew+iFZHmDLuJWKjQK1QbVRBFhBIS4B1kpYvs5dPAFOm/B5SQXoCmDLpGRPBDwH2Xn56uWYlWh1hyqzZvYpia4VaESpKrZgA66Ti5lP6JAKYMpMwMahyApgylQuA8mcRYO81CxeDBwhodYQpg7SyENAKNUuSBIHAygRYJys3gPDmCWDKmG8RCRoggCljoAmkUAwB9l7FtMp0olodYcqYbq+f5LRC9UOCSiAwTIB1gjogsJkApgwKgcA4AUyZcUaMgEAgwN4LLSxBQKsjTJklusAcowS0Qh0NwAAIOCDAOnHQREpISgBTJileJndCAFPGSSMpIwsB9l5ZMLsPotURpox7idgoUCtUG1WQBQTSEmCdpOXL7OUTwJQpv4dUkJ4Apkx6xkTwQ4C9l59erlmJVkeYMmt2r6LYWqFWhIpSKybAOqm4+ZQ+iQCmzCRMDKqcAKZM5QKg/FkE2HvNwsXgAQJaHWHKIK0sBLRCzZIkQSCwMgHWycoNILx5Apgy5ltEggYIYMoYaAIpFEOAvVcxrTKdqFZHmDKm2+snOa1Q/ZCgEggME2CdoA4IbCaAKYNCIDBOAFNmnBEjIBAIsPdCC0sQ0OoIU2aJLjDHKAGtUEcDMAACDgiwThw0kRKSEsCUSYqXyZ0QwJRx0kjKyEKAvVcWzO6DaHWEKeNeIjYK1ArVRhVkAYG0BFgnafkye/kEMGXK7yEVpCeAKZOeMRH8EGDv5aeXa1ai1RGmzJrdqyi2VqgVoaLUigmwTipuPqVPIoApMwkTgyongClTuQAofxYB9l6zcDF4gIBWR5gySCsLAa1QsyRJEAisTIB1snIDCG+eAKaM+RaRoAECmDIGmkAKxRBg71VMq0wnqtURpozp9vpJTitUPySoBALDBFgnqAMCmwlgyqAQCIwTwJQZZ8QICAQC7L3QwhIEtDrClFmiC8wxSkAr1NEADICAAwKsEwdNpISkBDBlkuJlcicEMGWcNJIyshBg75UFs/sgWh1hyriXiI0CtUK1UQVZQCAtgRrXycOXP5IWagGz73/l7QKytJEipoyNPpCFbQKYMrb7Q3a2CNS497LVAR/ZaHW0iClz8eLF5t69e48RPX/+fHPo0KHFSEsceZ05c6Y5ffp0c+zYsWZnZ2ex+WWioXm7NR4/fnzx2HH8AwcONFeuXGlrE46XLl3aqt6Y2ab6FoXYM5lWqKnzY34IWCBQ4zrBlGkaTJnpqw9TZjorRtZLAFOm3t5T+XwCNe695lPiijECWh0tZsoEs2QsYc3vuwaDZq6ha/tMmatXrzZ3795tLl++3F52//795ty5c00qY0ZiSMyHDx+2BpTmlYPZlPy0Qp0SgzEQKJ1AjesEUwZTZs66xZSZQ4uxtRLAlKm189S9DYEa917bcOKazQS0OkpuyojJceTIkebkyZNtJSdOnGhOnTrVXL9+vTl48ODuCZvDhw/vMSDikylifjx69Ki5fft2O4eckBGTJJyUOXv2bPPgwYP2d7FRIrGHYkge4SVjLly40P6xz5SR+WVMqEHGSX6Sk1wXaozzi8cO5detUU79yFwf+MAHWuNHXiG3OK++6wLbuCa5tptTPM9cbjdv3mxu3Lixy+3atWuT16dWqJMDMRACBROocZ1gymDKzFmymDJzaDG2VgKYMrV2nrq3IVDj3msbTlyzmYBWR6uaMlKanD65c+dOe6tOuN1JTomIySKGRziVIgZA3+1LYoyEUyzdecSA6IvxpS99addkCfOLUXT06NFeUyaYEbF5E7dF4kgekmN3vti8ifN78803e2sMponMFxjEZlH885hNbBzFObz11lttquHETTz/XG5yOiju0ZyTPFqh8kYAgRoI1LhOMGUwZeasbUyZObQYWysBTJlaO0/d2xCoce+1DSeuKcSU6T5TRk6xyGmRTSdl+k7QDBkjYjTcunVr12AI5oKcBImfLRObE0OxJUb8Cqd3hmKHsZtO18S1dHN44YUXWsNHXuF38UmfML/UGJ4dM2TKdOuVa+W67rN7Qk1Dpsw23MQ4C+bV3IXJG95cYoyvkUCN6wRTBlNmzlrHlJlDi7G1EsCUqbXz1L0NgRr3Xttw4ppCTBlJs+/5J0uZMjJ/30kZuZ0mvmVpiikjc4WH6Aa8m07K9LUg3BoVHjocmzJxnrGRE+bp3n4Vzz92UqbPlJHrwymceC6paciU2YbbE0880T5LJ7y4fYm3JwgsS6DGjQGmDKbMnFWEKTOHFmNrJYApU2vnqXsbAjXuvbbhxDWFmzLd57HEz5SZc1JmyJTZ5sSHPM8mPl0zdlJGft/9Jqn4Fquu8bTppExo59C3PG1rynTnS3FSJj5hNPdBxLzh8VYGgXECNa4TTBlMmfGV8YMRmDJzaDG2VgKYMrV2nrq3IVDj3msbTlzjwJTZt29fe4omPJslPOh3yJSJT5oMPR9l07NR4lMvfTHklEw4XSPmghg7m07KxM+FCe0Q0yO+RUt+Ls/H2fRMGRkj10ns8GBi4RJfEwyjoduXhq4bqmnOM2U2cXv++eeb1157rX1ujrwwZXhrgsDyBGrcGGDKYMrMWUmYMnNoMbZWApgytXaeurchUOPeaxtOXFO4KRMMBylDvmFJnj0zZsrI2L5vBgqmjswj5sSUb1/qM2XefffdPd9KJHOFb1caOsESf+OR5BcMGflvuWb//v293wDVrSW+rq/GsZMy8g1NfdcFcynkFmoSQ0xuVQrfbjX125fGuMm84SvCpyxS3vCmUGJM7QRqXCeYMpgyc9Y9pswcWoytlQCmTK2dp+5tCNS499qGE9cUYMrU3qTu7Uu18+irnzc8VAGBcQI1rhNMGUyZ8ZXxgxGYMnNoMbZWApgytXaeurchUOPeaxtOXIMpY14DmDLjLeINb5wRIyBQ4zrBlMGUmbPyMWXm0GJsrQQwZWrtPHVvQ6DGvdc2nLgGUwYNOCDAG56DJlJCcgI1rhNMGUyZOQsLU2YOLcbWSgBTptbOU/c2BGrce23DiWswZdCAAwK84TloIiUkJ1DjOsGUwZSZs7AwZebQYmytBDBlau08dW9DoMa91zacuAZTBg04IMAbnoMmUkJyAqyT5IgJUDgBTJnCG0j6WQhgymTBTBAnBNh7OWnkymVodfS+771xf3dTDdoAK/MhvBEC6MhII0jDNAHWien2kJwBApgyBppACuYJYMqYbxEJGiLA3stQMwpORasjTJmCm19S6lqhllQruUJgWwKsk23JcV0tBDBlauk0dWoIYMpo6HFtbQTYe9XW8TT1anWEKZOmL8zaIaAVKkAhUAMB1kkNXaZGDQFMGQ09rq2FAKZMLZ2mziUIsPdagiJzaHWEKYOGshDQCjVLkgSBwMoEWCcrN4Dw5glgyphvEQkaIIApY6AJpFAMAfZexbTKdKJaHWHKmG6vn+S0QvVDgkogMEyAdYI6ILCZAKYMCoHAOAFMmXFGjIBAIMDec5m4GQAAIABJREFU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7co4eHLH9niKi7JSWD/K2/nDEcsCKgIYMqo8HFxZQTYe1XW8ETlanWEKZOoMSmnPX36dPPo0aM9IY4dO9acPHlyq7D3799vzp0715w/f745dOjQVnOMXaQV6tj8/B4CHgiwTjx0cX4NmDLzmeW+AlMmN3HiaQhgymjocW1tBNh71dbxNPVqdYQpk6YvSWcVU0ZMmJ2dnd04J06caH+2rTGTNOHvTa4Vaur8mB8CFgiwTix0IX8OmDL5mc+NiCkzlxjj1ySAKbMmfWKXRoC9V2kds5mvVkeYMjb7ujGrPlPm5s2bze3bt5vLly+314pJE17xCZiLFy829+7da3918ODB5sKFC018Uua9995rrly50v7+8OHD7dhr167tjgk/k98fP358jzG0KWmtUAtsEylDYDYB1slsZC4uwJSx30ZMGfs9IsMfEMCUQQ0QmE6Avdd0VowcJqDVEaZMgerqM2ViY+XSpUvNkSNH2lMzV69ebe7evduaNXfu3GmuX7++a9ycPXu2NV6efPLJ3duX5NpwCkd+/+DBg8dMmTNnzuyZdwpCrVCnxGAMBEonwDopvYPb5Y8psx23nFdhyuSkTSwtAUwZLUGur4kAe6+aup2uVq2OMGXS9SbZzJtMmRdffLF59dVXWyMlvOTUzKlTp9o/yimY+Hfys2DoPP/8881rr722+3sxccL4MEbmOXr0aGvw9M01VLRWqMlgMjEEDBFgnRhqRsZUMGUywt4yFKbMluC4bBUCmDKrYCdooQTYexXaOGNpa3WEKWOsoVPS2WTKBGOlO08wU+Q2pxs3brS/7t6+hCkzhT5jIJCOgPYNPV1mzJySAKZMSrrLzI0pswxHZslDAFMmD2ei+CDA3stHH9euQqsjTJm1O7hF/E3PlHnppZfaW5G6p2H6wnRvX8KU2aIZXAKBBQlo39AXTIWpMhLAlMkIe8tQmDJbguOyVQhgyqyCnaCFEmDvVWjjjKWt1RGmjLGGTkln6NuXwoN35ffhmTLhNiN52O8777zTPrhXHu4rr7FnyoSHAscP+uX2pSkdYgwEtiOgfUPfLipXrU0AU2btDozHx5QZZ8QIOwQwZez0gkzsE2DvZb9HJWSo1RGmTAld7uQopsujR4/2/LT7TUjxty8FIyUYMfLwXnnJQ37lob1zvn0JU6ZAwZByMQS0b+jFFEqiewhgytgXBKaM/R6R4Q8IYMqgBghMJ8DeazorRg4T0OoIUwZ1DRKQb24SAyecrNGg0gpVE5trIVAKAdZJKZ1aNk9MmWV5ppgNUyYFVeZMRQBTJhVZ5vVIgL2Xx67mr0mrI0yZ/D0zGzGcmIkTnPJsmikFaYU6JQZjIFA6AdZJ6R3cLn9Mme245bwKUyYnbWJpCWDKaAlyfU0E2HvV1O10tWp1hCmTrjfMHBHQChWYEKiBAOukhi4/XiOmjP2+Y8rY7xEZ/oAApgxqgMB0Auy9prNi5DABrY4wZVBXFgJaoWZJkiAQWJkA62TlBqwUHlNmJfAzwmLKzIDF0NUJYMqs3gISKIgAe6+CmmU4Va2OMGUMN9dTalqhemJBLRAYIsA6QRsQ2ExAPmzKrbYf/vCHQQUBCAwQwJRBGhCYToC913RWjBwmoNURpgzqykJAK9QsSRIEAisTYJ2s3ADCmyeAKWO+RSRogACmjIEmkEIxBNh7FdMq04lqdYQpY7q9fpLTCtUPCSqBQDqXHbYQ8E4AU8Z7h6lvCQKYMktQZI5aCPAZpZZOp61TqyNMmbT9YfbvE9AKFZAQqIEA66SGLlOjhgCmjIYe19ZCAFOmlk5T5xIE2HstQZE5tDrClEFDWQhohZolSYJAYGUCrJOVG0B48wQwZcy3iAQNEMCUMdAEUiiGAHuvYlplOlGtjjBlTLfXT3JaofohQSUQGCbAOkEdENhMAFMGhUBgnACmzDgjRkAgEGDvhRaWIKDVEabMEl1gjlECWqGOBmAABBwQYJ04aCIlJCWAKZMUL5M7IYAp46SRlJGFAHuvLJjdB9HqCFPGvURsFKgVqo0qyAICaQmwTtLyZfbyCWDKlN9DKkhPAFMmPWMi+CHA3stPL9esRKsjTJk1u1dRbK1QK0JFqRUTYJ1U3HxKn0QAU2YSJgZVTgBTpnIBUP4sAuy9ZuFi8AABrY4wZZBWFgJaoWZJkiAQWJkA62TlBhDePAFMGfMtIkEDBDBlDDSBFIohwN6rmFaZTlSrI0wZ0+31k5xWqH5IUAkEhgmwTlAHBDYTwJRBIRAYJ4ApM86IERAIBNh7oYUlCGh1hCmzRBeYY5SAVqijARgAAQcEWCcOmkgJSQlgyiTFy+ROCGDKOGkkZWQhwN4rC2b3QbQ6wpRxLxEbBWqFaqMKsoBAWgKsk7R8mb18Apgy5feQCtITwJRJz5gIfgiw9/LTyzUr0eoIU2bN7lUUWyvUilBRasUEWCcVN5/SJxHAlJmEiUGVE8CUqVwAlD+LAHuvWbgYPEBAqyNMGaSVhYBWqFmSJAgEVibAOlm5AYQ3TwBTxnyLSNAAAUwZA00ghWIIsPcqplWmE9XqCFPGdHv9JKcVqh8SVAKBYQKsE9QBgc0EMGVQCATGCWDKjDNiBAQCAfZeaGEJAlodYcos0QXmGCWgFepoAAZAwAEB1omDJlJCUgKYMknxMrkTApgyThpJGVkIsPfKgtl9EK2OMGXcS8RGgVqh2qiCLCCQlgDrJC1fZi+fAKZM+T2kgvQEMGXSMyaCHwLsvfz0cs1KtDrClFmzexXF1gq1IlSUWjEB1knFzaf0SQQwZSZhYlDlBDBlKhcA5c8iwN5rFi4GDxDQ6ghTBmllIaAVapYkCQKBlQmwTlZuAOHNE8CUMd8iEjRAAFPGQBNIoRgC7L2KaZXpRLU6wpQx3V4/yWmF6ocElUBgmADrBHVAYDMBTBkUAoFxApgy44wYAYFAgL0XWliCgFZHmDJLdIE5RglohToagAEQcECAdeKgiZSQlIAVU+bhyx9JWieTQwACNgjsf+VtG4mQRTIC7L2Soa1qYq2OMGUKlcvZs2ebBw8e7GZ//vz55tChQ7OqkTkOHjzYziP/f/LkyVnXzxmsFeqcWIyFQKkEWCeldo68cxHAlMlFmjgQgIAQwJTxrwP2Xv57nKNCrY4wZXJ0aeEYp0+fbk2UM2fOtDPfuXOnuXLlSnPt2rVZkYIpk9KMCQlphTqrMAZDoFACrJNCG0fa2QhgymRDTSAIQABTpgoNsPeqos3Ji9TqCFMmeYuWDXDz5s3m9u3bzeXLl/dMfPHixWb//v3taRf573v37rW/P3bs2J4TMOGEzb59+9rx3ZMy8nv5Xbhefn/hwoV2LjGDHj161F7z8OHDdu6dnZ1JBWqFOikIgyBQOAHWSeENJP3kBDBlkiMmAAQgEBHgpIx/ObD38t/jHBVqdYQpk6NLC8YQw0Ve4ZRMd2oxbW7cuNGemrl//35z7ty55tSpU83Ro0ebq1evNnfv3m0NnfA7MVbi25eCadO9/t13323HiUETYhw/fhxTZsHeMhUEtG/oEISAdwKYMt47TH0QsEUAU8ZWP1Jkw94rBdX65tTqCFOmMM2MmTLdW5Li8d3f9T1TJpyUCaaPnI4R40ZO58QnY8LPOSlTmIBI1zQB7Ru66eJIDgILEMCUWQAiU0AAApMJYMpMRlXsQPZexbbOVOJaHWHKmGrneDJjpoyYJUeOHNm9ZSke3/c7uYWpe1JGbl/ClBnvBSMgsDQB7Rv60vkwHwSsEcCUsdYR8oGAbwKYMr77K9Wx9/Lf4xwVanWEKZOjSwvG2PRMGQkTnvkSHt7LSZkF4TMVBBIT0L6hJ06P6SGwOgFMmdVbQAIQqIoApoz/drP38t/jHBVqdYQpk6NLC8cY+vYl+Vrsd95557FnyoRnv/Q9b6bvmTJ9J2XE7AnPlAnf9sQzZRZuLNNVT0D7hl49QAC4J4Ap477FFAgBUwQwZUy1I0ky7L2SYK1uUq2OMGUKlUz4JqSQvhgyhw4dav+46duX4t8dPny4/QamKbcvybNj+PalQsVC2sUQ0L6hF1MoiUJgSwKYMluC4zIIQGArApgyW2Er6iL2XkW1y2yyWh1hyphtrd3Ewjc3xUbQWLZaoY7Nz+8h4IEA68RDF6khJQFMmZR0mRsCEOgSwJTxrwn2Xv57nKNCrY4wZXJ0yUGM8FXZoZQ5ty7JNVqhOkBICRAYJcA6GUXEgMoJYMpULgDKh0BmApgymYGvEI691wrQHYbU6ghTxqEoLJakFarFmsgJAksTYJ0sTZT5vBHAlPHWUeqBgG0CmDK2+7NEduy9lqDIHFodYcqgoSwEtELNkiRBILAyAdbJyg0gvHkCmDLmW0SCEHBFAFPGVTt7i2Hv5b/HOSrU6ghTJkeXiMHtS2gAAhMIaN/QJ4RgCASKJmDFlCkaIsm7JyDr5N133939Agj3BVMgBBQE2Hsp4HHpLgGtjjBlEFMWAlqhZkmSIBBYmQDrZOUGEN48AUwZ8y0iQQMEMGUMNIEUiiHA3quYVplOVKsjTBnT7fWTnFaofkhQCQSGCbBOUAcENhPAlEEhEBgngCkzzogREAgE2HuhhSUIaHWEKbNEF5hjlIBWqKMBGAABBwRYJw6aSAlJCWDKJMXL5E4IYMo4aSRlZCHA3isLZvdBtDrClHEvERsFaoVqowqygEBaAqyTtHyZvXwCmDLl95AK0hPAlEnPmAh+CLD38tPLNSvR6ghTZs3uVRRbK9SKUFFqxQRYJxU3n9InEcCUmYSJQZUTwJSpXACUP4sAe69ZuBg8QECrI0wZpJWFgFaoWZIkCARWJsA6WbkBhDdPAFPGfItI0AABTBkDTSCFYgiw9yqmVaYT1eoIU8Z0e/0kpxWqHxJUAoFhAqwT1AGBzQQwZVAIBMYJYMqMM2IEBAIB9l5oYQkCWh1hyizRBeYYJaAV6mgABkDAAQHWiYMmUkJSApgySfEyuRMCmDJOGkkZWQiw98qC2X0QrY4wZdxLxEaBWqHaqIIsIJCWAOskLV9mL58Apkz5PaSC9AQwZdIzJoIfAuy9/PRyzUq0OsKUWbN7FcXWCrUiVJRaMQHWScXNp/RJBDBlJmFiUOUEMGUqFwDlzyLA3msWLgYPENDqCFMGaWUhoBVqliQJAoGVCbBOVm4A4c0TwJQx3yISNEAAU8ZAE0ihGALsvYpplelEtTrClDHdXj/JaYXqhwSVQGCYAOsEdUBgMwFMGRQCgXECmDLjjBgBgUCAvRdaWIKAVkeYMkt0gTlGCWiFOhqAARBwQIB14qCJlJCUAKZMUrxM7oQApoyTRlJGFgLsvbJgdh9EqyNMGfcSsVGgVqg2qiALCKQlwDpJy5fZyyeAKVN+D6kgPQFMmfSMieCHAHsvP71csxKtjjBl1uxeRbG1Qq0IFaVWTIB1UnHzKX0SAUyZSZgYVDkBTJnKBUD5swiw95qFi8EDBLQ6wpRBWl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2Z7ATx8+SPbX5zgyv2vvJ1gVqaMCbD3Qg9LENDqCFNmiS4wxygBrVBHAzAAAg4IsE4cNJESkhLAlEmKl8mdEMCU2b6RmDLbsyv1SvZepXbOVt5aHWHK2OrnYDZXr15tbt++3fv7U6dONUePHp1VydmzZ5uDBw82J0+ebE6cONFsM8ecgFqhzonFWAiUSoB1UmrnyDsXAUyZXKSJUzIBTJntu4cpsz27Uq9k71Vq52zlrdURpoytfk7KJjZUJl3QM2iJOebE1gp1TizGQqBUAqyTUjtH3rkIYMrkIk2ckglgymzfPUyZ7dmVeiV7r1I7ZytvrY4wZWz1c1I2Q4bK6dOnm0ePHrVzhJMv8Qmbffv2NZcvX24uXrzY3Lt3rx13/Pjx5saNG7vj5dTM4cOHd39/7Nix9jTN/fv3m3PnzrXXhN+fP3++OXTo0KSctUKdFIRBECicAOuk8AaSfnICmDLJERPAAQFMme2biCmzPbtSr2TvVWrnbOWt1RGmjK1+Tsqmz5SRn4npcubMmebmzZut0SKmiRgp165da+cVM2b//v2tyTJ0+5KYMnJb04ULF3bnkevj8cHUwZSZ1C4GQWAyAe0b+uRADIRAoQQwZQptHGlnJYApsz1uTJnt2ZV6JXuvUjtnK2+tjjBlbPVzUjZ9poyYKbFJIqdmPvrRjzZvvPHGnp+HAJtMGTk9s7Ozs3s65sUXX2xeffXV3XnCqRlMmUntYhAEJhPQvqFPDsRACBRKAFOm0MaRdlYCmDLb48aU2Z5dqVey9yq1c7by1uoIU8ZWPydl0zVl4luL4gnEXDlw4EBz5cqV9sfh9iX5b0yZSagZBIGsBLRv6FmTJRgEViCAKbMCdEIWRwBTZvuWYcpsz67UK9l7ldo5W3lrdYQpY6ufk7KZclKmb6Kpty9xUmZSGxgEgcUJaN/QF0+ICSFgjACmjLGGkI5JApgy27cFU2Z7dqVeyd6r1M7ZylurI0wZW/2clM3YM2XCyZlnnnmm+drXvtY+3Fde25oycpvSl770pd2v0A4PD+b2pUntYhAEJhPQvqFPDsRACBRKAFOm0MaRdlYCmDLb48aU2Z5dqVey9yq1c7by1uoIU8ZWPydlM+Xbl8Jpl/iblsIDfCVIMFbk25Vu376959uXuidlxHyRF9++NKk9DILA1gS0b+hbB+ZCCBRCAFOmkEaR5qoEMGW2x48psz27Uq9k71Vq52zlrdURpoytfhaRjXy7kxg54QTOlKS1Qp0SgzEQKJ0A66T0DpJ/agKYMqkJM78HApgy23cRU2Z7dqVeyd6r1M7ZylurI0wZW/00m418u1P8mnPrklynFapZMCQGgQUJsE4WhMlULglgyrhsK0UtTABTZnugmDLbsyv1SvZepXbOVt5aHWHK2Oqn22y0QnULhsIgEBFgnSAHCGwmgCmDQiAwTgBTZpzR0AhMme3ZlXole69SO2crb62OMGVs9dNtNlqhugVDYRDAlEEDEJhMAFNmMioGVkwAU6bi5lP6bAJ8RpmNjAt6CGh1hCmDrLIQ0Ao1S5IEgcDKBFgnKzeA8OYJYMqYbxEJGiCAKWOgCaRQDAH2XsW0ynSiWh1hyphur5/ktEL1Q4JKIDBMgHWCOiCwmQCmDAqBwDgBTJlxRoyAQCDA3gstLEFAqyNMmSW6wByjBLRCHQ3AAAg4IMA6cdBESkhKAFMmKV4md0IAU8ZJIykjCwH2Xlkwuw+i1RGmjHuJ2ChQK1QbVZAFBNISYJ2k5cvs5RPAlCm/h1SQngCmTHrGRPBDgL2Xn16uWYlWR5gya3avothaoVaEilIrJsA6qbj5lD6JAKbMJEwMqpwApkzlAqD8WQTYe83CxeABAlodYcogrSwEtELNkiRBILAyAdbJyg0gvHkCmDLmW0SCBghgyhhoAikUQ4C9VzGtMp2oVkeYMqbb6yc5rVD9kKASCAwTYJ2gDghsJoApg0IgME4AU2acESMgEAiw90ILSxDQ6ghTZokuMMcoAa1QRwMwAAIOCLBOHDSREpISwJRJipfJnRDAlHHSSMrIQoC9VxbM7oNodYQp414iNgrUCtVGFWQBgbQEWCdp+TJ7+QQwZcrvIRWkJ4Apk54xEfwQYO/lp5drVqLVEabMmt2rKLZWqBWhotSKCbBOKm4+pU8igCkzCRODKieAKVO5ACh/FgH2XrNwMXiAgFZHmDJIKwsBrVCzJEkQCKxMgHWycgMIb54Apoz5FpGgAQKYMgaaQArFEGDvVUyrTCeq1RGmjOn2+klOK1Q/JKgEAsMEWCeoAwKbCWDKoBAIjBPAlBlnxAgIBALsvdDCEgS0OsKUWaILzDFKQCvU0QAMgIADAqwTB02khKQEMGWS4mVyJwQwZZw0kjKyEGDvlQWz+yBaHWHKuJeIjQK1QrVRBVlAIC0B1klavsxePgFMmfJ7SAXpCWDKpGdMBD8E2Hv56eWalWh1hCmzZvcqiq0VakWoKLViAqyTiptP6ZMIYMpMwsSgyglgylQuAMqfRYC91yxcDB4goNURpgzS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C6Xw8OWPLDQT00wlsP+Vt6cOZRwEdglo9/CYMguK6erVq83t27f3zLhv377m8uXLC0b5wVRnz55tDh482Jw8eTLJ/EOTSp0PHjxoLly4MDmuVqiTAzEQAgUTYJ0U3DxSz0IAUyYLZoIUTgBTpvAGRuljyuTvJaZMfuYeImr38JgyC6qgz6y4ePFia2CkMGYwZRZsHlNBwAAB7Ru6gRJIAQJJCWDKJMXL5E4IYMo4aeT3ysCUyd9LTJn8zD1E1O7hMWUWVMHQCZITJ040p06dao4ePdqISXPv3r026rFjx3ZPuQSDJZy0OXz4cHPmzJl23KZr3v/+9zdf//rXm2vXru1WIvHkz31z7t+/f/c0z/nz55tDhw4NxpDr5aRPyFdO5UheN27caK+JcxzDqBXq2Pz8HgIeCLBOPHSRGlISwJRJSZe5vRDAlPHSSUyZNTqJKbMG9fJjavfwmDILamDIlAnmiIS6e/due2rm/v37zblz53bNGhkjJ2qCUSLGyvHjx9vsxAQRk6XvGjFKZM4XXnihNX1u3rzZziOGTphTrr1z505z5cqVXSMlGC4yTvLuy+v1119v5+rGfvfdd7l9aUHdMBUEAgHtGzokIeCdAKaM9w5T3xIEMGWWoGhjDk7K5O8Dpkx+5h4iavfwmDILqmDMlBGDQ06X7OzstFHlBIy8goEip1Li0zHyu0ePHu15bkz3GjFl5PXw4cP2Wvn9U0891Ro0sfHSNXTiXGVcX14SO87p9OnT7eke+TnPlFlQOEwFge8T0L6hAxIC3glgynjvMPUtQQBTZgmKNubAlMnfB0yZ/Mw9RNTu4TFlFlTBmCkjp1HE0Ihf4Rag2ECR34e5xGw5cuTI7m1OfabM008/3Vy6dKk9gRNuXZI5ppoyYrb05YUps6A4mAoCEwho39AnhGAIBIomgClTdPtIPhMBTJlMoDOEwZTJALkTAlMmP3MPEbV7eEyZBVUw9kwZuR0oPpESh+6aMsF8mXJSRr59KZx2CbcuzTFluidlQl7dnDgps6BYmAoCPQS0b+hAhYB3Apgy3jtMfUsQwJRZgqKNOTBl8vcBUyY/cw8RtXt4TJkFVTD07UtirMjXR8fPbpGwYnKEUzDx81/kd5ueKSPPmpFboOJvXwpfxx1+N8eUGcpLDB5uX1pQIEwFgREC2jd0AEPAOwFMGe8dpr4lCGDKLEHRxhyYMvn7gCmTn7mHiNo9PKbMgirkTq9KAAAgAElEQVQIxkg8pTzzRQyZ8Iq/SSn+9iIxWOQlRoi84m9mGvvGJjkpE54ZE38L09TblyReX15DJ2UOHDjQPjS4W9smlFqhLtgmpoKAWQKsE7OtITEjBDBljDSCNEwTwJQx3Z5ZyWHKzMK1yGBMmUUwVjeJdg+PKWNEMl0DZG5aYgiFh/3OvTbHeK1Qc+RIDAisTYB1snYHiG+dAKaM9Q6RnwUCmDIWurBMDpgyy3CcMwumzBxajA0EtHt4TBkjWtKYMt2v0zZS0p40tEK1WBM5QWBpAqyTpYkynzcCmDLeOko9KQhgyqSgus6cmDL5uWPK5GfuIaJ2D48p40EFBdSgFWoBJZIiBNQEWCdqhEzgnACmjPMGU94iBDBlFsFoYhJMmfxtwJTJz9xDRO0eHlPGgwoKqEEr1AJKJEUIqAmwTtQImcA5AUwZ5w2mvEUIYMosgtHEJJgy+duAKZOfuYeI2j08powHFRRQg1aoBZRIihBQE2CdqBEygXMCmDLOG0x5ixDAlFkEI5NUQoC9VyWNTlymVkeYMokbxPT/n4BWqHCEQA0EWCc1dJkaNQQwZTT0uLYWApgytXSaOpcgwN5rCYrModURpgwaykJAK9QsSRIEAisTYJ2s3ADCmyeAKWO+RSRogACmjIEmkEIxBNh7FdMq04lqdYQpY7q9fpLTCtUPCSqBwDAB1gnqgMBmApgyKAQC4wQwZcYZMQICgQB7L7SwBAGtjjBllugCc4wS0Ap1NAADIOCAAOvEQRMpISkBTJmkeJncCQFMGSeNpIwsBNh7ZcHsPohWR5gy7iVio0CtUG1UQRYQSEuAdZKWL7OXTwBTpvweUkF6Apgy6RkTwQ8B9l5+erlmJVodYcqs2b2KYmuFWhEqSq2YAOuk4uZT+iQCmDKTMDGocgKYMpULgPJnEWDvNQsXgwcIaHWEKYO0shDQCjVLkgSBwMoEWCcrN4Dw5glgyphvEQkaIIApY6AJpFAMAfZexbTKdKJaHWHKmG6vn+S0QvVDgkogMEyAdYI6ILCZAKYMCoHAOAFMmXFGjIBAIMDeCy0sQUCrI0yZJbrAHKMEtEIdDcAACDggwDpx0ERKSEoAUyYpXiZ3QgBTxkkjKSMLAfZeWTC7D6LVEaaMe4nYKFArVBtVkAUE0hJgnaTly+zlE8CUKb+HVJCeAKZMesZE8EOAvZefXq5ZiVZHmDJrdq+i2FqhVoSKUismwDqpuPmUPokApswkTAyqnACmTOUCoPxZBNh7zcLF4AECWh1hyiCtLAS0Qs2SJEEgsDIB1snKDSC8eQKYMuZbRIIGCGDKGGgCKRRDgL1XMa0ynahWR5gyptvrJzmtUP2QoBIIDBNgnaAOCGwmgCmDQiAwTgBTZpwRIyAQCLD3QgtLENDqCFNmiS4wxygBrVBHAzAAAg4IsE4cNJESkhLAlEmKl8mdEMCUcdJIyshCgL1XFszug2h1hCnjXiI2CtQK1UYVZAGBtARYJ2n5Mnv5BDBlyu8hFaQngCmTnjER/BBg7+Wnl2tWotURpsya3asotlaoFaGi1IoJsE4qbj6lTyKAKTMJE4MqJ4ApU7kAKH8WAfZes3AxeICAVkeYMkgr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YO7e6+HLH5k1f4mD97/ydolpr5rzXB11ky3KlLl48WJz79695tq1a1mhnz59ujl27Fizs7OTNW4cTHJ49OjR7o/Onz/fHDp0aNV85jDRCnW1QgkMgYwEWCcZYROqSAKYMkW2jaQzE8CUyQyccEUTmLv3wpQput3Jkp+ro6JNmRMnTjQHDx5sDh8+nNUgWduUOXv2bLNv377mzJkzbf9u3rzZ3Lhxo1nTmJnLRCvUZCuIiSFgiADrxFAzSMUkAUwZk20hKWMEMGWMNYR0TBOYu/fClDHdztWSm6ujYk0ZMSIePHjQmjJyWubChQt7aolPkgSzou9ncpGYO+EVxt6/f785d+5ceyLm9u3b7a9PnTrVvP76623c8Gf5/ytXruxeL+NPnjzZhOvFMJL85HX8+PFd82hOLt0mSb6Sy9GjR3d/JfPJSZm33npr93d37txpc5OTREP1PPHEE711xnN3+UhQYSPshYUYROHUTjevoZWgFepqK4zAEMhIgHWSETahiiSAKVNk20g6MwFMmczACVc0gbl7L0yZotudLPm5OuomUsztS3Ja5Nlnn22NCTEN4lMi8jsxDMQcEfMmmCLdn4mRI2bGkSNH2rFXr15t7t6921y+fHnXxJBrZFw4jSIGR3wqJDZI4jGxKSMnWuK5+/LblEu3SeG2rWAAhd+HmMEY6TNluvUIt2CwdOuUeeNTOaGGl156adfIEW7y4qRMsjXNxBUT0L6hV4yO0ishgClTSaMpU0UAU0aFj4srIzB374UpU5lAJpY7V0dFmjLBfAjPkhGTYv/+/XtOqMQmTTAn4p/JHPISQyJ+Jk0wWcIJkvjkR/jd9evXe58p02eCdA2SYILMySU+tRIaFmKFP4tB8/TTT7f1bDJluvU8//zzzWuvvbbn5E2XQZyr/K7vGkyZiSuUYRCYQUD7hj4jFEMhUCQBTJki20bSmQlgymQGTriiCczde2HKFN3uZMnP1VGRpoyc2Ai3FIUC5Baa+IRL1/QQs6L7zJWusRHmEuOiz5QJxoPEDg+17cslvl1oiikjcTfl0mfKxI0LJtUzzzzTvPHGG5NNGannox/96J5rZN5Q54EDB9rbnzBlkq1XJobARgLaN3TwQsA7AUwZ7x2mviUIYMosQZE5aiEwd++FKVOLMubVOVdHRZoyfacyNp3uCKZF15TpnrjpMzo2nZR58skn25MpYd5tT8pI3E25xHlJDDmpIwZU/Aq3RIlhxEmZeYuG0RCwSkD7hm61LvKCwFIEMGWWIsk8nglgynjuLrUtTWDu3gtTZukO+Jhvro6KM2X6bkWSIuQWJnnJ81ti0yY850VO0oTTLd3nw4RnysRzy1xiuMiDemXOvmfKdE+SiDEiD77ddFKm+0yaKbl0v+o6fg6O5BnyFjNGTraEBwrHXxnefcZN/I1NQ3XK3N1nyojpE27Big0rbl/y8QZCFbYIaN/QbVVDNhBYngCmzPJMmdEfAUwZfz2lonQE5u69MGXS9aLkmefqqDhTRowG+aaf7rctdb8Wuu8blfp+JgDinwejIZgY4RuGZFw4ERPMDjE/5CHC8bcxiSnSd/tTfIqmG7N7e1BoyqZvMoq/vUnGh7GBg/wsfPNTbBJ16wnmU1+dIY+hb1+K84uZ7OzsjK4hrVBHAzAAAg4IsE4cNJESkhLAlEmKl8mdEMCUcdJIyshCYO7eC1MmS1uKCzJXR8WZMrk60v0mo1xxU8UZqmetOrVCTcWJeSFgiQDrxFI3yMUiAUwZi10hJ2sEMGWsdYR8LBOYu/fClLHczfVym6sjTJmBXq1lVqSSDqZMKrLMC4F0BLRv6OkyY2YI2CCAKWOjD2RhmwCmjO3+kJ0tAnP3XpgytvpnJZu5OsKUsdK5yvLQCrUyXJRbKQHWSaWNp+zJBDBlJqNiYMUEMGUqbj6lzyYwd++FKTMbcRUXzNURpkwVsrBXpFao9ioiIwgsT4B1sjxTZvRFAFPGVz+pJg0BTJk0XJnVJ4G5ey9MGZ860FY1V0eYMlriXL8VAa1QtwrKRRAojADrpLCGkW52Apgy2ZETsEACmDIFNo2UVyPA3ms19K4Ca3X0vu+9cX93ExFtAFe0KWZrAuhoa3RcWBEB1klFzabUrQhgymyFjYsqI4ApU1nDKVdFgL2XCh8Xf5+AVkeYMkgpCwGtULMkSRAIrEyAdbJyAwhvngCmjPkWkaABApgyBppACsUQYO9VTKtMJ6rVEaaM6fb6SU4rVD8kqAQCwwRYJ6gDApsJYMqgEAiME8CUGWfECAgEAuy90MISBLQ6wpRZogvMMUpAK9TRAAyAgAMCrBMHTaSEpAQwZZLiZXInBDBlnDSSMrIQYO+VBbP7IFodYcq4l4iNArVCtVEFWUAgLQHWSVq+zF4+AUyZ8ntIBekJYMqkZ0wEPwTYe/np5ZqVaHWEKbNm9yqKrRVqRagotWICrJOKm0/pkwhgykzCxKDKCWDKVC4Ayp9FgL3XLFwMHiCg1RGmDNLKQkAr1CxJEgQCKxNgnazcAMKbJ4ApY75FJGiAAKaMgSaQQjEE2HsV0yrTiWp1hCljur1+ktMK1Q8JKoHAMAHWCeqAwGYCmDIoBALjBDBlxhkxAgKBAHsvtLAEAa2OMGWW6AJzjBLQCnU0AAMg4IAA68RBEykhKQFMmaR4mdwJAUwZJ42kjCwE2Htlwew+iFZHmDLuJWKjQK1QbVRBFhBIS4B1kpYvs5dPAFOm/B5SQXoCmDLpGRPBDwH2Xn56uWYlWh1hyqzZvYpia4VaESpKrZgA66Ti5lP6JAKYMpMwMahyApgylQuA8mcRYO81CxeDBwhodYQpg7SyENAKNUuSBIHAygRYJys3gPDmCWDKmG8RCRoggCljoAmkUAwB9l7FtMp0olodYcqYbq+f5LRC9UOCSiAwTIB1gjogsJkApgwKgcA4AUyZcUaMgEAgwN4LLSxBQKsjTJklusAcowS0Qh0NwAAIOCDAOnHQREpISgBTJileJndCAFPGSSMpIwsB9l5ZMLsPotURpox7idgoUCtUG1WQBQTSEmCdpOXL7OUTwJQpv4dUkJ4Apkx6xkTwQ4C9l59erlmJVkeYMmt2r6LYWqFWhIpSKybAOqm4+ZQ+iQCmzCRMDKqcAKZM5QKg/FkE2HvNwsXgAQJaHWHKIK0sBLRCzZIkQSCwMgHWycoNILx5Apgy5ltEggYIYMoYaAIpFEOAvVcxrTKdqFZHmDKm2+snOa1Q/ZCgEggME2CdoA4IbCaAKYNCIDBOAFNmnBEjIBAIsPdCC0sQ0OoIU2aJLjDHKAGtUEcDMAACDgiwThw0kRKSEsCUSYqXyZ0QwJRx0kjKyEKAvVcWzO6DaHWEKeNeIjYK1ArVRhVkAYG0BFgnafkye/kEMGXK7yEVpCeAKZOeMRH8EGDv5aeXa1ai1RGmzJrdqyi2VqgVoaLUigmwTipuPqVPIoApMwkTgyongClTuQAofxYB9l7juB6+/JHxQSuP2P/K26tmoNWRaVPm/v37zblz55rz5883hw4d2gV99uzZZt++fc2ZM2cWhR/idSc9depUc/To0UVjpZpsiFk3XjzunXfeaW7fvt1cvnw5VVqNVqjJEmNiCBgiwDox1AxSMUkAU8ZkW0jKGAFMGWMNIR3TBNh7jbcHU2ackVZHmDIR4z5D486dO82VK1eaUoyZbUyZ2PAal9x2I7RC3S4qV0GgLAKsk7L6Rbb5CWDK5GdOxPIIYMqU1zMyXo8Ae69x9pgy44y0OirelDl9+nTz6NGjltSxY8eakydPtv8dzBT5bzlVE06B3Lx5sz0VEl7x6ZAhQ+PixYvtcDmZMzRvfMomxJNYN27caK5du9Zef/Xq1ebBgwfNhQsXmpDHwYMHm3v37rW/lxNBcjIormWsjv3797dzdq+XP0tciRnXG8ylEydO7DI4fvz47kmZufGmGjpaoY4vBUZAoHwCrJPye0gFaQlgyqTly+w+CGDK+OgjVeQhwN5rnDOmzDgjrY6KNmXEkHj48OHubUxiNIixIS8xN4IBEd/uFIySvpMvQ6ZMMFDEwJEYYmLs7Ow08bzy8zCnmDiSm5gzm0wZ+V2YK5hLYqSEHINJs6mObi7PPffc7i1f7733XnvKJ5hCkpcYWGIKDd2+NFRfyKmv9nGZNty+NAUSY6onoH1Drx4gANwTwJRx32IKXIAApswCEJmiGgLsvcZbjSkzzkiro+JNmXDyJEYlBoKcPhHzQV7h9EdseASjIr5uzJSRkzjxs1fCvPFJkzCfzCXPahkzZUIescET8njmmWeab37zm5PqCKdwPvWpT/U+h0fyik/q9JkyQ/X1cYvnGpcppswURoyBgPYNHYIQ8E4AU8Z7h6lvCQKYMktQZI5aCLD3Gu80psw4I62OijVl5LYfuVVJTn+E23/C7UvdW3YCRq0pc+TIkebu3bu7t0JtMmUk5tjtS7Fh02fKPPXUU81bb731mAo2mSRdU0bmDbc3yUTCbeikzFB9mDLjC5EREFiCgPYNfYkcmAMClglgyljuDrlZIYApY6UT5FECAfZe413ClBlnpNWRaVNGyo9vCwo4xGgIpkyMKNy+JCdU4pMy8ZiuURL/buyZMhJz6kkZmTc+oSN/7j5TZsyU6Z6U2VRH30mZ7rcqcVJmfEExAgJrEtC+oa+ZO7EhkIMApkwOysQonQCmTOkdJP+cBNh7jdPGlBlnpNWReVNGDBh5dW9Fkuet3Lp1q312S3i479AzZcSMCCdc5poywVgJX8vdfeaK5NY9nRKe3fLss8+2z3QJ18pzYyTf8KDfMVPmxRdfbF599dXdZ9VsqqPPlHnzzTf3nOyR3DedlOl7Zk5gv+nUz7hMuX1pCiPGQED7hg5BCHgngCnjvcPUtwQBTJklKDJHLQTYe413GlNmnJFWR+ZNGUEQf8OS/Dl+SG/3W4TkAbzyir9FSP4cnt0yxZTpYg+mSnfe+Fudhr61KL696vDhw7sP2u3m0Xf7ksQND+sNOQ3VEZ+CCbzib3MK3OIH/4ZxciLna1/7Wntb1qZvXxp6Ps64TDFlpjBiDAS0b+gQhIB3Apgy3jtMfUsQwJRZgiJz1EKAvdd4pzFlxhlpdVSEKTOOgRHWCWiFar0+8oPAEgRYJ0tQZA7PBDBlPHeX2pYigCmzFEnmqYEAe6/xLmPKjDPS6ghTZpwxIxYgoBXqAikwBQTME2CdmG8RCa5MAFNm5QYQvggCmDJFtIkkjRBg7zXeCEyZcUZaHWHKjDNmxAIEtEJdIAWmgIB5AqwT8y0iwZUJYMqs3ADCF0EAU6aINpGkEQLsvcYbgSkzzkirI0yZccaMWICAVqgLpMAUEDBPgHVivkUkuDIBTJmVG0D4IghgyhTRJpI0QoC913gjMGXGGWl1hCkzzpgRCxDQCnWBFJgCAuYJsE7Mt4gEVyaAKbNyAwhfBAFMmSLaRJJGCLD3MtKIwtPQ6ghTpnABlJK+Vqil1EmeENAQYJ1o6HFtDQQwZWroMjVqCWDKaAlyfU0E2HvV1O10tWp1hCmTrjfMHBHQChWYEKiBAOukhi5To4YApoyGHtfWQgBTppZOU+cSBNh7LUGRObQ6wpRBQ1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OcVqh+SFAJBIYJsE5QBwQ2E8CUQSEQGCeAKTPOiBEQCATYe6GFJQhodYQps0QXmGOUgFaoowEYAAEHBFgnDppICUkJYMokxcvkTghgyjhpJGVkIcDeKwtm90G0OsKUcS8RGwVqhWqjCrKAQFoCrJO0fJm9fAKYMuX3kArSE8CUSc+YCH4IsPfy08s1K9HqCFNmze5VFFsr1IpQUWrFBFgnFTef0icRwJSZhIlBlRPAlKlcAJQ/iwB7r1m4GDxAQKsjTBmklYWAVqhZkiQIBFYmwDpZuQGEN08AU8Z8i0jQAAFMGQNNIIViCLD3KqZVphPV6ghTxnR7/SSnFaofElQCgWECrBPUAYHNBDBlUAgExglgyowzYgQEAgH2XmhhCQJaHWHKLNEF5hgloBXqaAAGQMABAdaJgyZSQlICmDJJ8TK5EwKYMk4aSRlZCLD3yoLZfRCtjjBl3EvERoFaodqogiwgkJYA6yQtX2YvnwCmTPk9pIL0BDBl0jMmgh8C7L389HLNSrQ6wpRZs3sVxdYKtSJUlFoxAdZJxc2n9EkEMGUmYWJQ5QQwZSoXAOXPIsDeaxYuBg8Q0OoIUwZpZSGgFWqWJAkCgZUJsE5WbgDhzRPAlDHfIhI0QABTxkATSKEYAuy9immV6US1OsKUMd1eP8lpheqHBJVAYJgA6wR1QGAzAUwZFAKBcQKYMuOMGAGBQIC9F1pYgoBWR5gyS3SBOUYJaIU6GoABEHBAgHXioImUkJQApkxSvEzuhACmjJNGUkYWAuy9smB2H0SrI0wZ9xKxUaBWqDaqIAsIpCXAOknLl9nLJ4ApU34PqSA9AUyZ9IyJ4IcAey/7vXz48kdGk9z/ytujY1IO0OoIUyZldxRz37x5s7lx40bvDMePH292dnYmzX769Onm2LFjG8dPGTMp2IZBWqFq43M9BEogwDopoUvkuCYBTJk16RO7FAKYMqV0ijwtEGDvZaELm3PAlPkeH4S6vlAvXrzYJnHmzJn1k9kyA3S0JTguq4oA66SqdlPsFgQwZbaAxiXVEcCUqa7lFKwgwN5LAS/TpZgymDKZpLY5TJ8pI6db9u/f3zx48KAJJ2dOnDixO9HBgwebCxcuNPEpGPlv+fm9e/facYcPH26NniljZHyYX66TOU6dOtUcPXp0EiPe8CZhYlDlBFgnlQuA8kcJYMqMImIABBpMGUQAgekE2HtNZ7XWSEwZTJm1tLcn7iZTRowXeZ09e7Y1XE6ePNncv3+/OXfuXGuaXL9+fff2JTFf5HX58uXmzp07zZUrV5rz5883ly5dGh1z69at9loxca5evdrcvn0bU8aEOkjCEwE2Bp66SS0pCGDKpKDKnN4IYMp46yj1pCTA3isl3WXmxpTBlFlGScpZhkyZI0eOtCZM30tOtfSZMvE1c8aIgROfjAnXclJG2Vwuh0BEgI0BcoDAZgKYMigEAuMEMGXGGTECAoEAey/7WsCUwZQxodIppkw4+RInjCljon0kAYHJBNgYTEbFwEoJYMpU2njKnkUAU2YWLgZXToC9l30BYMpgyphQ6RRTpvsNSnNOwXRvceo7TcNJGRNSIAnnBNgYOG8w5akJYMqoETJBBQQwZSpoMiUuRoC912Iok02EKYMpk0xccyaeYsqICRMe+Bs/82WK4TJlzFtvvdWmLM+UCV/XzYN+53SRsRAYJ8DGYJwRI+omgClTd/+pfhoBTJlpnBgFASHA3su+DjBlEKoJlU4xZYIRIwkfO3as/VYmefDv3bt39zzEd9tnysizY/j2JRNyIAnHBNgYOG4upS1CAFNmEYxM4pwApozzBlPeogTYey2KM8lkmDKYMkmEVfqk4fk1165dm1wKb3iTUTGwYgKsk4qbT+mTCGDKTMLEoMoJYMpULgDKn0WAvdcsXKsMxpTBlFlFeBaDyjNrHj16tJvanFuX5CLe8Cx2lZysEWCdWOsI+VgjgCljrSPkY5EApozFrpCTVQLsvax25gd5YcrwYdq+SgvJkDe8QhpFmqsSYJ2sip/gBRDAlCmgSaS4OgFMmdVbQAIFEWDvZb9ZmDKYMvZVWkiGvOEV0ijSXJUA62RV/AQvgACmTAFNIsXVCWDKrN4CEiiIAHuvgpplOFWtjt73vTfu726qTxvAMDtSy0gAHWWETahiCbBOim0diWcigCmTCTRhiiaAKVN0+0g+MwH2XpmBOw2n1RGmjFNhWCtLK1Rr9ZAPBFIQYJ2koMqcnghgynjqJrWkIoApk4os83okwN7LY1fz16TVEaZM/p5VGVEr1CqhUXR1BFgn1bWcgmcSwJSZCYzhVRLAlKmy7RS9JQH2XluC47I9BLQ6wpRBUFkIaIWaJUmCQGBlAqyTlRtAePMEMGXMt4gEDRDAlDHQBFIohgB7r2JaZTpRrY4wZUy3109yWqH6IUElEBgmwDpBHRDYTABTBoVAYJwApsw4I0ZAIBBg74UWliCg1RGmzBJdYI5RAlqhjgZgAAQcEGCdOGgiJSQlgCmTFC+TOyGAKeOkkZSRhQB7ryyY3QfR6ghTxr1EbBSoFaqNKsgCAmkJsE7S8mX28glgypTfQypITwBTJj1jIvghwN7LTy/XrESrI0yZNbtXUWytUCtCRakVE2CdVNx8Sp9EAFNmEiYGVU4AU6ZyAVD+LALsvWbhYvAAAa2OMGWQVhYCWqFmSZIgEFiZAOtk5QYQ3jwBTBnzLSJBAwQwZQw0gRSKIcDeq5hWmU5UqyNMGdPt9ZPct7/97eYDH/iAn4KoBAIJCHznO99pDhw4kGBmpoSAHwKsEz+9pJJ0BFgn6dgysy8CfEbx1c+1qsGUWYs8cSEAAQhAAAIQgAAEIAABCEAAAhComgCmTNXt/3/t2MEJA1EMQ0HSzPbfYZIaZIgCmr0br+ffnuMJECBAgAABAgQIECBAgACBloAo05K3lwABAgQIECBAgAABAgQIEJgWEGWmn9/xBAgQIECAAAECBAgQIECAQEtAlGnJ20uAAAECBAgQIECAAAECBAhMC4gy009sQR4AAAIiSURBVM/veAIECBAgQIAAAQIECBAgQKAlIMq05O0lQIAAAQIECBAgQIAAAQIEpgVEmenndzwBAgQIECBAgAABAgQIECDQEhBlWvL2EiBAgAABAgQIECBAgAABAtMCosz08zueAAECBAgQIECAAAECBAgQaAmIMi15ewkQIECAAAECBAgQIECAAIFpAVFm+vkdT4AAAQIECBAgQIAAAQIECLQERJmWvL0ECBAgQIAAAQIECBAgQIDAtIAoM/38jidAgAABAgQIECBAgAABAgRaAj+JMq3j7CVAgAABAgQIECBAgAABAgQI/LPA8zzx773e3y+eNkiAAAECBAgQIECAAAECBAgQIBAJiDIRmyECBAgQIECAAAECBAgQIECAwE1AlLn5mSZAgAABAgQIECBAgAABAgQIRAKiTMRmiAABAgQIECBAgAABAgQIECBwExBlbn6mCRAgQIAAAQIECBAgQIAAAQKRgCgTsRkiQIAAAQIECBAgQIAAAQIECNwERJmbn2kCBAgQIECAAAECBAgQIECAQCQgykRshggQIECAAAECBAgQIECAAAECNwFR5uZnmgABAgQIECBAgAABAgQIECAQCYgyEZshAgQIECBAgAABAgQIECBAgMBNQJS5+ZkmQIAAAQIECBAgQIAAAQIECEQCokzEZogAAQIECBAgQIAAAQIECBAgcBMQZW5+pgkQIECAAAECBAgQIECAAAECkcAHMHEt+CMRYt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921937"/>
            <a:ext cx="8934827" cy="3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450750" y="139112"/>
            <a:ext cx="85206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IN" sz="3600" b="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RESOURCE REQUIREMENTS</a:t>
            </a:r>
            <a:endParaRPr lang="en-IN" sz="3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graphicFrame>
        <p:nvGraphicFramePr>
          <p:cNvPr id="255" name="Google Shape;255;p38"/>
          <p:cNvGraphicFramePr/>
          <p:nvPr>
            <p:extLst>
              <p:ext uri="{D42A27DB-BD31-4B8C-83A1-F6EECF244321}">
                <p14:modId xmlns:p14="http://schemas.microsoft.com/office/powerpoint/2010/main" val="216179133"/>
              </p:ext>
            </p:extLst>
          </p:nvPr>
        </p:nvGraphicFramePr>
        <p:xfrm>
          <a:off x="450750" y="1244555"/>
          <a:ext cx="8280175" cy="4754580"/>
        </p:xfrm>
        <a:graphic>
          <a:graphicData uri="http://schemas.openxmlformats.org/drawingml/2006/table">
            <a:tbl>
              <a:tblPr>
                <a:noFill/>
                <a:tableStyleId>{634D3BA7-225C-4376-A556-C2698003AE05}</a:tableStyleId>
              </a:tblPr>
              <a:tblGrid>
                <a:gridCol w="215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425">
                <a:tc rowSpan="2"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b="1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SALARIES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8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9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Role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Quantity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Cost Per Month Per person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Total Cost(8 Months)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Project Manager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1,00,000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8,00,000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Business Analyst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75,000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6,00,000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UI/UX Designer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4,80,000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Full Stack Developer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85,000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13,60,000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Testers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75,000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6,00,000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Security Guard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20,000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1,60,000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Office Cleaner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15,000</a:t>
                      </a:r>
                      <a:endParaRPr sz="16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1,20,000</a:t>
                      </a:r>
                      <a:endParaRPr sz="16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TOTAL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8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4,30,000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41,20,000</a:t>
                      </a:r>
                      <a:endParaRPr sz="16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162560" y="291005"/>
            <a:ext cx="8686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FIXED COST</a:t>
            </a:r>
            <a:endParaRPr lang="en-US" sz="3200" b="0" i="0" u="sng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06781"/>
              </p:ext>
            </p:extLst>
          </p:nvPr>
        </p:nvGraphicFramePr>
        <p:xfrm>
          <a:off x="609600" y="1148086"/>
          <a:ext cx="8353746" cy="4998713"/>
        </p:xfrm>
        <a:graphic>
          <a:graphicData uri="http://schemas.openxmlformats.org/drawingml/2006/table">
            <a:tbl>
              <a:tblPr/>
              <a:tblGrid>
                <a:gridCol w="1498338">
                  <a:extLst>
                    <a:ext uri="{9D8B030D-6E8A-4147-A177-3AD203B41FA5}">
                      <a16:colId xmlns:a16="http://schemas.microsoft.com/office/drawing/2014/main" val="1935609376"/>
                    </a:ext>
                  </a:extLst>
                </a:gridCol>
                <a:gridCol w="3715056">
                  <a:extLst>
                    <a:ext uri="{9D8B030D-6E8A-4147-A177-3AD203B41FA5}">
                      <a16:colId xmlns:a16="http://schemas.microsoft.com/office/drawing/2014/main" val="3223894077"/>
                    </a:ext>
                  </a:extLst>
                </a:gridCol>
                <a:gridCol w="1549651">
                  <a:extLst>
                    <a:ext uri="{9D8B030D-6E8A-4147-A177-3AD203B41FA5}">
                      <a16:colId xmlns:a16="http://schemas.microsoft.com/office/drawing/2014/main" val="227758554"/>
                    </a:ext>
                  </a:extLst>
                </a:gridCol>
                <a:gridCol w="1590701">
                  <a:extLst>
                    <a:ext uri="{9D8B030D-6E8A-4147-A177-3AD203B41FA5}">
                      <a16:colId xmlns:a16="http://schemas.microsoft.com/office/drawing/2014/main" val="2659628515"/>
                    </a:ext>
                  </a:extLst>
                </a:gridCol>
              </a:tblGrid>
              <a:tr h="54258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15767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Cost (Rs)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(Rs)</a:t>
                      </a:r>
                      <a:b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 Months)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04948"/>
                  </a:ext>
                </a:extLst>
              </a:tr>
              <a:tr h="346331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Licenses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08797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Security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997268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Feign-Client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069423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Template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8390995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(for </a:t>
                      </a:r>
                      <a:r>
                        <a:rPr lang="en-US" sz="1600" b="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835441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543674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Cloud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961405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Eureka Server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553779"/>
                  </a:ext>
                </a:extLst>
              </a:tr>
              <a:tr h="346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Maven (Free and open-source)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245174"/>
                  </a:ext>
                </a:extLst>
              </a:tr>
              <a:tr h="3463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Space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rent and utilities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3,20,000</a:t>
                      </a:r>
                      <a:endParaRPr lang="en-US" sz="16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361558"/>
                  </a:ext>
                </a:extLst>
              </a:tr>
              <a:tr h="34633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3,20,000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038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46" y="314400"/>
            <a:ext cx="7772400" cy="1609200"/>
          </a:xfrm>
        </p:spPr>
        <p:txBody>
          <a:bodyPr/>
          <a:lstStyle/>
          <a:p>
            <a:pPr algn="ctr"/>
            <a:r>
              <a:rPr lang="en-US" sz="28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CAPITAL COST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sz="28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58495"/>
              </p:ext>
            </p:extLst>
          </p:nvPr>
        </p:nvGraphicFramePr>
        <p:xfrm>
          <a:off x="925550" y="1231640"/>
          <a:ext cx="7557796" cy="5041145"/>
        </p:xfrm>
        <a:graphic>
          <a:graphicData uri="http://schemas.openxmlformats.org/drawingml/2006/table">
            <a:tbl>
              <a:tblPr/>
              <a:tblGrid>
                <a:gridCol w="2204357">
                  <a:extLst>
                    <a:ext uri="{9D8B030D-6E8A-4147-A177-3AD203B41FA5}">
                      <a16:colId xmlns:a16="http://schemas.microsoft.com/office/drawing/2014/main" val="266704883"/>
                    </a:ext>
                  </a:extLst>
                </a:gridCol>
                <a:gridCol w="3626873">
                  <a:extLst>
                    <a:ext uri="{9D8B030D-6E8A-4147-A177-3AD203B41FA5}">
                      <a16:colId xmlns:a16="http://schemas.microsoft.com/office/drawing/2014/main" val="3556845592"/>
                    </a:ext>
                  </a:extLst>
                </a:gridCol>
                <a:gridCol w="1726566">
                  <a:extLst>
                    <a:ext uri="{9D8B030D-6E8A-4147-A177-3AD203B41FA5}">
                      <a16:colId xmlns:a16="http://schemas.microsoft.com/office/drawing/2014/main" val="388901715"/>
                    </a:ext>
                  </a:extLst>
                </a:gridCol>
              </a:tblGrid>
              <a:tr h="49841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20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CAPITAL COST</a:t>
                      </a:r>
                      <a:endParaRPr lang="en-US" sz="20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06070"/>
                  </a:ext>
                </a:extLst>
              </a:tr>
              <a:tr h="726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Rs)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342248"/>
                  </a:ext>
                </a:extLst>
              </a:tr>
              <a:tr h="5126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Laptops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184784"/>
                  </a:ext>
                </a:extLst>
              </a:tr>
              <a:tr h="797469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Servers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laptops for team members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42024"/>
                  </a:ext>
                </a:extLst>
              </a:tr>
              <a:tr h="427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 Fi </a:t>
                      </a:r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router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620197"/>
                  </a:ext>
                </a:extLst>
              </a:tr>
              <a:tr h="427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Coffee machine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795340"/>
                  </a:ext>
                </a:extLst>
              </a:tr>
              <a:tr h="4272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furniture (desks, chairs, etc.)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06683"/>
                  </a:ext>
                </a:extLst>
              </a:tr>
              <a:tr h="740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Capital Expenditures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447640"/>
                  </a:ext>
                </a:extLst>
              </a:tr>
              <a:tr h="48417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81,099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0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</a:t>
            </a:r>
            <a: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SALARIES</a:t>
            </a: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en-US" sz="32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52593"/>
              </p:ext>
            </p:extLst>
          </p:nvPr>
        </p:nvGraphicFramePr>
        <p:xfrm>
          <a:off x="685800" y="1371603"/>
          <a:ext cx="8031480" cy="4921533"/>
        </p:xfrm>
        <a:graphic>
          <a:graphicData uri="http://schemas.openxmlformats.org/drawingml/2006/table">
            <a:tbl>
              <a:tblPr/>
              <a:tblGrid>
                <a:gridCol w="2087128">
                  <a:extLst>
                    <a:ext uri="{9D8B030D-6E8A-4147-A177-3AD203B41FA5}">
                      <a16:colId xmlns:a16="http://schemas.microsoft.com/office/drawing/2014/main" val="2516365467"/>
                    </a:ext>
                  </a:extLst>
                </a:gridCol>
                <a:gridCol w="1624789">
                  <a:extLst>
                    <a:ext uri="{9D8B030D-6E8A-4147-A177-3AD203B41FA5}">
                      <a16:colId xmlns:a16="http://schemas.microsoft.com/office/drawing/2014/main" val="1593180108"/>
                    </a:ext>
                  </a:extLst>
                </a:gridCol>
                <a:gridCol w="1888983">
                  <a:extLst>
                    <a:ext uri="{9D8B030D-6E8A-4147-A177-3AD203B41FA5}">
                      <a16:colId xmlns:a16="http://schemas.microsoft.com/office/drawing/2014/main" val="3365462920"/>
                    </a:ext>
                  </a:extLst>
                </a:gridCol>
                <a:gridCol w="2430580">
                  <a:extLst>
                    <a:ext uri="{9D8B030D-6E8A-4147-A177-3AD203B41FA5}">
                      <a16:colId xmlns:a16="http://schemas.microsoft.com/office/drawing/2014/main" val="2189894505"/>
                    </a:ext>
                  </a:extLst>
                </a:gridCol>
              </a:tblGrid>
              <a:tr h="516444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24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SALARIES</a:t>
                      </a:r>
                      <a:endParaRPr lang="en-US" sz="24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8053"/>
                  </a:ext>
                </a:extLst>
              </a:tr>
              <a:tr h="413155">
                <a:tc gridSpan="4"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9257"/>
                  </a:ext>
                </a:extLst>
              </a:tr>
              <a:tr h="671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Month Per person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Cost(8 Months)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545217"/>
                  </a:ext>
                </a:extLst>
              </a:tr>
              <a:tr h="3873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8,00,000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45503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Analyst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3328"/>
                  </a:ext>
                </a:extLst>
              </a:tr>
              <a:tr h="4586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Designer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89469"/>
                  </a:ext>
                </a:extLst>
              </a:tr>
              <a:tr h="494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Stack Developer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13,60,000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901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845174"/>
                  </a:ext>
                </a:extLst>
              </a:tr>
              <a:tr h="3615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Guard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55199"/>
                  </a:ext>
                </a:extLst>
              </a:tr>
              <a:tr h="372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Cleaner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3042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9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85800" y="-102637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85800" y="1414432"/>
            <a:ext cx="75309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doctor consultation system accessible via web platforms.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to schedule appointments with doctors based on their availability.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confidential communication between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and doctors.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for patients to securely upload medical history, test results, and other relevant documents.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for doctors to review patient records, prescribe medications, and recommend further tests or treatments.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compliance with healthcare regulations regarding patient data privacy and security.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processing for consultation fees and other medical services.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30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42005"/>
              </p:ext>
            </p:extLst>
          </p:nvPr>
        </p:nvGraphicFramePr>
        <p:xfrm>
          <a:off x="559837" y="802154"/>
          <a:ext cx="8015203" cy="5910837"/>
        </p:xfrm>
        <a:graphic>
          <a:graphicData uri="http://schemas.openxmlformats.org/drawingml/2006/table">
            <a:tbl>
              <a:tblPr/>
              <a:tblGrid>
                <a:gridCol w="2160246">
                  <a:extLst>
                    <a:ext uri="{9D8B030D-6E8A-4147-A177-3AD203B41FA5}">
                      <a16:colId xmlns:a16="http://schemas.microsoft.com/office/drawing/2014/main" val="3037611357"/>
                    </a:ext>
                  </a:extLst>
                </a:gridCol>
                <a:gridCol w="2803180">
                  <a:extLst>
                    <a:ext uri="{9D8B030D-6E8A-4147-A177-3AD203B41FA5}">
                      <a16:colId xmlns:a16="http://schemas.microsoft.com/office/drawing/2014/main" val="3024200084"/>
                    </a:ext>
                  </a:extLst>
                </a:gridCol>
                <a:gridCol w="1594468">
                  <a:extLst>
                    <a:ext uri="{9D8B030D-6E8A-4147-A177-3AD203B41FA5}">
                      <a16:colId xmlns:a16="http://schemas.microsoft.com/office/drawing/2014/main" val="2873748738"/>
                    </a:ext>
                  </a:extLst>
                </a:gridCol>
                <a:gridCol w="1457309">
                  <a:extLst>
                    <a:ext uri="{9D8B030D-6E8A-4147-A177-3AD203B41FA5}">
                      <a16:colId xmlns:a16="http://schemas.microsoft.com/office/drawing/2014/main" val="3722484742"/>
                    </a:ext>
                  </a:extLst>
                </a:gridCol>
              </a:tblGrid>
              <a:tr h="28019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COSTS</a:t>
                      </a:r>
                      <a:endParaRPr lang="en-US" sz="12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4082"/>
                  </a:ext>
                </a:extLst>
              </a:tr>
              <a:tr h="223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(Rs)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(Rs)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67241"/>
                  </a:ext>
                </a:extLst>
              </a:tr>
              <a:tr h="27709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9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Costs (AWS)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SNS (Simple Notification Service)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41(Per 1 Million Notifications)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164 (4 Months)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549256"/>
                  </a:ext>
                </a:extLst>
              </a:tr>
              <a:tr h="373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 (Simple Email Service)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166 (Per 1 Lakh Notifications)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664 (4 Months)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55500"/>
                  </a:ext>
                </a:extLst>
              </a:tr>
              <a:tr h="277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53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223 (1 billion queries per month)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892(4 Months)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139816"/>
                  </a:ext>
                </a:extLst>
              </a:tr>
              <a:tr h="277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ElastiCache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10 (Per GB-Hours)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47551"/>
                  </a:ext>
                </a:extLst>
              </a:tr>
              <a:tr h="18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Backup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584183"/>
                  </a:ext>
                </a:extLst>
              </a:tr>
              <a:tr h="277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Dashboard (Cloud Watch)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4,670 (Per Month)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18,680 (4 Months)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87357"/>
                  </a:ext>
                </a:extLst>
              </a:tr>
              <a:tr h="316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EC2 Instances (8 CPU)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43,200 (Per Month)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1,72,800 (4 Months)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2768"/>
                  </a:ext>
                </a:extLst>
              </a:tr>
              <a:tr h="1811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Electricity Bill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181923"/>
                  </a:ext>
                </a:extLst>
              </a:tr>
              <a:tr h="18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bills (300 Mbps)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Rs.1,499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11,992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83492"/>
                  </a:ext>
                </a:extLst>
              </a:tr>
              <a:tr h="4647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sessions for team members (Depends on no. of people needed to be trained)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697287"/>
                  </a:ext>
                </a:extLst>
              </a:tr>
              <a:tr h="31693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supplies (stationery, printer cartridges, etc.)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91721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expenses (if any)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45171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and consulting fees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29458"/>
                  </a:ext>
                </a:extLst>
              </a:tr>
              <a:tr h="316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fund for unexpected expenses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790119"/>
                  </a:ext>
                </a:extLst>
              </a:tr>
              <a:tr h="316935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Tools</a:t>
                      </a:r>
                      <a:b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(Subscription Based)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IDEs (Integrated Development Environments)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842485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tools (Figma)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443833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 software (Git)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50009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 tools (Jira)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640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5,120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59724"/>
                  </a:ext>
                </a:extLst>
              </a:tr>
              <a:tr h="3169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 tools (Slack, Microsoft Teams)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245.25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1,962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28088"/>
                  </a:ext>
                </a:extLst>
              </a:tr>
              <a:tr h="169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tools (JUnit, Postman)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806930"/>
                  </a:ext>
                </a:extLst>
              </a:tr>
              <a:tr h="29250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Rs. 50,694.25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2,12,274</a:t>
                      </a:r>
                    </a:p>
                  </a:txBody>
                  <a:tcPr marL="11538" marR="11538" marT="7692" marB="7692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959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72910" y="156856"/>
            <a:ext cx="7235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</a:t>
            </a:r>
            <a:r>
              <a:rPr lang="en-US" sz="2800" u="sng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VARIABLE COSTS</a:t>
            </a:r>
          </a:p>
        </p:txBody>
      </p:sp>
    </p:spTree>
    <p:extLst>
      <p:ext uri="{BB962C8B-B14F-4D97-AF65-F5344CB8AC3E}">
        <p14:creationId xmlns:p14="http://schemas.microsoft.com/office/powerpoint/2010/main" val="37251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41" y="439648"/>
            <a:ext cx="7987005" cy="847977"/>
          </a:xfrm>
        </p:spPr>
        <p:txBody>
          <a:bodyPr>
            <a:noAutofit/>
          </a:bodyPr>
          <a:lstStyle/>
          <a:p>
            <a:pPr algn="ctr"/>
            <a:r>
              <a:rPr lang="en-US" sz="28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</a:t>
            </a:r>
            <a: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RECURRING COST</a:t>
            </a:r>
            <a:endParaRPr lang="en-US" sz="28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31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15990"/>
              </p:ext>
            </p:extLst>
          </p:nvPr>
        </p:nvGraphicFramePr>
        <p:xfrm>
          <a:off x="995529" y="1894114"/>
          <a:ext cx="6988627" cy="3152357"/>
        </p:xfrm>
        <a:graphic>
          <a:graphicData uri="http://schemas.openxmlformats.org/drawingml/2006/table">
            <a:tbl>
              <a:tblPr/>
              <a:tblGrid>
                <a:gridCol w="3665268">
                  <a:extLst>
                    <a:ext uri="{9D8B030D-6E8A-4147-A177-3AD203B41FA5}">
                      <a16:colId xmlns:a16="http://schemas.microsoft.com/office/drawing/2014/main" val="1517072525"/>
                    </a:ext>
                  </a:extLst>
                </a:gridCol>
                <a:gridCol w="1367637">
                  <a:extLst>
                    <a:ext uri="{9D8B030D-6E8A-4147-A177-3AD203B41FA5}">
                      <a16:colId xmlns:a16="http://schemas.microsoft.com/office/drawing/2014/main" val="2914650053"/>
                    </a:ext>
                  </a:extLst>
                </a:gridCol>
                <a:gridCol w="1955722">
                  <a:extLst>
                    <a:ext uri="{9D8B030D-6E8A-4147-A177-3AD203B41FA5}">
                      <a16:colId xmlns:a16="http://schemas.microsoft.com/office/drawing/2014/main" val="3245536920"/>
                    </a:ext>
                  </a:extLst>
                </a:gridCol>
              </a:tblGrid>
              <a:tr h="466531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RECURRING COSTS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22469"/>
                  </a:ext>
                </a:extLst>
              </a:tr>
              <a:tr h="6286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Monthly Cost (Rs)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 (Rs)</a:t>
                      </a:r>
                      <a:b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(8 Months)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46773"/>
                  </a:ext>
                </a:extLst>
              </a:tr>
              <a:tr h="73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Daily Supplies (Milk, Tea/Coffee, </a:t>
                      </a:r>
                      <a:r>
                        <a:rPr lang="en-US" sz="1800" b="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etc</a:t>
                      </a:r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4,400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35,200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9218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Cleaning Supplies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600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4,800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5362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Insurance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Varies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00573"/>
                  </a:ext>
                </a:extLst>
              </a:tr>
              <a:tr h="395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7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7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946" y="-337564"/>
            <a:ext cx="7772400" cy="1609200"/>
          </a:xfrm>
        </p:spPr>
        <p:txBody>
          <a:bodyPr>
            <a:normAutofit/>
          </a:bodyPr>
          <a:lstStyle/>
          <a:p>
            <a:r>
              <a:rPr 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– </a:t>
            </a:r>
            <a:r>
              <a:rPr lang="en-US" sz="3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32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1744"/>
              </p:ext>
            </p:extLst>
          </p:nvPr>
        </p:nvGraphicFramePr>
        <p:xfrm>
          <a:off x="625539" y="996713"/>
          <a:ext cx="7857807" cy="5151441"/>
        </p:xfrm>
        <a:graphic>
          <a:graphicData uri="http://schemas.openxmlformats.org/drawingml/2006/table">
            <a:tbl>
              <a:tblPr/>
              <a:tblGrid>
                <a:gridCol w="3082112">
                  <a:extLst>
                    <a:ext uri="{9D8B030D-6E8A-4147-A177-3AD203B41FA5}">
                      <a16:colId xmlns:a16="http://schemas.microsoft.com/office/drawing/2014/main" val="3253838645"/>
                    </a:ext>
                  </a:extLst>
                </a:gridCol>
                <a:gridCol w="4775695">
                  <a:extLst>
                    <a:ext uri="{9D8B030D-6E8A-4147-A177-3AD203B41FA5}">
                      <a16:colId xmlns:a16="http://schemas.microsoft.com/office/drawing/2014/main" val="1724372771"/>
                    </a:ext>
                  </a:extLst>
                </a:gridCol>
              </a:tblGrid>
              <a:tr h="36869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TOTAL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76703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b"/>
                      <a:endParaRPr 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35729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37656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57,28,047.6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88997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endParaRPr 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12170"/>
                  </a:ext>
                </a:extLst>
              </a:tr>
              <a:tr h="3891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12177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Fixed Cost 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3,20,000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55114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Capital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81,099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02305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Salaries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41,20,000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220226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Variable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2,12,274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42722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Recurring Cost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40,000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01069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Total Expenses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47,73,373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97208"/>
                  </a:ext>
                </a:extLst>
              </a:tr>
              <a:tr h="3994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Projected Profit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Rs. 9,54,674.6</a:t>
                      </a: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0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sldNum" idx="12"/>
          </p:nvPr>
        </p:nvSpPr>
        <p:spPr>
          <a:xfrm>
            <a:off x="8664000" y="6492900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33</a:t>
            </a:fld>
            <a:endParaRPr dirty="0"/>
          </a:p>
        </p:txBody>
      </p:sp>
      <p:sp>
        <p:nvSpPr>
          <p:cNvPr id="267" name="Google Shape;267;p40"/>
          <p:cNvSpPr txBox="1"/>
          <p:nvPr/>
        </p:nvSpPr>
        <p:spPr>
          <a:xfrm>
            <a:off x="2770658" y="-21618"/>
            <a:ext cx="460985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STRATEGY</a:t>
            </a:r>
            <a:endParaRPr lang="en-IN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43531"/>
              </p:ext>
            </p:extLst>
          </p:nvPr>
        </p:nvGraphicFramePr>
        <p:xfrm>
          <a:off x="440904" y="717015"/>
          <a:ext cx="8301881" cy="5637133"/>
        </p:xfrm>
        <a:graphic>
          <a:graphicData uri="http://schemas.openxmlformats.org/drawingml/2006/table">
            <a:tbl>
              <a:tblPr>
                <a:tableStyleId>{8EF4CF49-03D3-4558-9558-9161429AF576}</a:tableStyleId>
              </a:tblPr>
              <a:tblGrid>
                <a:gridCol w="1729082">
                  <a:extLst>
                    <a:ext uri="{9D8B030D-6E8A-4147-A177-3AD203B41FA5}">
                      <a16:colId xmlns:a16="http://schemas.microsoft.com/office/drawing/2014/main" val="871280606"/>
                    </a:ext>
                  </a:extLst>
                </a:gridCol>
                <a:gridCol w="2244370">
                  <a:extLst>
                    <a:ext uri="{9D8B030D-6E8A-4147-A177-3AD203B41FA5}">
                      <a16:colId xmlns:a16="http://schemas.microsoft.com/office/drawing/2014/main" val="1195546834"/>
                    </a:ext>
                  </a:extLst>
                </a:gridCol>
                <a:gridCol w="1751984">
                  <a:extLst>
                    <a:ext uri="{9D8B030D-6E8A-4147-A177-3AD203B41FA5}">
                      <a16:colId xmlns:a16="http://schemas.microsoft.com/office/drawing/2014/main" val="3856221802"/>
                    </a:ext>
                  </a:extLst>
                </a:gridCol>
                <a:gridCol w="2576445">
                  <a:extLst>
                    <a:ext uri="{9D8B030D-6E8A-4147-A177-3AD203B41FA5}">
                      <a16:colId xmlns:a16="http://schemas.microsoft.com/office/drawing/2014/main" val="1300070409"/>
                    </a:ext>
                  </a:extLst>
                </a:gridCol>
              </a:tblGrid>
              <a:tr h="3761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Strategy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77099"/>
                  </a:ext>
                </a:extLst>
              </a:tr>
              <a:tr h="376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Environment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02074"/>
                  </a:ext>
                </a:extLst>
              </a:tr>
              <a:tr h="931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individual components or units of the doctor consultation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JUnit or similar frameworks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environment similar to production, with mock data if necessary.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extLst>
                  <a:ext uri="{0D108BD9-81ED-4DB2-BD59-A6C34878D82A}">
                    <a16:rowId xmlns:a16="http://schemas.microsoft.com/office/drawing/2014/main" val="899555504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the functionality of the doctor consultation system without looking into its internal code.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management tools (Excel)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simulating real user interactions and scenarios, possibly including different browsers and devices.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extLst>
                  <a:ext uri="{0D108BD9-81ED-4DB2-BD59-A6C34878D82A}">
                    <a16:rowId xmlns:a16="http://schemas.microsoft.com/office/drawing/2014/main" val="1253272316"/>
                  </a:ext>
                </a:extLst>
              </a:tr>
              <a:tr h="1163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Testing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the application programming interfaces (APIs) used within the doctor consultation system.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Postman,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Swagger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with access to APIs, possibly using sandbox or staging environments.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extLst>
                  <a:ext uri="{0D108BD9-81ED-4DB2-BD59-A6C34878D82A}">
                    <a16:rowId xmlns:a16="http://schemas.microsoft.com/office/drawing/2014/main" val="551382551"/>
                  </a:ext>
                </a:extLst>
              </a:tr>
              <a:tr h="1626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the integration of the doctor consultation system with other modules or systems within the hospital management system.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Selenium, Apache JMeter, </a:t>
                      </a:r>
                      <a:r>
                        <a:rPr 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Runner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test environment resembling production setup, including databases, servers, and network configurations.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2" marR="5232" marT="5232" marB="0" anchor="ctr"/>
                </a:tc>
                <a:extLst>
                  <a:ext uri="{0D108BD9-81ED-4DB2-BD59-A6C34878D82A}">
                    <a16:rowId xmlns:a16="http://schemas.microsoft.com/office/drawing/2014/main" val="38533824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409980" y="127646"/>
            <a:ext cx="8520600" cy="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IN" sz="3200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Google Shape;274;p41"/>
          <p:cNvSpPr txBox="1">
            <a:spLocks noGrp="1"/>
          </p:cNvSpPr>
          <p:nvPr>
            <p:ph type="sldNum" idx="12"/>
          </p:nvPr>
        </p:nvSpPr>
        <p:spPr>
          <a:xfrm>
            <a:off x="8450338" y="63234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34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80067"/>
              </p:ext>
            </p:extLst>
          </p:nvPr>
        </p:nvGraphicFramePr>
        <p:xfrm>
          <a:off x="746448" y="895743"/>
          <a:ext cx="7641772" cy="5690041"/>
        </p:xfrm>
        <a:graphic>
          <a:graphicData uri="http://schemas.openxmlformats.org/drawingml/2006/table">
            <a:tbl>
              <a:tblPr/>
              <a:tblGrid>
                <a:gridCol w="1237116">
                  <a:extLst>
                    <a:ext uri="{9D8B030D-6E8A-4147-A177-3AD203B41FA5}">
                      <a16:colId xmlns:a16="http://schemas.microsoft.com/office/drawing/2014/main" val="3221122986"/>
                    </a:ext>
                  </a:extLst>
                </a:gridCol>
                <a:gridCol w="3492277">
                  <a:extLst>
                    <a:ext uri="{9D8B030D-6E8A-4147-A177-3AD203B41FA5}">
                      <a16:colId xmlns:a16="http://schemas.microsoft.com/office/drawing/2014/main" val="230794564"/>
                    </a:ext>
                  </a:extLst>
                </a:gridCol>
                <a:gridCol w="1314437">
                  <a:extLst>
                    <a:ext uri="{9D8B030D-6E8A-4147-A177-3AD203B41FA5}">
                      <a16:colId xmlns:a16="http://schemas.microsoft.com/office/drawing/2014/main" val="415235848"/>
                    </a:ext>
                  </a:extLst>
                </a:gridCol>
                <a:gridCol w="1597942">
                  <a:extLst>
                    <a:ext uri="{9D8B030D-6E8A-4147-A177-3AD203B41FA5}">
                      <a16:colId xmlns:a16="http://schemas.microsoft.com/office/drawing/2014/main" val="859720992"/>
                    </a:ext>
                  </a:extLst>
                </a:gridCol>
              </a:tblGrid>
              <a:tr h="474719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  <a:endParaRPr lang="en-US" sz="16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15219"/>
                  </a:ext>
                </a:extLst>
              </a:tr>
              <a:tr h="7120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ID</a:t>
                      </a:r>
                      <a:endParaRPr lang="en-US" sz="14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Description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of</a:t>
                      </a:r>
                      <a:b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Occurrence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Impact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10999"/>
                  </a:ext>
                </a:extLst>
              </a:tr>
              <a:tr h="352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RISK_001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Security Breach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36137"/>
                  </a:ext>
                </a:extLst>
              </a:tr>
              <a:tr h="3634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RISK_002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Outage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56583"/>
                  </a:ext>
                </a:extLst>
              </a:tr>
              <a:tr h="4450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RISK_003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Unauthorized Access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91713"/>
                  </a:ext>
                </a:extLst>
              </a:tr>
              <a:tr h="4640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RISK_004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Consultation Booking Errors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686193"/>
                  </a:ext>
                </a:extLst>
              </a:tr>
              <a:tr h="378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RISK_005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Issues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26019"/>
                  </a:ext>
                </a:extLst>
              </a:tr>
              <a:tr h="378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RISK_006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Failure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77407"/>
                  </a:ext>
                </a:extLst>
              </a:tr>
              <a:tr h="378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RISK_007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Outage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90197"/>
                  </a:ext>
                </a:extLst>
              </a:tr>
              <a:tr h="378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RISK_008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Disaster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55886"/>
                  </a:ext>
                </a:extLst>
              </a:tr>
              <a:tr h="378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RISK_009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 Training Issues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861082"/>
                  </a:ext>
                </a:extLst>
              </a:tr>
              <a:tr h="5118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RISK_010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Cyberattack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4530"/>
                  </a:ext>
                </a:extLst>
              </a:tr>
              <a:tr h="4747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RISK_011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 Privacy Breach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16079" marR="16079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6611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5220"/>
            <a:ext cx="7772400" cy="1609200"/>
          </a:xfrm>
        </p:spPr>
        <p:txBody>
          <a:bodyPr/>
          <a:lstStyle/>
          <a:p>
            <a:pPr algn="ctr"/>
            <a:r>
              <a:rPr lang="en-US" b="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MATRIX</a:t>
            </a:r>
            <a:endParaRPr lang="en-US" b="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76889"/>
              </p:ext>
            </p:extLst>
          </p:nvPr>
        </p:nvGraphicFramePr>
        <p:xfrm>
          <a:off x="233265" y="1073020"/>
          <a:ext cx="8730081" cy="5001209"/>
        </p:xfrm>
        <a:graphic>
          <a:graphicData uri="http://schemas.openxmlformats.org/drawingml/2006/table">
            <a:tbl>
              <a:tblPr/>
              <a:tblGrid>
                <a:gridCol w="1149766">
                  <a:extLst>
                    <a:ext uri="{9D8B030D-6E8A-4147-A177-3AD203B41FA5}">
                      <a16:colId xmlns:a16="http://schemas.microsoft.com/office/drawing/2014/main" val="1266483623"/>
                    </a:ext>
                  </a:extLst>
                </a:gridCol>
                <a:gridCol w="1383789">
                  <a:extLst>
                    <a:ext uri="{9D8B030D-6E8A-4147-A177-3AD203B41FA5}">
                      <a16:colId xmlns:a16="http://schemas.microsoft.com/office/drawing/2014/main" val="2476656139"/>
                    </a:ext>
                  </a:extLst>
                </a:gridCol>
                <a:gridCol w="1261690">
                  <a:extLst>
                    <a:ext uri="{9D8B030D-6E8A-4147-A177-3AD203B41FA5}">
                      <a16:colId xmlns:a16="http://schemas.microsoft.com/office/drawing/2014/main" val="2183732140"/>
                    </a:ext>
                  </a:extLst>
                </a:gridCol>
                <a:gridCol w="1302389">
                  <a:extLst>
                    <a:ext uri="{9D8B030D-6E8A-4147-A177-3AD203B41FA5}">
                      <a16:colId xmlns:a16="http://schemas.microsoft.com/office/drawing/2014/main" val="1769491488"/>
                    </a:ext>
                  </a:extLst>
                </a:gridCol>
                <a:gridCol w="1170117">
                  <a:extLst>
                    <a:ext uri="{9D8B030D-6E8A-4147-A177-3AD203B41FA5}">
                      <a16:colId xmlns:a16="http://schemas.microsoft.com/office/drawing/2014/main" val="309231821"/>
                    </a:ext>
                  </a:extLst>
                </a:gridCol>
                <a:gridCol w="1159941">
                  <a:extLst>
                    <a:ext uri="{9D8B030D-6E8A-4147-A177-3AD203B41FA5}">
                      <a16:colId xmlns:a16="http://schemas.microsoft.com/office/drawing/2014/main" val="2266679739"/>
                    </a:ext>
                  </a:extLst>
                </a:gridCol>
                <a:gridCol w="1302389">
                  <a:extLst>
                    <a:ext uri="{9D8B030D-6E8A-4147-A177-3AD203B41FA5}">
                      <a16:colId xmlns:a16="http://schemas.microsoft.com/office/drawing/2014/main" val="3954680297"/>
                    </a:ext>
                  </a:extLst>
                </a:gridCol>
              </a:tblGrid>
              <a:tr h="47691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 MATRIX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04357"/>
                  </a:ext>
                </a:extLst>
              </a:tr>
              <a:tr h="476919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5x5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IMPACT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88889"/>
                  </a:ext>
                </a:extLst>
              </a:tr>
              <a:tr h="59292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166546"/>
                  </a:ext>
                </a:extLst>
              </a:tr>
              <a:tr h="60581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PROBABILTY</a:t>
                      </a:r>
                      <a:b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(LIKELIHOOD)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RISK_005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RISK_008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87905"/>
                  </a:ext>
                </a:extLst>
              </a:tr>
              <a:tr h="747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RISK_002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RISK_006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RISK_010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75706"/>
                  </a:ext>
                </a:extLst>
              </a:tr>
              <a:tr h="734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RISK_007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RISK_004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131961"/>
                  </a:ext>
                </a:extLst>
              </a:tr>
              <a:tr h="644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RISK_009</a:t>
                      </a:r>
                      <a:b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RISK_011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0715"/>
                  </a:ext>
                </a:extLst>
              </a:tr>
              <a:tr h="7218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RISK_001</a:t>
                      </a:r>
                      <a:b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RISK_003</a:t>
                      </a: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2103" marR="22103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36</a:t>
            </a:fld>
            <a:endParaRPr dirty="0"/>
          </a:p>
        </p:txBody>
      </p:sp>
      <p:sp>
        <p:nvSpPr>
          <p:cNvPr id="280" name="Google Shape;280;p42"/>
          <p:cNvSpPr txBox="1"/>
          <p:nvPr/>
        </p:nvSpPr>
        <p:spPr>
          <a:xfrm>
            <a:off x="1315616" y="135488"/>
            <a:ext cx="620126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REQUEST AND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985"/>
              </p:ext>
            </p:extLst>
          </p:nvPr>
        </p:nvGraphicFramePr>
        <p:xfrm>
          <a:off x="233263" y="976759"/>
          <a:ext cx="8730082" cy="5172114"/>
        </p:xfrm>
        <a:graphic>
          <a:graphicData uri="http://schemas.openxmlformats.org/drawingml/2006/table">
            <a:tbl>
              <a:tblPr/>
              <a:tblGrid>
                <a:gridCol w="795593">
                  <a:extLst>
                    <a:ext uri="{9D8B030D-6E8A-4147-A177-3AD203B41FA5}">
                      <a16:colId xmlns:a16="http://schemas.microsoft.com/office/drawing/2014/main" val="1742693194"/>
                    </a:ext>
                  </a:extLst>
                </a:gridCol>
                <a:gridCol w="1592747">
                  <a:extLst>
                    <a:ext uri="{9D8B030D-6E8A-4147-A177-3AD203B41FA5}">
                      <a16:colId xmlns:a16="http://schemas.microsoft.com/office/drawing/2014/main" val="1449157545"/>
                    </a:ext>
                  </a:extLst>
                </a:gridCol>
                <a:gridCol w="1847760">
                  <a:extLst>
                    <a:ext uri="{9D8B030D-6E8A-4147-A177-3AD203B41FA5}">
                      <a16:colId xmlns:a16="http://schemas.microsoft.com/office/drawing/2014/main" val="3472632999"/>
                    </a:ext>
                  </a:extLst>
                </a:gridCol>
                <a:gridCol w="3132709">
                  <a:extLst>
                    <a:ext uri="{9D8B030D-6E8A-4147-A177-3AD203B41FA5}">
                      <a16:colId xmlns:a16="http://schemas.microsoft.com/office/drawing/2014/main" val="3664830628"/>
                    </a:ext>
                  </a:extLst>
                </a:gridCol>
                <a:gridCol w="1361273">
                  <a:extLst>
                    <a:ext uri="{9D8B030D-6E8A-4147-A177-3AD203B41FA5}">
                      <a16:colId xmlns:a16="http://schemas.microsoft.com/office/drawing/2014/main" val="884106294"/>
                    </a:ext>
                  </a:extLst>
                </a:gridCol>
              </a:tblGrid>
              <a:tr h="751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Change Request ID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Reason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Approach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Task Status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0400"/>
                  </a:ext>
                </a:extLst>
              </a:tr>
              <a:tr h="12262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Back log entry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 digitalized old data of older patient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Manual data entry </a:t>
                      </a:r>
                      <a:b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1.Unique ID will be allocated in sequence.</a:t>
                      </a:r>
                      <a:b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2.Unique ID (Prefix OP_123456)</a:t>
                      </a:r>
                      <a:b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3.Old user ID will be mapped to new ID of the patient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030999"/>
                  </a:ext>
                </a:extLst>
              </a:tr>
              <a:tr h="682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Fetching data from other hospitals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 Know more about patient medical history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Data Sharing Agreements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89356"/>
                  </a:ext>
                </a:extLst>
              </a:tr>
              <a:tr h="8109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Alternate if doctor cancels the consultation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What if doctor cancel or postpoend the consultation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Changed in DFD and Use case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02623"/>
                  </a:ext>
                </a:extLst>
              </a:tr>
              <a:tr h="17009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Fault tolerance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To minimize downtime and improve User Experience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1. Using Auto Scaling Group(ASG) - Horizontal Scaling</a:t>
                      </a:r>
                      <a:b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2. Load balancer integration (</a:t>
                      </a:r>
                      <a:r>
                        <a:rPr lang="en-US" sz="1400" b="0" dirty="0" err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Springboot</a:t>
                      </a: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 framework)</a:t>
                      </a:r>
                      <a:b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3. Microservices architecture (Load will be distributed to different </a:t>
                      </a:r>
                      <a:r>
                        <a:rPr lang="en-US" sz="1400" b="0" dirty="0" smtClean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modules </a:t>
                      </a:r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and module only be called when requested) 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17707" marR="17707" marT="11805" marB="1180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76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710946" y="-174172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</a:t>
            </a:r>
            <a:endParaRPr lang="en-IN" sz="3200" b="0" u="sng" dirty="0">
              <a:solidFill>
                <a:schemeClr val="tx1"/>
              </a:solidFill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37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68086" y="2536371"/>
            <a:ext cx="8675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Profit 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www.capterra.com/resources/what-is-good-profit-margin-for-small-business/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Pricing:-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https://aws.amazon.com/route53/pricing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SNS &amp; SES Pricing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https://aws.amazon.com/sns/pricing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EC2 Pricing:-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://aws.amazon.com/elasticache/pricing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1A30-865D-1CAC-2469-A70CF520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94" y="2120176"/>
            <a:ext cx="8520600" cy="3113394"/>
          </a:xfrm>
        </p:spPr>
        <p:txBody>
          <a:bodyPr>
            <a:normAutofit/>
          </a:bodyPr>
          <a:lstStyle/>
          <a:p>
            <a:pPr algn="ctr"/>
            <a:r>
              <a:rPr lang="en-IN" sz="8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18719-2552-CF71-A9F8-407C9A7716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65050" y="0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SCOPE </a:t>
            </a:r>
            <a:endParaRPr lang="en-IN" b="0" u="sng" dirty="0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177830" y="1358439"/>
            <a:ext cx="854684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144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u="sng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Title:</a:t>
            </a:r>
            <a:r>
              <a:rPr lang="en-IN" sz="2000" b="1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Consultation System Development</a:t>
            </a:r>
            <a:endParaRPr sz="2000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" lvl="0" algn="just">
              <a:buSzPts val="2000"/>
            </a:pPr>
            <a:r>
              <a:rPr lang="en-IN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u="sng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  <a:r>
              <a:rPr lang="en-IN" sz="2000" u="sng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IN" sz="2000" u="sng" dirty="0" smtClean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5" lvl="0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consultation system project will include the development of a comprehensive platform for facilitating medical consultations between patients and healthcare professionals. </a:t>
            </a:r>
            <a:endParaRPr lang="en-IN" sz="2000" b="0" i="0" u="none" strike="noStrike" cap="none" dirty="0" smtClean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345" lvl="0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encompasses </a:t>
            </a:r>
            <a:r>
              <a:rPr lang="en-US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design, development, testing, and deployment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Key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include appointment scheduling, secure communication channels, medical record management, prescription services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payment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74345" lvl="0" indent="-342900" algn="just">
              <a:buSzPts val="2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 sz="2000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will adhere to relevant healthcare regulations and standards to ensure patient data privacy and security. </a:t>
            </a:r>
            <a:endParaRPr lang="en-IN" sz="2000" b="0" i="0" u="none" strike="noStrike" cap="none" dirty="0" smtClean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" lvl="0" algn="just">
              <a:buSzPts val="2000"/>
            </a:pPr>
            <a:endParaRPr sz="20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44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u="sng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Exclusion:</a:t>
            </a:r>
            <a:r>
              <a:rPr lang="en-IN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Doctor consultation module will not include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services, diagnosis, medical records</a:t>
            </a:r>
            <a:r>
              <a:rPr lang="en-IN" sz="2000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pathology, </a:t>
            </a:r>
            <a:r>
              <a:rPr lang="en-IN" sz="2000" dirty="0" smtClean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radiology,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treatment.</a:t>
            </a:r>
            <a:endParaRPr sz="18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23100" y="-153656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600" b="0" u="sng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lang="en-IN" sz="3600" b="0" u="sng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43850" y="1315584"/>
            <a:ext cx="75309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Documentation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Codebase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 and Test Cases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(UI) Designs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Manuals and Documentation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Materials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Packages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Notes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and Support Plan</a:t>
            </a:r>
            <a:endParaRPr sz="2400" dirty="0"/>
          </a:p>
          <a:p>
            <a:pPr marL="5461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200"/>
              <a:buFont typeface="+mj-lt"/>
              <a:buAutoNum type="arabicPeriod"/>
            </a:pPr>
            <a:r>
              <a:rPr lang="en-IN" sz="2400" b="0" i="0" u="none" strike="noStrike" cap="none" dirty="0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Closure Report</a:t>
            </a:r>
            <a:endParaRPr sz="2400" b="0" i="0" u="none" strike="noStrike" cap="none" dirty="0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43850" y="-293600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IN" sz="3200" b="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TEAM RESPONSIBILITIES</a:t>
            </a:r>
            <a:endParaRPr lang="en-IN" sz="4800" b="0" u="sng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graphicFrame>
        <p:nvGraphicFramePr>
          <p:cNvPr id="127" name="Google Shape;127;p20"/>
          <p:cNvGraphicFramePr/>
          <p:nvPr>
            <p:extLst>
              <p:ext uri="{D42A27DB-BD31-4B8C-83A1-F6EECF244321}">
                <p14:modId xmlns:p14="http://schemas.microsoft.com/office/powerpoint/2010/main" val="2242848158"/>
              </p:ext>
            </p:extLst>
          </p:nvPr>
        </p:nvGraphicFramePr>
        <p:xfrm>
          <a:off x="531844" y="905069"/>
          <a:ext cx="8164287" cy="5103847"/>
        </p:xfrm>
        <a:graphic>
          <a:graphicData uri="http://schemas.openxmlformats.org/drawingml/2006/table">
            <a:tbl>
              <a:tblPr>
                <a:tableStyleId>{8EF4CF49-03D3-4558-9558-9161429AF576}</a:tableStyleId>
              </a:tblPr>
              <a:tblGrid>
                <a:gridCol w="175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9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ym typeface="Times New Roman"/>
                        </a:rPr>
                        <a:t>Team Member</a:t>
                      </a:r>
                      <a:endParaRPr sz="1400" b="1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Vaishnavi Patil</a:t>
                      </a:r>
                      <a:endParaRPr sz="1600" b="1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Chetan Singh Phogat</a:t>
                      </a:r>
                      <a:endParaRPr sz="1600" b="1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Shubham Tedginkeri</a:t>
                      </a:r>
                      <a:endParaRPr sz="1600" b="1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9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sym typeface="Times New Roman"/>
                        </a:rPr>
                        <a:t>Task</a:t>
                      </a:r>
                      <a:endParaRPr sz="1400" b="1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2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Times New Roman"/>
                        </a:rPr>
                        <a:t>Requirement</a:t>
                      </a:r>
                      <a:endParaRPr sz="18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Communicate with client and gather requirement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Analyse requirements</a:t>
                      </a:r>
                      <a:endParaRPr sz="1600" dirty="0"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(NF And NFR)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Prioritize requirement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25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Times New Roman"/>
                        </a:rPr>
                        <a:t>Planning</a:t>
                      </a:r>
                      <a:endParaRPr sz="18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Use Cases, Risk management, Gantt chart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Tech stack, Risk </a:t>
                      </a:r>
                      <a:r>
                        <a:rPr lang="en-IN" sz="1600" dirty="0" smtClean="0">
                          <a:sym typeface="Times New Roman"/>
                        </a:rPr>
                        <a:t>Matrix, </a:t>
                      </a:r>
                      <a:r>
                        <a:rPr lang="en-IN" sz="1600" dirty="0">
                          <a:sym typeface="Times New Roman"/>
                        </a:rPr>
                        <a:t>WBS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-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76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Times New Roman"/>
                        </a:rPr>
                        <a:t>Design</a:t>
                      </a:r>
                      <a:endParaRPr sz="18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DFD, HLD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Software architecture, DFD, HLD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ER diagram, LLD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69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Times New Roman"/>
                        </a:rPr>
                        <a:t>Estimation</a:t>
                      </a:r>
                      <a:endParaRPr sz="18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Effort estimation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Cost estimation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Layed Off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69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Times New Roman"/>
                        </a:rPr>
                        <a:t>Testing</a:t>
                      </a:r>
                      <a:endParaRPr sz="18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Unit test &amp; Black box test cases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API test cases, Integration test cases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ym typeface="Times New Roman"/>
                        </a:rPr>
                        <a:t>Layed Off</a:t>
                      </a:r>
                      <a:endParaRPr sz="1600" dirty="0">
                        <a:solidFill>
                          <a:schemeClr val="bg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541214" y="-181633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ASSUMPTIONS</a:t>
            </a:r>
            <a:endParaRPr lang="en-IN" sz="3600" u="sng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01981"/>
              </p:ext>
            </p:extLst>
          </p:nvPr>
        </p:nvGraphicFramePr>
        <p:xfrm>
          <a:off x="289249" y="1427567"/>
          <a:ext cx="8388219" cy="4357397"/>
        </p:xfrm>
        <a:graphic>
          <a:graphicData uri="http://schemas.openxmlformats.org/drawingml/2006/table">
            <a:tbl>
              <a:tblPr>
                <a:tableStyleId>{634D3BA7-225C-4376-A556-C2698003AE05}</a:tableStyleId>
              </a:tblPr>
              <a:tblGrid>
                <a:gridCol w="1741267">
                  <a:extLst>
                    <a:ext uri="{9D8B030D-6E8A-4147-A177-3AD203B41FA5}">
                      <a16:colId xmlns:a16="http://schemas.microsoft.com/office/drawing/2014/main" val="2793301276"/>
                    </a:ext>
                  </a:extLst>
                </a:gridCol>
                <a:gridCol w="2377499">
                  <a:extLst>
                    <a:ext uri="{9D8B030D-6E8A-4147-A177-3AD203B41FA5}">
                      <a16:colId xmlns:a16="http://schemas.microsoft.com/office/drawing/2014/main" val="548570373"/>
                    </a:ext>
                  </a:extLst>
                </a:gridCol>
                <a:gridCol w="4269453">
                  <a:extLst>
                    <a:ext uri="{9D8B030D-6E8A-4147-A177-3AD203B41FA5}">
                      <a16:colId xmlns:a16="http://schemas.microsoft.com/office/drawing/2014/main" val="3722510266"/>
                    </a:ext>
                  </a:extLst>
                </a:gridCol>
              </a:tblGrid>
              <a:tr h="52891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700" b="1" dirty="0">
                          <a:effectLst/>
                        </a:rPr>
                        <a:t>Assumptions</a:t>
                      </a:r>
                      <a:endParaRPr lang="en-US" sz="17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926" marR="18926" marT="12618" marB="12618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70382"/>
                  </a:ext>
                </a:extLst>
              </a:tr>
              <a:tr h="463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Module 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926" marR="18926" marT="12618" marB="1261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Assumptions Made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926" marR="18926" marT="12618" marB="1261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 b="1" dirty="0">
                          <a:effectLst/>
                        </a:rPr>
                        <a:t>Reason</a:t>
                      </a:r>
                      <a:endParaRPr lang="en-US" sz="15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926" marR="18926" marT="12618" marB="12618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90120"/>
                  </a:ext>
                </a:extLst>
              </a:tr>
              <a:tr h="7126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</a:t>
                      </a:r>
                      <a:endParaRPr lang="en-US" sz="1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previous project done on the same tech stack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extLst>
                  <a:ext uri="{0D108BD9-81ED-4DB2-BD59-A6C34878D82A}">
                    <a16:rowId xmlns:a16="http://schemas.microsoft.com/office/drawing/2014/main" val="1519870646"/>
                  </a:ext>
                </a:extLst>
              </a:tr>
              <a:tr h="62954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US" sz="1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of Occurrence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Prioritizes testing efforts on the most important parts of the system.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extLst>
                  <a:ext uri="{0D108BD9-81ED-4DB2-BD59-A6C34878D82A}">
                    <a16:rowId xmlns:a16="http://schemas.microsoft.com/office/drawing/2014/main" val="2905257995"/>
                  </a:ext>
                </a:extLst>
              </a:tr>
              <a:tr h="37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4824"/>
                  </a:ext>
                </a:extLst>
              </a:tr>
              <a:tr h="712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concurrent users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users can login and book appointment simultaneously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extLst>
                  <a:ext uri="{0D108BD9-81ED-4DB2-BD59-A6C34878D82A}">
                    <a16:rowId xmlns:a16="http://schemas.microsoft.com/office/drawing/2014/main" val="1259505946"/>
                  </a:ext>
                </a:extLst>
              </a:tr>
              <a:tr h="930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Estimation</a:t>
                      </a:r>
                      <a:endParaRPr lang="en-US" sz="1800" b="1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projected profit</a:t>
                      </a:r>
                      <a:endParaRPr lang="en-US" sz="1800" b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20% profit margin is a common benchmark in software development projects.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26" marR="18926" marT="12618" marB="12618" anchor="ctr"/>
                </a:tc>
                <a:extLst>
                  <a:ext uri="{0D108BD9-81ED-4DB2-BD59-A6C34878D82A}">
                    <a16:rowId xmlns:a16="http://schemas.microsoft.com/office/drawing/2014/main" val="19557057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685800" y="-219386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400050" y="1042489"/>
            <a:ext cx="83439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user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must be able to register and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login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through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online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portal and book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appointment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Users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must be able to book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 appointment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visiting the hospital reception.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Slot booking according to available slots and doctor's availability.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Email and SMS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updates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appointment confirmation and cancellation.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unique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 given 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each patient after registration.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Patient visits the hospital, take patient medical history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Register the patient and book </a:t>
            </a:r>
            <a:r>
              <a:rPr lang="en-IN" sz="2000" b="0" i="0" u="none" strike="noStrike" cap="none" dirty="0" smtClean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slot</a:t>
            </a: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Doctor consultation.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Payment at reception (cash, CC, DB, UPI)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IN" sz="2000" b="0" i="0" u="none" strike="noStrike" cap="none" dirty="0">
                <a:solidFill>
                  <a:srgbClr val="151515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Mapped with medical records and pharmacy.</a:t>
            </a:r>
            <a:endParaRPr sz="2000" b="0" i="0" u="none" strike="noStrike" cap="none" dirty="0">
              <a:solidFill>
                <a:srgbClr val="151515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85800" y="-503289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graphicFrame>
        <p:nvGraphicFramePr>
          <p:cNvPr id="148" name="Google Shape;148;p23"/>
          <p:cNvGraphicFramePr/>
          <p:nvPr>
            <p:extLst>
              <p:ext uri="{D42A27DB-BD31-4B8C-83A1-F6EECF244321}">
                <p14:modId xmlns:p14="http://schemas.microsoft.com/office/powerpoint/2010/main" val="1344213445"/>
              </p:ext>
            </p:extLst>
          </p:nvPr>
        </p:nvGraphicFramePr>
        <p:xfrm>
          <a:off x="414673" y="634668"/>
          <a:ext cx="8155325" cy="5949944"/>
        </p:xfrm>
        <a:graphic>
          <a:graphicData uri="http://schemas.openxmlformats.org/drawingml/2006/table">
            <a:tbl>
              <a:tblPr>
                <a:noFill/>
                <a:tableStyleId>{8EF4CF49-03D3-4558-9558-9161429AF576}</a:tableStyleId>
              </a:tblPr>
              <a:tblGrid>
                <a:gridCol w="187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ysClr val="windowText" lastClr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Interface Name</a:t>
                      </a:r>
                      <a:endParaRPr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ysClr val="windowText" lastClr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to be interfaced</a:t>
                      </a:r>
                      <a:endParaRPr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ysClr val="windowText" lastClr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Mandatory Fields</a:t>
                      </a:r>
                      <a:endParaRPr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u="none" strike="noStrike" cap="none" dirty="0" smtClean="0">
                          <a:solidFill>
                            <a:sysClr val="windowText" lastClr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Frequency of update</a:t>
                      </a:r>
                      <a:endParaRPr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75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Consultation</a:t>
                      </a:r>
                      <a:endParaRPr sz="2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Unique ID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Auto-generated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Once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Name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 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Doctor to be consulted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and time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 with patient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applicable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50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Medical Records</a:t>
                      </a:r>
                      <a:endParaRPr sz="2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ID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Mapped with patient profie</a:t>
                      </a:r>
                      <a:endParaRPr sz="9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Once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 surgery/ Food allergy/ Diseases / Medication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Once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Doctors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consultation/availability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Tests 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applicable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test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Diagnosis and reports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applicable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test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950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Pharmacy</a:t>
                      </a:r>
                      <a:endParaRPr sz="2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ID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Mapped with patient profile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 first purchase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Doctors prescription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prescribed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Inventory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purchase/ Restock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Gateway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purchase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Bill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purchase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 History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purchase </a:t>
                      </a:r>
                      <a:r>
                        <a:rPr lang="en-IN" sz="900" b="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 to </a:t>
                      </a: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days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895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Gateway</a:t>
                      </a:r>
                      <a:endParaRPr sz="2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ID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Mapped with patient </a:t>
                      </a:r>
                      <a:r>
                        <a:rPr lang="en-IN" sz="900" b="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profile</a:t>
                      </a:r>
                      <a:endParaRPr sz="9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Once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ID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payment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Department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</a:t>
                      </a:r>
                      <a:r>
                        <a:rPr lang="en-IN" sz="900" b="0" u="none" strike="noStrike" cap="none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Inpatient /Outpatient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payment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89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Mode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payment(Success/failure)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Bill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every purchase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70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 History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sz="180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Every purchase up to 90 days</a:t>
                      </a:r>
                      <a:endParaRPr sz="1800" dirty="0"/>
                    </a:p>
                  </a:txBody>
                  <a:tcPr marL="11600" marR="11600" marT="7750" marB="775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2637</Words>
  <Application>Microsoft Office PowerPoint</Application>
  <PresentationFormat>On-screen Show (4:3)</PresentationFormat>
  <Paragraphs>1154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Raleway</vt:lpstr>
      <vt:lpstr>Calibri</vt:lpstr>
      <vt:lpstr>Wingdings</vt:lpstr>
      <vt:lpstr>Lato</vt:lpstr>
      <vt:lpstr>Proxima Nova</vt:lpstr>
      <vt:lpstr>Times New Roman</vt:lpstr>
      <vt:lpstr>Arial</vt:lpstr>
      <vt:lpstr>Swiss</vt:lpstr>
      <vt:lpstr>MANAGEMENT OF SOFTWARE PROJECT</vt:lpstr>
      <vt:lpstr>INTRODUCTION</vt:lpstr>
      <vt:lpstr>PROJECT OBJECTIVES</vt:lpstr>
      <vt:lpstr>PROJECT SCOPE </vt:lpstr>
      <vt:lpstr>DELIVERABLES</vt:lpstr>
      <vt:lpstr>TEAM RESPONSIBILITIES</vt:lpstr>
      <vt:lpstr>ASSUMPTIONS</vt:lpstr>
      <vt:lpstr>REQUIREMENTS</vt:lpstr>
      <vt:lpstr>FUNCTIONAL REQUIREMENTS</vt:lpstr>
      <vt:lpstr>NON - FUNCTIONAL REQUIREMENTS</vt:lpstr>
      <vt:lpstr>TECH STACK</vt:lpstr>
      <vt:lpstr>PowerPoint Presentation</vt:lpstr>
      <vt:lpstr>DATA FLOW DIAGRAM</vt:lpstr>
      <vt:lpstr>DOCTOR CONSULTATION SYSTEM - ZERO LEVEL DFD</vt:lpstr>
      <vt:lpstr>DOCTOR CONSULTATION SYSTEM – FIRST-LEVEL DFD</vt:lpstr>
      <vt:lpstr>DOCTOR CONSULTATION SYSTEM - SECOND LEVEL DFD</vt:lpstr>
      <vt:lpstr>DOCTOR CONSULTATION SYSTEM - ER</vt:lpstr>
      <vt:lpstr>PowerPoint Presentation</vt:lpstr>
      <vt:lpstr>WHY WATERFALL?</vt:lpstr>
      <vt:lpstr>SIZE ESTIMATION – USE CASE POINT</vt:lpstr>
      <vt:lpstr>WORK BREAKDOWN STRUCTURE</vt:lpstr>
      <vt:lpstr>PowerPoint Presentation</vt:lpstr>
      <vt:lpstr>PowerPoint Presentation</vt:lpstr>
      <vt:lpstr>GANTT CHART</vt:lpstr>
      <vt:lpstr>GANTT CHART</vt:lpstr>
      <vt:lpstr>RESOURCE REQUIREMENTS</vt:lpstr>
      <vt:lpstr>PowerPoint Presentation</vt:lpstr>
      <vt:lpstr>COST ESTIMATION – CAPITAL COST  </vt:lpstr>
      <vt:lpstr>COST ESTIMATION – SALARIES   </vt:lpstr>
      <vt:lpstr>PowerPoint Presentation</vt:lpstr>
      <vt:lpstr>COST ESTIMATION – RECURRING COST</vt:lpstr>
      <vt:lpstr>COST ESTIMATION – TOTAL COST</vt:lpstr>
      <vt:lpstr>PowerPoint Presentation</vt:lpstr>
      <vt:lpstr>RISK MANAGEMENT</vt:lpstr>
      <vt:lpstr>RISK ASSESSMENT MATRIX</vt:lpstr>
      <vt:lpstr>PowerPoint Presentation</vt:lpstr>
      <vt:lpstr>REFERENCE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SOFTWARE PROJECT</dc:title>
  <cp:lastModifiedBy>chetan phogat</cp:lastModifiedBy>
  <cp:revision>24</cp:revision>
  <dcterms:modified xsi:type="dcterms:W3CDTF">2024-04-29T16:07:49Z</dcterms:modified>
</cp:coreProperties>
</file>