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67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BEB"/>
    <a:srgbClr val="C6BFBB"/>
    <a:srgbClr val="969696"/>
    <a:srgbClr val="9E9A95"/>
    <a:srgbClr val="382E25"/>
    <a:srgbClr val="C17945"/>
    <a:srgbClr val="31526A"/>
    <a:srgbClr val="690304"/>
    <a:srgbClr val="25262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5592" autoAdjust="0"/>
  </p:normalViewPr>
  <p:slideViewPr>
    <p:cSldViewPr snapToGrid="0" snapToObjects="1">
      <p:cViewPr varScale="1">
        <p:scale>
          <a:sx n="109" d="100"/>
          <a:sy n="109" d="100"/>
        </p:scale>
        <p:origin x="1181" y="8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-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A37F-4381-9D43-BE05-706BFACCD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DC1E0-090E-B340-A7EB-983B6AF6C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A672-55D7-F040-B1AF-F98E3088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029-C3B6-ED49-94F3-532D5250F33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BD9E-4A27-5143-BB6E-E206ED0E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33B3-E5A9-1541-AEDC-B3EF4F6B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434-F537-AE45-9D6A-823580375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9E1A-FBC3-DA4B-B13D-941A97E1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EF0D-6049-0740-A5DF-E22D8AC5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40BAF-9A43-F54F-9391-C626AC9C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A029-C3B6-ED49-94F3-532D5250F333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96E5-2B0F-CF4E-9A4F-690E802B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4195-1BCF-9240-A542-41C7473D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2434-F537-AE45-9D6A-823580375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6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9827" y="7590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IUB_ftp.H.20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7" y="4326067"/>
            <a:ext cx="4418054" cy="46318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7" r:id="rId9"/>
    <p:sldLayoutId id="2147493478" r:id="rId10"/>
    <p:sldLayoutId id="214749347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E7EF-DCCD-EF4D-BADC-C4108D0F4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 3- Normalization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4E491-7C29-044B-A12B-27C3BE303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Vaishnavi Vishwas Pawar</a:t>
            </a:r>
          </a:p>
        </p:txBody>
      </p:sp>
    </p:spTree>
    <p:extLst>
      <p:ext uri="{BB962C8B-B14F-4D97-AF65-F5344CB8AC3E}">
        <p14:creationId xmlns:p14="http://schemas.microsoft.com/office/powerpoint/2010/main" val="124186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328D-8B21-A041-BB86-0BE26E29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88" y="272301"/>
            <a:ext cx="7937612" cy="857250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Exercise 3-c</a:t>
            </a:r>
            <a:r>
              <a:rPr lang="en-US" sz="1600" b="0" dirty="0"/>
              <a:t> Show the result of normalizing the EXCELSIOR EVENT BOOKINGS  Table to 2NF. (0.2 </a:t>
            </a:r>
            <a:r>
              <a:rPr lang="en-US" sz="1600" b="0" dirty="0" err="1"/>
              <a:t>pt</a:t>
            </a:r>
            <a:r>
              <a:rPr lang="en-US" sz="1600" b="0" dirty="0"/>
              <a:t>)</a:t>
            </a:r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BF1435-E464-4432-3B69-0D0D2FD7D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246756"/>
              </p:ext>
            </p:extLst>
          </p:nvPr>
        </p:nvGraphicFramePr>
        <p:xfrm>
          <a:off x="1162050" y="1590675"/>
          <a:ext cx="662007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77">
                  <a:extLst>
                    <a:ext uri="{9D8B030D-6E8A-4147-A177-3AD203B41FA5}">
                      <a16:colId xmlns:a16="http://schemas.microsoft.com/office/drawing/2014/main" val="533922908"/>
                    </a:ext>
                  </a:extLst>
                </a:gridCol>
                <a:gridCol w="1175777">
                  <a:extLst>
                    <a:ext uri="{9D8B030D-6E8A-4147-A177-3AD203B41FA5}">
                      <a16:colId xmlns:a16="http://schemas.microsoft.com/office/drawing/2014/main" val="1872319036"/>
                    </a:ext>
                  </a:extLst>
                </a:gridCol>
                <a:gridCol w="1063773">
                  <a:extLst>
                    <a:ext uri="{9D8B030D-6E8A-4147-A177-3AD203B41FA5}">
                      <a16:colId xmlns:a16="http://schemas.microsoft.com/office/drawing/2014/main" val="3157464266"/>
                    </a:ext>
                  </a:extLst>
                </a:gridCol>
                <a:gridCol w="1161942">
                  <a:extLst>
                    <a:ext uri="{9D8B030D-6E8A-4147-A177-3AD203B41FA5}">
                      <a16:colId xmlns:a16="http://schemas.microsoft.com/office/drawing/2014/main" val="960167349"/>
                    </a:ext>
                  </a:extLst>
                </a:gridCol>
                <a:gridCol w="771728">
                  <a:extLst>
                    <a:ext uri="{9D8B030D-6E8A-4147-A177-3AD203B41FA5}">
                      <a16:colId xmlns:a16="http://schemas.microsoft.com/office/drawing/2014/main" val="2229613695"/>
                    </a:ext>
                  </a:extLst>
                </a:gridCol>
                <a:gridCol w="1271080">
                  <a:extLst>
                    <a:ext uri="{9D8B030D-6E8A-4147-A177-3AD203B41FA5}">
                      <a16:colId xmlns:a16="http://schemas.microsoft.com/office/drawing/2014/main" val="172253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Date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HallID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ClientID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ClientName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Event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NoOfGuests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372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DF3038-267A-950B-915D-50C09FFC81A4}"/>
              </a:ext>
            </a:extLst>
          </p:cNvPr>
          <p:cNvSpPr txBox="1"/>
          <p:nvPr/>
        </p:nvSpPr>
        <p:spPr>
          <a:xfrm>
            <a:off x="1161892" y="3342204"/>
            <a:ext cx="636013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Full key functional dependencies:</a:t>
            </a:r>
          </a:p>
          <a:p>
            <a:r>
              <a:rPr lang="en-US" sz="1400" b="1" dirty="0" smtClean="0"/>
              <a:t>	- </a:t>
            </a:r>
            <a:r>
              <a:rPr lang="en-US" sz="1400" dirty="0" smtClean="0"/>
              <a:t>Date, HallID -&gt; ClientID, ClientName, Event, NoOfGuests</a:t>
            </a:r>
          </a:p>
          <a:p>
            <a:r>
              <a:rPr lang="en-US" sz="1400" dirty="0" smtClean="0"/>
              <a:t>	- HallID -&gt; HallSize</a:t>
            </a:r>
          </a:p>
          <a:p>
            <a:r>
              <a:rPr lang="en-US" sz="1400" b="1" dirty="0" smtClean="0"/>
              <a:t>Transitive functional dependencies:</a:t>
            </a:r>
          </a:p>
          <a:p>
            <a:pPr lvl="1">
              <a:spcAft>
                <a:spcPts val="600"/>
              </a:spcAft>
            </a:pPr>
            <a:r>
              <a:rPr lang="en-US" sz="1400" dirty="0" smtClean="0"/>
              <a:t>- ClientID -&gt; ClientName</a:t>
            </a:r>
          </a:p>
          <a:p>
            <a:endParaRPr lang="en-US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B106EE-02C0-914D-D45F-8E1BFDE08AC2}"/>
              </a:ext>
            </a:extLst>
          </p:cNvPr>
          <p:cNvCxnSpPr/>
          <p:nvPr/>
        </p:nvCxnSpPr>
        <p:spPr>
          <a:xfrm flipV="1">
            <a:off x="1822126" y="1381612"/>
            <a:ext cx="0" cy="209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3D0AD6-1F64-4FBE-B4DE-5AD855A07385}"/>
              </a:ext>
            </a:extLst>
          </p:cNvPr>
          <p:cNvCxnSpPr/>
          <p:nvPr/>
        </p:nvCxnSpPr>
        <p:spPr>
          <a:xfrm>
            <a:off x="1822126" y="1381612"/>
            <a:ext cx="51927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638423-4402-A402-78C0-B22F994D8EAC}"/>
              </a:ext>
            </a:extLst>
          </p:cNvPr>
          <p:cNvCxnSpPr/>
          <p:nvPr/>
        </p:nvCxnSpPr>
        <p:spPr>
          <a:xfrm>
            <a:off x="2985989" y="1386891"/>
            <a:ext cx="0" cy="209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A27E0B-130D-7556-9947-6AA6C503F67E}"/>
              </a:ext>
            </a:extLst>
          </p:cNvPr>
          <p:cNvCxnSpPr/>
          <p:nvPr/>
        </p:nvCxnSpPr>
        <p:spPr>
          <a:xfrm>
            <a:off x="5144547" y="1381612"/>
            <a:ext cx="0" cy="20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784C2C-6710-EACE-5EBC-90672B2735A9}"/>
              </a:ext>
            </a:extLst>
          </p:cNvPr>
          <p:cNvCxnSpPr/>
          <p:nvPr/>
        </p:nvCxnSpPr>
        <p:spPr>
          <a:xfrm>
            <a:off x="7014850" y="1381612"/>
            <a:ext cx="0" cy="20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5515CF-30E1-7513-1D58-3DE99EB819AA}"/>
              </a:ext>
            </a:extLst>
          </p:cNvPr>
          <p:cNvCxnSpPr/>
          <p:nvPr/>
        </p:nvCxnSpPr>
        <p:spPr>
          <a:xfrm>
            <a:off x="6186811" y="1384251"/>
            <a:ext cx="0" cy="20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B824EE-50B1-4EA2-DDEF-47B06BD9F0FE}"/>
              </a:ext>
            </a:extLst>
          </p:cNvPr>
          <p:cNvCxnSpPr>
            <a:cxnSpLocks/>
          </p:cNvCxnSpPr>
          <p:nvPr/>
        </p:nvCxnSpPr>
        <p:spPr>
          <a:xfrm>
            <a:off x="4052186" y="1386891"/>
            <a:ext cx="0" cy="20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0D0C09-A69F-2492-6B00-AFC77C8C2014}"/>
              </a:ext>
            </a:extLst>
          </p:cNvPr>
          <p:cNvCxnSpPr/>
          <p:nvPr/>
        </p:nvCxnSpPr>
        <p:spPr>
          <a:xfrm flipV="1">
            <a:off x="3838160" y="1961515"/>
            <a:ext cx="0" cy="246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5A5F78-8E54-0D11-2EAF-0E90DF712EED}"/>
              </a:ext>
            </a:extLst>
          </p:cNvPr>
          <p:cNvCxnSpPr/>
          <p:nvPr/>
        </p:nvCxnSpPr>
        <p:spPr>
          <a:xfrm>
            <a:off x="3811884" y="2208248"/>
            <a:ext cx="13609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5CE32C-9ED8-CD67-A27A-7CE2EE5242E2}"/>
              </a:ext>
            </a:extLst>
          </p:cNvPr>
          <p:cNvCxnSpPr/>
          <p:nvPr/>
        </p:nvCxnSpPr>
        <p:spPr>
          <a:xfrm flipV="1">
            <a:off x="5172832" y="1968589"/>
            <a:ext cx="0" cy="23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DEF06C8A-CE7F-59BA-6CF2-D36CEC39A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94672"/>
              </p:ext>
            </p:extLst>
          </p:nvPr>
        </p:nvGraphicFramePr>
        <p:xfrm>
          <a:off x="1205818" y="2780773"/>
          <a:ext cx="32865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270">
                  <a:extLst>
                    <a:ext uri="{9D8B030D-6E8A-4147-A177-3AD203B41FA5}">
                      <a16:colId xmlns:a16="http://schemas.microsoft.com/office/drawing/2014/main" val="4056300381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146975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HallID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HallSize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7524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0D0C09-A69F-2492-6B00-AFC77C8C2014}"/>
              </a:ext>
            </a:extLst>
          </p:cNvPr>
          <p:cNvCxnSpPr/>
          <p:nvPr/>
        </p:nvCxnSpPr>
        <p:spPr>
          <a:xfrm flipV="1">
            <a:off x="2001433" y="2607392"/>
            <a:ext cx="0" cy="185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5A5F78-8E54-0D11-2EAF-0E90DF712EED}"/>
              </a:ext>
            </a:extLst>
          </p:cNvPr>
          <p:cNvCxnSpPr/>
          <p:nvPr/>
        </p:nvCxnSpPr>
        <p:spPr>
          <a:xfrm>
            <a:off x="2001433" y="2607392"/>
            <a:ext cx="16953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5CE32C-9ED8-CD67-A27A-7CE2EE5242E2}"/>
              </a:ext>
            </a:extLst>
          </p:cNvPr>
          <p:cNvCxnSpPr/>
          <p:nvPr/>
        </p:nvCxnSpPr>
        <p:spPr>
          <a:xfrm>
            <a:off x="3696743" y="2615212"/>
            <a:ext cx="0" cy="18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8673" y="1290021"/>
            <a:ext cx="1572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 &amp; HALL MIX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791" y="2792548"/>
            <a:ext cx="1572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HALL</a:t>
            </a:r>
            <a:endParaRPr 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50A2D-4BAF-C036-14DA-F424E8A908F8}"/>
              </a:ext>
            </a:extLst>
          </p:cNvPr>
          <p:cNvSpPr txBox="1"/>
          <p:nvPr/>
        </p:nvSpPr>
        <p:spPr>
          <a:xfrm>
            <a:off x="4492358" y="218920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transitive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165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328D-8B21-A041-BB86-0BE26E29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88" y="272301"/>
            <a:ext cx="7937612" cy="857250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Exercise 3-d</a:t>
            </a:r>
            <a:r>
              <a:rPr lang="en-US" sz="1600" b="0" dirty="0"/>
              <a:t> Show the result of normalizing the EXCELSIOR EVENT BOOKINGS  Table to 3NF. (0.2 </a:t>
            </a:r>
            <a:r>
              <a:rPr lang="en-US" sz="1600" b="0" dirty="0" err="1"/>
              <a:t>pt</a:t>
            </a:r>
            <a:r>
              <a:rPr lang="en-US" sz="1600" b="0" dirty="0"/>
              <a:t>)</a:t>
            </a:r>
            <a:endParaRPr lang="en-US" sz="1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BF1435-E464-4432-3B69-0D0D2FD7D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218757"/>
              </p:ext>
            </p:extLst>
          </p:nvPr>
        </p:nvGraphicFramePr>
        <p:xfrm>
          <a:off x="1162050" y="1590675"/>
          <a:ext cx="68024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487">
                  <a:extLst>
                    <a:ext uri="{9D8B030D-6E8A-4147-A177-3AD203B41FA5}">
                      <a16:colId xmlns:a16="http://schemas.microsoft.com/office/drawing/2014/main" val="533922908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1872319036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221867804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2229613695"/>
                    </a:ext>
                  </a:extLst>
                </a:gridCol>
                <a:gridCol w="1360487">
                  <a:extLst>
                    <a:ext uri="{9D8B030D-6E8A-4147-A177-3AD203B41FA5}">
                      <a16:colId xmlns:a16="http://schemas.microsoft.com/office/drawing/2014/main" val="1722534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Date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HallID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ClientID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Event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NoOfGuests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372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EF06C8A-CE7F-59BA-6CF2-D36CEC39A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15370"/>
              </p:ext>
            </p:extLst>
          </p:nvPr>
        </p:nvGraphicFramePr>
        <p:xfrm>
          <a:off x="1161892" y="3181985"/>
          <a:ext cx="32865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270">
                  <a:extLst>
                    <a:ext uri="{9D8B030D-6E8A-4147-A177-3AD203B41FA5}">
                      <a16:colId xmlns:a16="http://schemas.microsoft.com/office/drawing/2014/main" val="4056300381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146975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ClientID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ClientName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75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DF3038-267A-950B-915D-50C09FFC81A4}"/>
              </a:ext>
            </a:extLst>
          </p:cNvPr>
          <p:cNvSpPr txBox="1"/>
          <p:nvPr/>
        </p:nvSpPr>
        <p:spPr>
          <a:xfrm>
            <a:off x="1161891" y="3917092"/>
            <a:ext cx="5053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Full key functional dependencies: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-</a:t>
            </a:r>
            <a:r>
              <a:rPr lang="en-US" sz="1400" b="1" dirty="0" smtClean="0"/>
              <a:t> </a:t>
            </a:r>
            <a:r>
              <a:rPr lang="en-US" sz="1400" dirty="0"/>
              <a:t>Date, HallID -&gt; </a:t>
            </a:r>
            <a:r>
              <a:rPr lang="en-US" sz="1400" dirty="0" smtClean="0"/>
              <a:t>ClientID, Event</a:t>
            </a:r>
            <a:r>
              <a:rPr lang="en-US" sz="1400" dirty="0"/>
              <a:t>, NoOfGuests</a:t>
            </a:r>
          </a:p>
          <a:p>
            <a:r>
              <a:rPr lang="en-US" sz="1400" dirty="0"/>
              <a:t>	- HallID -&gt; </a:t>
            </a:r>
            <a:r>
              <a:rPr lang="en-US" sz="1400" dirty="0" smtClean="0"/>
              <a:t>HallSize</a:t>
            </a:r>
            <a:endParaRPr lang="en-US" sz="1400" dirty="0"/>
          </a:p>
          <a:p>
            <a:pPr lvl="1">
              <a:spcAft>
                <a:spcPts val="600"/>
              </a:spcAft>
            </a:pPr>
            <a:r>
              <a:rPr lang="en-US" sz="1400" dirty="0" smtClean="0"/>
              <a:t>- </a:t>
            </a:r>
            <a:r>
              <a:rPr lang="en-US" sz="1400" dirty="0"/>
              <a:t>ClientID -&gt; ClientName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B106EE-02C0-914D-D45F-8E1BFDE08AC2}"/>
              </a:ext>
            </a:extLst>
          </p:cNvPr>
          <p:cNvCxnSpPr/>
          <p:nvPr/>
        </p:nvCxnSpPr>
        <p:spPr>
          <a:xfrm flipV="1">
            <a:off x="1822126" y="1381612"/>
            <a:ext cx="0" cy="209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3D0AD6-1F64-4FBE-B4DE-5AD855A07385}"/>
              </a:ext>
            </a:extLst>
          </p:cNvPr>
          <p:cNvCxnSpPr/>
          <p:nvPr/>
        </p:nvCxnSpPr>
        <p:spPr>
          <a:xfrm>
            <a:off x="1822126" y="1381612"/>
            <a:ext cx="51927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638423-4402-A402-78C0-B22F994D8EAC}"/>
              </a:ext>
            </a:extLst>
          </p:cNvPr>
          <p:cNvCxnSpPr/>
          <p:nvPr/>
        </p:nvCxnSpPr>
        <p:spPr>
          <a:xfrm>
            <a:off x="3290789" y="1381612"/>
            <a:ext cx="0" cy="2090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A27E0B-130D-7556-9947-6AA6C503F67E}"/>
              </a:ext>
            </a:extLst>
          </p:cNvPr>
          <p:cNvCxnSpPr/>
          <p:nvPr/>
        </p:nvCxnSpPr>
        <p:spPr>
          <a:xfrm>
            <a:off x="5885447" y="1381612"/>
            <a:ext cx="0" cy="20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784C2C-6710-EACE-5EBC-90672B2735A9}"/>
              </a:ext>
            </a:extLst>
          </p:cNvPr>
          <p:cNvCxnSpPr/>
          <p:nvPr/>
        </p:nvCxnSpPr>
        <p:spPr>
          <a:xfrm>
            <a:off x="7014850" y="1381612"/>
            <a:ext cx="0" cy="20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0D0C09-A69F-2492-6B00-AFC77C8C2014}"/>
              </a:ext>
            </a:extLst>
          </p:cNvPr>
          <p:cNvCxnSpPr/>
          <p:nvPr/>
        </p:nvCxnSpPr>
        <p:spPr>
          <a:xfrm flipV="1">
            <a:off x="1822126" y="2996829"/>
            <a:ext cx="0" cy="185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5A5F78-8E54-0D11-2EAF-0E90DF712EED}"/>
              </a:ext>
            </a:extLst>
          </p:cNvPr>
          <p:cNvCxnSpPr/>
          <p:nvPr/>
        </p:nvCxnSpPr>
        <p:spPr>
          <a:xfrm>
            <a:off x="1822126" y="2996829"/>
            <a:ext cx="16953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A5CE32C-9ED8-CD67-A27A-7CE2EE5242E2}"/>
              </a:ext>
            </a:extLst>
          </p:cNvPr>
          <p:cNvCxnSpPr/>
          <p:nvPr/>
        </p:nvCxnSpPr>
        <p:spPr>
          <a:xfrm>
            <a:off x="3517436" y="2996829"/>
            <a:ext cx="0" cy="18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6">
            <a:extLst>
              <a:ext uri="{FF2B5EF4-FFF2-40B4-BE49-F238E27FC236}">
                <a16:creationId xmlns:a16="http://schemas.microsoft.com/office/drawing/2014/main" id="{DEF06C8A-CE7F-59BA-6CF2-D36CEC39A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40778"/>
              </p:ext>
            </p:extLst>
          </p:nvPr>
        </p:nvGraphicFramePr>
        <p:xfrm>
          <a:off x="1161891" y="2339646"/>
          <a:ext cx="32865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270">
                  <a:extLst>
                    <a:ext uri="{9D8B030D-6E8A-4147-A177-3AD203B41FA5}">
                      <a16:colId xmlns:a16="http://schemas.microsoft.com/office/drawing/2014/main" val="4056300381"/>
                    </a:ext>
                  </a:extLst>
                </a:gridCol>
                <a:gridCol w="1643270">
                  <a:extLst>
                    <a:ext uri="{9D8B030D-6E8A-4147-A177-3AD203B41FA5}">
                      <a16:colId xmlns:a16="http://schemas.microsoft.com/office/drawing/2014/main" val="146975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HallID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HallSize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07524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0D0C09-A69F-2492-6B00-AFC77C8C2014}"/>
              </a:ext>
            </a:extLst>
          </p:cNvPr>
          <p:cNvCxnSpPr/>
          <p:nvPr/>
        </p:nvCxnSpPr>
        <p:spPr>
          <a:xfrm flipV="1">
            <a:off x="1990151" y="2146670"/>
            <a:ext cx="0" cy="185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5A5F78-8E54-0D11-2EAF-0E90DF712EED}"/>
              </a:ext>
            </a:extLst>
          </p:cNvPr>
          <p:cNvCxnSpPr/>
          <p:nvPr/>
        </p:nvCxnSpPr>
        <p:spPr>
          <a:xfrm>
            <a:off x="1990151" y="2146670"/>
            <a:ext cx="16953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5CE32C-9ED8-CD67-A27A-7CE2EE5242E2}"/>
              </a:ext>
            </a:extLst>
          </p:cNvPr>
          <p:cNvCxnSpPr/>
          <p:nvPr/>
        </p:nvCxnSpPr>
        <p:spPr>
          <a:xfrm>
            <a:off x="3685461" y="2154490"/>
            <a:ext cx="0" cy="18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8673" y="1290021"/>
            <a:ext cx="15726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DATE &amp; HALL MIX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7771" y="3269000"/>
            <a:ext cx="6880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CLIENT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487771" y="2394261"/>
            <a:ext cx="5389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HALL</a:t>
            </a:r>
            <a:endParaRPr lang="en-US" sz="11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A27E0B-130D-7556-9947-6AA6C503F67E}"/>
              </a:ext>
            </a:extLst>
          </p:cNvPr>
          <p:cNvCxnSpPr/>
          <p:nvPr/>
        </p:nvCxnSpPr>
        <p:spPr>
          <a:xfrm>
            <a:off x="4591668" y="1381612"/>
            <a:ext cx="0" cy="20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3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881-7488-B446-8C32-F6005C90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47" y="19507"/>
            <a:ext cx="6802482" cy="857250"/>
          </a:xfrm>
        </p:spPr>
        <p:txBody>
          <a:bodyPr>
            <a:normAutofit/>
          </a:bodyPr>
          <a:lstStyle/>
          <a:p>
            <a:r>
              <a:rPr lang="en-US" sz="1600" dirty="0"/>
              <a:t>Exercise </a:t>
            </a:r>
            <a:r>
              <a:rPr lang="en-US" sz="1600" dirty="0" smtClean="0"/>
              <a:t>1-a Convert to 1NF by Increasing the number of records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8A51C-2BE0-EA28-172C-DB445E56C9F2}"/>
              </a:ext>
            </a:extLst>
          </p:cNvPr>
          <p:cNvSpPr txBox="1"/>
          <p:nvPr/>
        </p:nvSpPr>
        <p:spPr>
          <a:xfrm>
            <a:off x="1182374" y="3771793"/>
            <a:ext cx="631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Converted the table to 1NF , it has a composite primary key composed of </a:t>
            </a:r>
            <a:r>
              <a:rPr lang="en-US" sz="1400" dirty="0" err="1" smtClean="0"/>
              <a:t>AccountID</a:t>
            </a:r>
            <a:r>
              <a:rPr lang="en-US" sz="1400" dirty="0"/>
              <a:t>, the original primary key, &amp; </a:t>
            </a:r>
            <a:r>
              <a:rPr lang="en-US" sz="1400" dirty="0" err="1" smtClean="0"/>
              <a:t>AccountHolderID</a:t>
            </a:r>
            <a:endParaRPr lang="en-US" sz="14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4321806-23B5-DA4F-A50F-34339F2EC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252638"/>
              </p:ext>
            </p:extLst>
          </p:nvPr>
        </p:nvGraphicFramePr>
        <p:xfrm>
          <a:off x="518930" y="1212013"/>
          <a:ext cx="8015289" cy="2359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316">
                  <a:extLst>
                    <a:ext uri="{9D8B030D-6E8A-4147-A177-3AD203B41FA5}">
                      <a16:colId xmlns:a16="http://schemas.microsoft.com/office/drawing/2014/main" val="3411141383"/>
                    </a:ext>
                  </a:extLst>
                </a:gridCol>
                <a:gridCol w="1402857">
                  <a:extLst>
                    <a:ext uri="{9D8B030D-6E8A-4147-A177-3AD203B41FA5}">
                      <a16:colId xmlns:a16="http://schemas.microsoft.com/office/drawing/2014/main" val="3958126386"/>
                    </a:ext>
                  </a:extLst>
                </a:gridCol>
                <a:gridCol w="1587443">
                  <a:extLst>
                    <a:ext uri="{9D8B030D-6E8A-4147-A177-3AD203B41FA5}">
                      <a16:colId xmlns:a16="http://schemas.microsoft.com/office/drawing/2014/main" val="3720517204"/>
                    </a:ext>
                  </a:extLst>
                </a:gridCol>
                <a:gridCol w="1757479">
                  <a:extLst>
                    <a:ext uri="{9D8B030D-6E8A-4147-A177-3AD203B41FA5}">
                      <a16:colId xmlns:a16="http://schemas.microsoft.com/office/drawing/2014/main" val="3518221149"/>
                    </a:ext>
                  </a:extLst>
                </a:gridCol>
                <a:gridCol w="2238194">
                  <a:extLst>
                    <a:ext uri="{9D8B030D-6E8A-4147-A177-3AD203B41FA5}">
                      <a16:colId xmlns:a16="http://schemas.microsoft.com/office/drawing/2014/main" val="834282693"/>
                    </a:ext>
                  </a:extLst>
                </a:gridCol>
              </a:tblGrid>
              <a:tr h="1998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effectLst/>
                        </a:rPr>
                        <a:t>AccountID</a:t>
                      </a:r>
                      <a:endParaRPr lang="en-US" sz="1400" b="1" u="sng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AccountType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CurrentBalance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sng" dirty="0" err="1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AccountHolderID</a:t>
                      </a:r>
                      <a:endParaRPr lang="en-US" sz="1400" b="1" u="sng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AccountHolderName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47019162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A111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Checking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C111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Smith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809564001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A111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Checking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$1000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C222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Sue Smith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581251051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A222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Checking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$2000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C333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Moore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499943717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A333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Money Market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$15000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C444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Pat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Clark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961768147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A333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Money Market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$15000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C555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Lisa Clark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71315254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A333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Money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Market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$15000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C666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Timmy Clark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879299200"/>
                  </a:ext>
                </a:extLst>
              </a:tr>
              <a:tr h="2995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A444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Savings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$3000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C111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Joe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 Smith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72835881"/>
                  </a:ext>
                </a:extLst>
              </a:tr>
              <a:tr h="2995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A444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Savings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$3000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C222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Sue Smith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0023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26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881-7488-B446-8C32-F6005C90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82" y="336888"/>
            <a:ext cx="7401711" cy="535487"/>
          </a:xfrm>
        </p:spPr>
        <p:txBody>
          <a:bodyPr>
            <a:normAutofit/>
          </a:bodyPr>
          <a:lstStyle/>
          <a:p>
            <a:r>
              <a:rPr lang="en-US" sz="1600" dirty="0"/>
              <a:t>Exercise </a:t>
            </a:r>
            <a:r>
              <a:rPr lang="en-US" sz="1600" dirty="0" smtClean="0"/>
              <a:t>1-b Convert to 1NF by creating a new separate table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F7B21-2BC9-BB18-6955-2D4FF4F642E0}"/>
              </a:ext>
            </a:extLst>
          </p:cNvPr>
          <p:cNvSpPr txBox="1"/>
          <p:nvPr/>
        </p:nvSpPr>
        <p:spPr>
          <a:xfrm>
            <a:off x="273618" y="3559425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ACCOUNT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EA481-4ACF-0A15-DD3A-FC7FA7B47356}"/>
              </a:ext>
            </a:extLst>
          </p:cNvPr>
          <p:cNvSpPr txBox="1"/>
          <p:nvPr/>
        </p:nvSpPr>
        <p:spPr>
          <a:xfrm>
            <a:off x="4471710" y="3567092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ACCOUNT HOLDER</a:t>
            </a:r>
            <a:endParaRPr 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754CF-A691-7209-17C7-D59C111DF7C7}"/>
              </a:ext>
            </a:extLst>
          </p:cNvPr>
          <p:cNvSpPr txBox="1"/>
          <p:nvPr/>
        </p:nvSpPr>
        <p:spPr>
          <a:xfrm>
            <a:off x="436003" y="4027175"/>
            <a:ext cx="7636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Created a new separate table in addition to the existing table.</a:t>
            </a:r>
          </a:p>
          <a:p>
            <a:r>
              <a:rPr lang="en-US" sz="1400" dirty="0"/>
              <a:t>The new table has a composite primary key composed of </a:t>
            </a:r>
            <a:r>
              <a:rPr lang="en-US" sz="1400" dirty="0" err="1" smtClean="0"/>
              <a:t>AccountID</a:t>
            </a:r>
            <a:r>
              <a:rPr lang="en-US" sz="1400" dirty="0" smtClean="0"/>
              <a:t> </a:t>
            </a:r>
            <a:r>
              <a:rPr lang="en-US" sz="1400" dirty="0"/>
              <a:t>and </a:t>
            </a:r>
            <a:r>
              <a:rPr lang="en-US" sz="1400" dirty="0" err="1" smtClean="0"/>
              <a:t>AccountHolderID</a:t>
            </a:r>
            <a:endParaRPr lang="en-US" sz="1400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D4321806-23B5-DA4F-A50F-34339F2EC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89936"/>
              </p:ext>
            </p:extLst>
          </p:nvPr>
        </p:nvGraphicFramePr>
        <p:xfrm>
          <a:off x="273618" y="2126897"/>
          <a:ext cx="3667716" cy="1332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316">
                  <a:extLst>
                    <a:ext uri="{9D8B030D-6E8A-4147-A177-3AD203B41FA5}">
                      <a16:colId xmlns:a16="http://schemas.microsoft.com/office/drawing/2014/main" val="3411141383"/>
                    </a:ext>
                  </a:extLst>
                </a:gridCol>
                <a:gridCol w="1402857">
                  <a:extLst>
                    <a:ext uri="{9D8B030D-6E8A-4147-A177-3AD203B41FA5}">
                      <a16:colId xmlns:a16="http://schemas.microsoft.com/office/drawing/2014/main" val="3958126386"/>
                    </a:ext>
                  </a:extLst>
                </a:gridCol>
                <a:gridCol w="1235543">
                  <a:extLst>
                    <a:ext uri="{9D8B030D-6E8A-4147-A177-3AD203B41FA5}">
                      <a16:colId xmlns:a16="http://schemas.microsoft.com/office/drawing/2014/main" val="3720517204"/>
                    </a:ext>
                  </a:extLst>
                </a:gridCol>
              </a:tblGrid>
              <a:tr h="34771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sng" dirty="0" err="1" smtClean="0">
                          <a:solidFill>
                            <a:schemeClr val="tx1"/>
                          </a:solidFill>
                          <a:effectLst/>
                        </a:rPr>
                        <a:t>AccountID</a:t>
                      </a:r>
                      <a:endParaRPr lang="en-US" sz="1200" b="1" u="sng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AccountType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CurrentBalance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47019162"/>
                  </a:ext>
                </a:extLst>
              </a:tr>
              <a:tr h="2350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A111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Checking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$1000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809564001"/>
                  </a:ext>
                </a:extLst>
              </a:tr>
              <a:tr h="2350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A222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Checking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$2000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499943717"/>
                  </a:ext>
                </a:extLst>
              </a:tr>
              <a:tr h="23506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A333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Money Market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$15000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7131525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A444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Savings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$3000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0023202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D4321806-23B5-DA4F-A50F-34339F2EC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832180"/>
              </p:ext>
            </p:extLst>
          </p:nvPr>
        </p:nvGraphicFramePr>
        <p:xfrm>
          <a:off x="4530493" y="1348394"/>
          <a:ext cx="4177449" cy="2121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5706">
                  <a:extLst>
                    <a:ext uri="{9D8B030D-6E8A-4147-A177-3AD203B41FA5}">
                      <a16:colId xmlns:a16="http://schemas.microsoft.com/office/drawing/2014/main" val="3411141383"/>
                    </a:ext>
                  </a:extLst>
                </a:gridCol>
                <a:gridCol w="1461054">
                  <a:extLst>
                    <a:ext uri="{9D8B030D-6E8A-4147-A177-3AD203B41FA5}">
                      <a16:colId xmlns:a16="http://schemas.microsoft.com/office/drawing/2014/main" val="3518221149"/>
                    </a:ext>
                  </a:extLst>
                </a:gridCol>
                <a:gridCol w="1860689">
                  <a:extLst>
                    <a:ext uri="{9D8B030D-6E8A-4147-A177-3AD203B41FA5}">
                      <a16:colId xmlns:a16="http://schemas.microsoft.com/office/drawing/2014/main" val="834282693"/>
                    </a:ext>
                  </a:extLst>
                </a:gridCol>
              </a:tblGrid>
              <a:tr h="1998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sng" dirty="0" err="1" smtClean="0">
                          <a:solidFill>
                            <a:schemeClr val="tx1"/>
                          </a:solidFill>
                          <a:effectLst/>
                        </a:rPr>
                        <a:t>AccountID</a:t>
                      </a:r>
                      <a:endParaRPr lang="en-US" sz="1200" b="1" u="sng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sng" dirty="0" err="1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AccountHolderID</a:t>
                      </a:r>
                      <a:endParaRPr lang="en-US" sz="1200" b="1" u="sng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AccountHolderName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747019162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A111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C111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Smith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809564001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A111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C222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Sue Smith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581251051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A222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C333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Mary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Moore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499943717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A333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C444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Pat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Clark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961768147"/>
                  </a:ext>
                </a:extLst>
              </a:tr>
              <a:tr h="1998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A333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C555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Lisa Clark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871315254"/>
                  </a:ext>
                </a:extLst>
              </a:tr>
              <a:tr h="23432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A333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C666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Timmy Clark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8792992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A444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C111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Joe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 Smith</a:t>
                      </a: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72835881"/>
                  </a:ext>
                </a:extLst>
              </a:tr>
              <a:tr h="29956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A444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C222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effectLst/>
                          <a:latin typeface="LatoWeb"/>
                        </a:rPr>
                        <a:t>Sue Smith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LatoWeb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70023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1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881-7488-B446-8C32-F6005C90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34" y="193009"/>
            <a:ext cx="8403639" cy="857250"/>
          </a:xfrm>
        </p:spPr>
        <p:txBody>
          <a:bodyPr>
            <a:noAutofit/>
          </a:bodyPr>
          <a:lstStyle/>
          <a:p>
            <a:r>
              <a:rPr lang="en-US" sz="1600" dirty="0"/>
              <a:t>Exercise 2-a Using the AIRPORTS AND GATES Table, describe examples that illustrate the insertion anomaly, deletion anomaly, and modification anomaly. (0.3 </a:t>
            </a:r>
            <a:r>
              <a:rPr lang="en-US" sz="1600" dirty="0" err="1"/>
              <a:t>pt</a:t>
            </a:r>
            <a:r>
              <a:rPr lang="en-US" sz="1600" dirty="0"/>
              <a:t>)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427-A787-4940-A713-BC8821DA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223" y="1220288"/>
            <a:ext cx="8540888" cy="2904240"/>
          </a:xfrm>
        </p:spPr>
        <p:txBody>
          <a:bodyPr>
            <a:noAutofit/>
          </a:bodyPr>
          <a:lstStyle/>
          <a:p>
            <a:pPr algn="just"/>
            <a:r>
              <a:rPr lang="en-US" sz="1200" b="1" dirty="0"/>
              <a:t>Insertion anomaly: </a:t>
            </a:r>
            <a:r>
              <a:rPr lang="en-US" sz="1200" dirty="0" smtClean="0"/>
              <a:t>Insertion Anomaly usually occurs </a:t>
            </a:r>
            <a:r>
              <a:rPr lang="en-US" sz="1200" dirty="0"/>
              <a:t>when a </a:t>
            </a:r>
            <a:r>
              <a:rPr lang="en-US" sz="1200" dirty="0" smtClean="0"/>
              <a:t>user </a:t>
            </a:r>
            <a:r>
              <a:rPr lang="en-US" sz="1200" dirty="0"/>
              <a:t>wants to insert data about one </a:t>
            </a:r>
            <a:r>
              <a:rPr lang="en-US" sz="1200" dirty="0" smtClean="0"/>
              <a:t>real-world entity but is </a:t>
            </a:r>
            <a:r>
              <a:rPr lang="en-US" sz="1200" dirty="0"/>
              <a:t>forced to enter data about another real-world </a:t>
            </a:r>
            <a:r>
              <a:rPr lang="en-US" sz="1200" dirty="0" smtClean="0"/>
              <a:t>entity. We </a:t>
            </a:r>
            <a:r>
              <a:rPr lang="en-US" sz="1200" dirty="0"/>
              <a:t>cannot add a new </a:t>
            </a:r>
            <a:r>
              <a:rPr lang="en-US" sz="1200" dirty="0" smtClean="0"/>
              <a:t>AirlineName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 err="1" smtClean="0"/>
              <a:t>Eg</a:t>
            </a:r>
            <a:r>
              <a:rPr lang="en-US" sz="1200" dirty="0" smtClean="0"/>
              <a:t>. Spirit Airlines) along with the AirlineNumberofEmployees without inserting an AirportID and AirportCity associated </a:t>
            </a:r>
            <a:r>
              <a:rPr lang="en-US" sz="1200" dirty="0"/>
              <a:t>with it.</a:t>
            </a:r>
          </a:p>
          <a:p>
            <a:pPr algn="just"/>
            <a:r>
              <a:rPr lang="en-US" sz="1200" b="1" dirty="0"/>
              <a:t>Deletion anomaly: </a:t>
            </a:r>
            <a:r>
              <a:rPr lang="en-US" sz="1200" dirty="0" smtClean="0"/>
              <a:t>Deletion Anomaly occurs when </a:t>
            </a:r>
            <a:r>
              <a:rPr lang="en-US" sz="1200" dirty="0"/>
              <a:t>a user who wants to delete data about a real-world entity </a:t>
            </a:r>
            <a:r>
              <a:rPr lang="en-US" sz="1200" dirty="0" smtClean="0"/>
              <a:t>is forced </a:t>
            </a:r>
            <a:r>
              <a:rPr lang="en-US" sz="1200" dirty="0"/>
              <a:t>to delete data about another real-world </a:t>
            </a:r>
            <a:r>
              <a:rPr lang="en-US" sz="1200" dirty="0" smtClean="0"/>
              <a:t>entity. Hence, in this case, we </a:t>
            </a:r>
            <a:r>
              <a:rPr lang="en-US" sz="1200" dirty="0"/>
              <a:t>can’t delete </a:t>
            </a:r>
            <a:r>
              <a:rPr lang="en-US" sz="1200" dirty="0" smtClean="0"/>
              <a:t>a particular AirlineName (Southwest Airline, 20000 Number of Employees) </a:t>
            </a:r>
            <a:r>
              <a:rPr lang="en-US" sz="1200" dirty="0"/>
              <a:t>the information associated with it will also be deleted, </a:t>
            </a:r>
            <a:r>
              <a:rPr lang="en-US" sz="1200" dirty="0" smtClean="0"/>
              <a:t>the same applies when we try to delete AirlineName (United, 20000) the data related to it will also be deleted, like AirportID (LAX, Los Angeles, 4 Million Population)</a:t>
            </a:r>
            <a:endParaRPr lang="en-US" sz="1200" dirty="0"/>
          </a:p>
          <a:p>
            <a:pPr algn="just"/>
            <a:r>
              <a:rPr lang="en-US" sz="1200" b="1" dirty="0"/>
              <a:t>Modification anomaly</a:t>
            </a:r>
            <a:r>
              <a:rPr lang="en-US" sz="1200" dirty="0"/>
              <a:t>: </a:t>
            </a:r>
            <a:r>
              <a:rPr lang="en-US" sz="1200" dirty="0" smtClean="0"/>
              <a:t>Modification anomaly occurs when, </a:t>
            </a:r>
            <a:r>
              <a:rPr lang="en-US" sz="1200" dirty="0"/>
              <a:t>in order to modify one value, the same modification </a:t>
            </a:r>
            <a:r>
              <a:rPr lang="en-US" sz="1200" dirty="0" smtClean="0"/>
              <a:t>has to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be made multiple </a:t>
            </a:r>
            <a:r>
              <a:rPr lang="en-US" sz="1200" dirty="0" smtClean="0"/>
              <a:t>times. We </a:t>
            </a:r>
            <a:r>
              <a:rPr lang="en-US" sz="1200" dirty="0"/>
              <a:t>can’t change the </a:t>
            </a:r>
            <a:r>
              <a:rPr lang="en-US" sz="1200" dirty="0" smtClean="0"/>
              <a:t>AirportID of the same City to another ID ( from ORD to MDW), </a:t>
            </a:r>
            <a:r>
              <a:rPr lang="en-US" sz="1200" dirty="0"/>
              <a:t>because it will require making a change in </a:t>
            </a:r>
            <a:r>
              <a:rPr lang="en-US" sz="1200" dirty="0" smtClean="0"/>
              <a:t>three </a:t>
            </a:r>
            <a:r>
              <a:rPr lang="en-US" sz="1200" dirty="0"/>
              <a:t>different records. </a:t>
            </a:r>
            <a:r>
              <a:rPr lang="en-US" sz="1200" dirty="0" smtClean="0"/>
              <a:t>As ORD Airport is used 3 times in </a:t>
            </a:r>
            <a:r>
              <a:rPr lang="en-US" sz="1200" dirty="0"/>
              <a:t>Total</a:t>
            </a:r>
            <a:r>
              <a:rPr lang="en-US" sz="1200" dirty="0" smtClean="0"/>
              <a:t>. The same anomaly will occur if we change any AirlineName to another as it is used twice.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0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881-7488-B446-8C32-F6005C90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35" y="307992"/>
            <a:ext cx="8088047" cy="857250"/>
          </a:xfrm>
        </p:spPr>
        <p:txBody>
          <a:bodyPr>
            <a:noAutofit/>
          </a:bodyPr>
          <a:lstStyle/>
          <a:p>
            <a:pPr algn="just"/>
            <a:r>
              <a:rPr lang="en-US" sz="1400" dirty="0"/>
              <a:t>Exercise 2-b Depict full key functional dependencies, partial functional dependencies (if any), and transitive functional dependencies (if any) in the AIRPORTS AND GATES Table. (0.3 </a:t>
            </a:r>
            <a:r>
              <a:rPr lang="en-US" sz="1400" dirty="0" err="1"/>
              <a:t>pt</a:t>
            </a:r>
            <a:r>
              <a:rPr lang="en-US" sz="1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427-A787-4940-A713-BC8821DA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892" y="2780269"/>
            <a:ext cx="7067708" cy="202495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1400" b="1" dirty="0"/>
              <a:t>Full key functional dependencies: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	- </a:t>
            </a:r>
            <a:r>
              <a:rPr lang="en-US" sz="1400" dirty="0" smtClean="0"/>
              <a:t>AirportID, AirlineName-&gt; NumberOfGatesAssigned</a:t>
            </a: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b="1" dirty="0"/>
              <a:t>Partial key functional dependencies: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1400" dirty="0"/>
              <a:t>- </a:t>
            </a:r>
            <a:r>
              <a:rPr lang="en-US" sz="1400" dirty="0" smtClean="0"/>
              <a:t>AirportID </a:t>
            </a:r>
            <a:r>
              <a:rPr lang="en-US" sz="1400" dirty="0"/>
              <a:t>-&gt; </a:t>
            </a:r>
            <a:r>
              <a:rPr lang="en-US" sz="1400" dirty="0" smtClean="0"/>
              <a:t>AirportCity, CityPopulation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1400" dirty="0" smtClean="0"/>
              <a:t>- AirlineName-&gt; AirlineNumberOfEmployees</a:t>
            </a:r>
          </a:p>
          <a:p>
            <a:pPr>
              <a:spcAft>
                <a:spcPts val="600"/>
              </a:spcAft>
            </a:pPr>
            <a:r>
              <a:rPr lang="en-US" sz="1400" b="1" dirty="0" smtClean="0"/>
              <a:t>Transitive </a:t>
            </a:r>
            <a:r>
              <a:rPr lang="en-US" sz="1400" b="1" dirty="0"/>
              <a:t>functional dependencies: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sz="1400" dirty="0"/>
              <a:t>- </a:t>
            </a:r>
            <a:r>
              <a:rPr lang="en-US" sz="1400" dirty="0" smtClean="0"/>
              <a:t>AirportCity </a:t>
            </a:r>
            <a:r>
              <a:rPr lang="en-US" sz="1400" dirty="0"/>
              <a:t>-&gt; </a:t>
            </a:r>
            <a:r>
              <a:rPr lang="en-US" sz="1400" dirty="0" smtClean="0"/>
              <a:t>CityPopulation</a:t>
            </a: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32125-A7CE-9AE5-8622-21CCC4B5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2055"/>
              </p:ext>
            </p:extLst>
          </p:nvPr>
        </p:nvGraphicFramePr>
        <p:xfrm>
          <a:off x="358347" y="1765221"/>
          <a:ext cx="84160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587">
                  <a:extLst>
                    <a:ext uri="{9D8B030D-6E8A-4147-A177-3AD203B41FA5}">
                      <a16:colId xmlns:a16="http://schemas.microsoft.com/office/drawing/2014/main" val="3178800610"/>
                    </a:ext>
                  </a:extLst>
                </a:gridCol>
                <a:gridCol w="931794">
                  <a:extLst>
                    <a:ext uri="{9D8B030D-6E8A-4147-A177-3AD203B41FA5}">
                      <a16:colId xmlns:a16="http://schemas.microsoft.com/office/drawing/2014/main" val="618929675"/>
                    </a:ext>
                  </a:extLst>
                </a:gridCol>
                <a:gridCol w="1322961">
                  <a:extLst>
                    <a:ext uri="{9D8B030D-6E8A-4147-A177-3AD203B41FA5}">
                      <a16:colId xmlns:a16="http://schemas.microsoft.com/office/drawing/2014/main" val="3033547251"/>
                    </a:ext>
                  </a:extLst>
                </a:gridCol>
                <a:gridCol w="1108954">
                  <a:extLst>
                    <a:ext uri="{9D8B030D-6E8A-4147-A177-3AD203B41FA5}">
                      <a16:colId xmlns:a16="http://schemas.microsoft.com/office/drawing/2014/main" val="1393715103"/>
                    </a:ext>
                  </a:extLst>
                </a:gridCol>
                <a:gridCol w="2032019">
                  <a:extLst>
                    <a:ext uri="{9D8B030D-6E8A-4147-A177-3AD203B41FA5}">
                      <a16:colId xmlns:a16="http://schemas.microsoft.com/office/drawing/2014/main" val="2720932467"/>
                    </a:ext>
                  </a:extLst>
                </a:gridCol>
                <a:gridCol w="2014688">
                  <a:extLst>
                    <a:ext uri="{9D8B030D-6E8A-4147-A177-3AD203B41FA5}">
                      <a16:colId xmlns:a16="http://schemas.microsoft.com/office/drawing/2014/main" val="3277691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b="1" u="sng" dirty="0" smtClean="0"/>
                        <a:t>AirportID</a:t>
                      </a:r>
                      <a:endParaRPr lang="en-US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AirportCity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none" dirty="0" smtClean="0"/>
                        <a:t>CityPopulation</a:t>
                      </a:r>
                      <a:endParaRPr lang="en-US" sz="1050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u="sng" dirty="0" smtClean="0"/>
                        <a:t>AirlineName</a:t>
                      </a:r>
                      <a:endParaRPr lang="en-US" sz="105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AirlineNumberOfEmployees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/>
                        <a:t>NumberOfGatesAssigned</a:t>
                      </a:r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002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FF2BD0-1482-DD29-D1DF-4A3648C72BD9}"/>
              </a:ext>
            </a:extLst>
          </p:cNvPr>
          <p:cNvSpPr txBox="1"/>
          <p:nvPr/>
        </p:nvSpPr>
        <p:spPr>
          <a:xfrm>
            <a:off x="4871604" y="215118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9F7A1-2AD2-ABA9-1C0F-5132E362FE87}"/>
              </a:ext>
            </a:extLst>
          </p:cNvPr>
          <p:cNvSpPr txBox="1"/>
          <p:nvPr/>
        </p:nvSpPr>
        <p:spPr>
          <a:xfrm>
            <a:off x="1806718" y="1157912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F7E5D-D333-8E68-F201-FFAD883AFC6A}"/>
              </a:ext>
            </a:extLst>
          </p:cNvPr>
          <p:cNvSpPr txBox="1"/>
          <p:nvPr/>
        </p:nvSpPr>
        <p:spPr>
          <a:xfrm>
            <a:off x="2151550" y="217746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9DC26-C967-13B6-03E6-1C8A1518DDDB}"/>
              </a:ext>
            </a:extLst>
          </p:cNvPr>
          <p:cNvSpPr txBox="1"/>
          <p:nvPr/>
        </p:nvSpPr>
        <p:spPr>
          <a:xfrm>
            <a:off x="7016522" y="267305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2F8B29-A79C-E80D-F1D8-1743D3B5C23F}"/>
              </a:ext>
            </a:extLst>
          </p:cNvPr>
          <p:cNvCxnSpPr/>
          <p:nvPr/>
        </p:nvCxnSpPr>
        <p:spPr>
          <a:xfrm>
            <a:off x="787585" y="2136061"/>
            <a:ext cx="0" cy="504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196224-5869-5F8C-B3B6-C74907E88D66}"/>
              </a:ext>
            </a:extLst>
          </p:cNvPr>
          <p:cNvCxnSpPr/>
          <p:nvPr/>
        </p:nvCxnSpPr>
        <p:spPr>
          <a:xfrm>
            <a:off x="787585" y="2640707"/>
            <a:ext cx="72284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5E36A8-54C2-E885-5BA1-898E11BEFE85}"/>
              </a:ext>
            </a:extLst>
          </p:cNvPr>
          <p:cNvCxnSpPr/>
          <p:nvPr/>
        </p:nvCxnSpPr>
        <p:spPr>
          <a:xfrm flipV="1">
            <a:off x="8016018" y="2136061"/>
            <a:ext cx="0" cy="504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323EF5-7F54-C1B0-8771-0AF7AAC6398C}"/>
              </a:ext>
            </a:extLst>
          </p:cNvPr>
          <p:cNvCxnSpPr/>
          <p:nvPr/>
        </p:nvCxnSpPr>
        <p:spPr>
          <a:xfrm>
            <a:off x="3887135" y="2136061"/>
            <a:ext cx="0" cy="5046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B3CB5F-282B-4BEE-DDE6-0728D4DCC266}"/>
              </a:ext>
            </a:extLst>
          </p:cNvPr>
          <p:cNvCxnSpPr/>
          <p:nvPr/>
        </p:nvCxnSpPr>
        <p:spPr>
          <a:xfrm>
            <a:off x="4197379" y="2140747"/>
            <a:ext cx="0" cy="2733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0A25AE-4831-4C94-D1D2-E5DD2686C03E}"/>
              </a:ext>
            </a:extLst>
          </p:cNvPr>
          <p:cNvCxnSpPr/>
          <p:nvPr/>
        </p:nvCxnSpPr>
        <p:spPr>
          <a:xfrm flipV="1">
            <a:off x="6320707" y="2136061"/>
            <a:ext cx="0" cy="238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10BD56-6BA7-BCF9-305E-009CF8E98A17}"/>
              </a:ext>
            </a:extLst>
          </p:cNvPr>
          <p:cNvCxnSpPr/>
          <p:nvPr/>
        </p:nvCxnSpPr>
        <p:spPr>
          <a:xfrm flipV="1">
            <a:off x="760888" y="1493847"/>
            <a:ext cx="0" cy="25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646080-16A9-BD46-4E5B-332E9F9A4595}"/>
              </a:ext>
            </a:extLst>
          </p:cNvPr>
          <p:cNvCxnSpPr/>
          <p:nvPr/>
        </p:nvCxnSpPr>
        <p:spPr>
          <a:xfrm>
            <a:off x="760888" y="1504824"/>
            <a:ext cx="2214553" cy="54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4CDE79-A56C-9C54-E34A-1CE1A2A384CB}"/>
              </a:ext>
            </a:extLst>
          </p:cNvPr>
          <p:cNvCxnSpPr/>
          <p:nvPr/>
        </p:nvCxnSpPr>
        <p:spPr>
          <a:xfrm>
            <a:off x="2975441" y="1510262"/>
            <a:ext cx="0" cy="27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310832-B8E6-3782-10F0-273972454CDE}"/>
              </a:ext>
            </a:extLst>
          </p:cNvPr>
          <p:cNvCxnSpPr/>
          <p:nvPr/>
        </p:nvCxnSpPr>
        <p:spPr>
          <a:xfrm>
            <a:off x="1728683" y="1493847"/>
            <a:ext cx="0" cy="27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646080-16A9-BD46-4E5B-332E9F9A4595}"/>
              </a:ext>
            </a:extLst>
          </p:cNvPr>
          <p:cNvCxnSpPr/>
          <p:nvPr/>
        </p:nvCxnSpPr>
        <p:spPr>
          <a:xfrm flipV="1">
            <a:off x="4197379" y="2384645"/>
            <a:ext cx="2123328" cy="10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10BD56-6BA7-BCF9-305E-009CF8E98A17}"/>
              </a:ext>
            </a:extLst>
          </p:cNvPr>
          <p:cNvCxnSpPr/>
          <p:nvPr/>
        </p:nvCxnSpPr>
        <p:spPr>
          <a:xfrm flipV="1">
            <a:off x="1880022" y="2145207"/>
            <a:ext cx="0" cy="250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A25AE-4831-4C94-D1D2-E5DD2686C03E}"/>
              </a:ext>
            </a:extLst>
          </p:cNvPr>
          <p:cNvCxnSpPr/>
          <p:nvPr/>
        </p:nvCxnSpPr>
        <p:spPr>
          <a:xfrm flipV="1">
            <a:off x="2975441" y="2136061"/>
            <a:ext cx="0" cy="267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646080-16A9-BD46-4E5B-332E9F9A4595}"/>
              </a:ext>
            </a:extLst>
          </p:cNvPr>
          <p:cNvCxnSpPr/>
          <p:nvPr/>
        </p:nvCxnSpPr>
        <p:spPr>
          <a:xfrm flipV="1">
            <a:off x="1868723" y="2395536"/>
            <a:ext cx="1106718" cy="16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1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328D-8B21-A041-BB86-0BE26E29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711" y="262820"/>
            <a:ext cx="8229600" cy="857250"/>
          </a:xfrm>
        </p:spPr>
        <p:txBody>
          <a:bodyPr>
            <a:noAutofit/>
          </a:bodyPr>
          <a:lstStyle/>
          <a:p>
            <a:pPr algn="just"/>
            <a:r>
              <a:rPr lang="en-US" sz="1400" dirty="0"/>
              <a:t>Exercise 2-c Show the result of normalizing the AIRPORTS AND GATES Table to 2NF. (0.2 </a:t>
            </a:r>
            <a:r>
              <a:rPr lang="en-US" sz="1400" dirty="0" err="1"/>
              <a:t>pt</a:t>
            </a:r>
            <a:r>
              <a:rPr lang="en-US" sz="1400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CC3CA92-192A-B300-8A3D-46A1D0727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936373"/>
              </p:ext>
            </p:extLst>
          </p:nvPr>
        </p:nvGraphicFramePr>
        <p:xfrm>
          <a:off x="1161891" y="1618897"/>
          <a:ext cx="55601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3385">
                  <a:extLst>
                    <a:ext uri="{9D8B030D-6E8A-4147-A177-3AD203B41FA5}">
                      <a16:colId xmlns:a16="http://schemas.microsoft.com/office/drawing/2014/main" val="3228531949"/>
                    </a:ext>
                  </a:extLst>
                </a:gridCol>
                <a:gridCol w="1853385">
                  <a:extLst>
                    <a:ext uri="{9D8B030D-6E8A-4147-A177-3AD203B41FA5}">
                      <a16:colId xmlns:a16="http://schemas.microsoft.com/office/drawing/2014/main" val="551615550"/>
                    </a:ext>
                  </a:extLst>
                </a:gridCol>
                <a:gridCol w="1853385">
                  <a:extLst>
                    <a:ext uri="{9D8B030D-6E8A-4147-A177-3AD203B41FA5}">
                      <a16:colId xmlns:a16="http://schemas.microsoft.com/office/drawing/2014/main" val="624348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u="sng" dirty="0" smtClean="0"/>
                        <a:t>AirportID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AirportCity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CityPopulation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4136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D4218A-00DB-2BB3-6E71-A67179FC2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40886"/>
              </p:ext>
            </p:extLst>
          </p:nvPr>
        </p:nvGraphicFramePr>
        <p:xfrm>
          <a:off x="1161888" y="2386330"/>
          <a:ext cx="33971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601">
                  <a:extLst>
                    <a:ext uri="{9D8B030D-6E8A-4147-A177-3AD203B41FA5}">
                      <a16:colId xmlns:a16="http://schemas.microsoft.com/office/drawing/2014/main" val="1070257949"/>
                    </a:ext>
                  </a:extLst>
                </a:gridCol>
                <a:gridCol w="2314541">
                  <a:extLst>
                    <a:ext uri="{9D8B030D-6E8A-4147-A177-3AD203B41FA5}">
                      <a16:colId xmlns:a16="http://schemas.microsoft.com/office/drawing/2014/main" val="4191461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u="sng" dirty="0" smtClean="0"/>
                        <a:t>AirlineName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AirlineNumberOfEmployees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4116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8B7BCDA-6017-E8BB-976D-ED0105AC3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60287"/>
              </p:ext>
            </p:extLst>
          </p:nvPr>
        </p:nvGraphicFramePr>
        <p:xfrm>
          <a:off x="1161892" y="3091193"/>
          <a:ext cx="6500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794">
                  <a:extLst>
                    <a:ext uri="{9D8B030D-6E8A-4147-A177-3AD203B41FA5}">
                      <a16:colId xmlns:a16="http://schemas.microsoft.com/office/drawing/2014/main" val="2829554599"/>
                    </a:ext>
                  </a:extLst>
                </a:gridCol>
                <a:gridCol w="2166794">
                  <a:extLst>
                    <a:ext uri="{9D8B030D-6E8A-4147-A177-3AD203B41FA5}">
                      <a16:colId xmlns:a16="http://schemas.microsoft.com/office/drawing/2014/main" val="375753667"/>
                    </a:ext>
                  </a:extLst>
                </a:gridCol>
                <a:gridCol w="2166794">
                  <a:extLst>
                    <a:ext uri="{9D8B030D-6E8A-4147-A177-3AD203B41FA5}">
                      <a16:colId xmlns:a16="http://schemas.microsoft.com/office/drawing/2014/main" val="3666939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b="1" u="sng" dirty="0" smtClean="0"/>
                        <a:t>AirportID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u="sng" dirty="0" smtClean="0"/>
                        <a:t>AirlineName</a:t>
                      </a:r>
                      <a:endParaRPr lang="en-US" sz="12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NumberOfGatesAssigned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58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E80960-D50A-0821-27E2-563B91A048E4}"/>
              </a:ext>
            </a:extLst>
          </p:cNvPr>
          <p:cNvSpPr txBox="1"/>
          <p:nvPr/>
        </p:nvSpPr>
        <p:spPr>
          <a:xfrm>
            <a:off x="983780" y="3698119"/>
            <a:ext cx="558563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Full key functional dependencies:</a:t>
            </a:r>
          </a:p>
          <a:p>
            <a:pPr algn="just">
              <a:spcAft>
                <a:spcPts val="600"/>
              </a:spcAft>
            </a:pPr>
            <a:r>
              <a:rPr lang="en-US" sz="1200" dirty="0"/>
              <a:t>	- AirportID, </a:t>
            </a:r>
            <a:r>
              <a:rPr lang="en-US" sz="1200" dirty="0" smtClean="0"/>
              <a:t>AirlineName -&gt; NumberOfGatesAssigned</a:t>
            </a:r>
          </a:p>
          <a:p>
            <a:pPr lvl="1" algn="just">
              <a:spcAft>
                <a:spcPts val="600"/>
              </a:spcAft>
            </a:pPr>
            <a:r>
              <a:rPr lang="en-US" sz="1200" dirty="0" smtClean="0"/>
              <a:t>- </a:t>
            </a:r>
            <a:r>
              <a:rPr lang="en-US" sz="1200" dirty="0"/>
              <a:t>AirportID -&gt; AirportCity, CityPopulation</a:t>
            </a:r>
          </a:p>
          <a:p>
            <a:pPr lvl="1" algn="just">
              <a:spcAft>
                <a:spcPts val="600"/>
              </a:spcAft>
            </a:pPr>
            <a:r>
              <a:rPr lang="en-US" sz="1200" dirty="0"/>
              <a:t>- </a:t>
            </a:r>
            <a:r>
              <a:rPr lang="en-US" sz="1200" dirty="0" smtClean="0"/>
              <a:t>AirlineName -&gt; </a:t>
            </a:r>
            <a:r>
              <a:rPr lang="en-US" sz="1200" dirty="0"/>
              <a:t>AirlineNumberOfEmployees</a:t>
            </a:r>
          </a:p>
          <a:p>
            <a:pPr algn="just"/>
            <a:r>
              <a:rPr lang="en-US" sz="1200" b="1" dirty="0" smtClean="0"/>
              <a:t>Transitive </a:t>
            </a:r>
            <a:r>
              <a:rPr lang="en-US" sz="1200" b="1" dirty="0"/>
              <a:t>functional dependencies:</a:t>
            </a:r>
          </a:p>
          <a:p>
            <a:pPr algn="just"/>
            <a:r>
              <a:rPr lang="en-US" sz="1200" dirty="0"/>
              <a:t> 	</a:t>
            </a:r>
            <a:r>
              <a:rPr lang="en-US" sz="1200" dirty="0" smtClean="0"/>
              <a:t>- AirportCity -&gt; CityPopulation</a:t>
            </a:r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CB976B-3FEB-2DD4-A0F2-B5102FD786DD}"/>
              </a:ext>
            </a:extLst>
          </p:cNvPr>
          <p:cNvCxnSpPr/>
          <p:nvPr/>
        </p:nvCxnSpPr>
        <p:spPr>
          <a:xfrm flipV="1">
            <a:off x="1855498" y="1355845"/>
            <a:ext cx="0" cy="263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23F855-8C82-C4E4-DED2-986C6667DB94}"/>
              </a:ext>
            </a:extLst>
          </p:cNvPr>
          <p:cNvCxnSpPr/>
          <p:nvPr/>
        </p:nvCxnSpPr>
        <p:spPr>
          <a:xfrm>
            <a:off x="1855498" y="1383121"/>
            <a:ext cx="39379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0E9409-5C55-AF98-48B1-1FEF1E510883}"/>
              </a:ext>
            </a:extLst>
          </p:cNvPr>
          <p:cNvCxnSpPr/>
          <p:nvPr/>
        </p:nvCxnSpPr>
        <p:spPr>
          <a:xfrm>
            <a:off x="4070523" y="1383121"/>
            <a:ext cx="0" cy="235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B9E927-BA94-60F0-C12F-627854E5DCDE}"/>
              </a:ext>
            </a:extLst>
          </p:cNvPr>
          <p:cNvCxnSpPr/>
          <p:nvPr/>
        </p:nvCxnSpPr>
        <p:spPr>
          <a:xfrm>
            <a:off x="5793425" y="1383121"/>
            <a:ext cx="0" cy="235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E7E04D-7E76-5457-29FE-497A5DE28778}"/>
              </a:ext>
            </a:extLst>
          </p:cNvPr>
          <p:cNvCxnSpPr/>
          <p:nvPr/>
        </p:nvCxnSpPr>
        <p:spPr>
          <a:xfrm flipV="1">
            <a:off x="1855498" y="2117724"/>
            <a:ext cx="0" cy="268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1F4CE5-AD4E-7C9E-2654-9118CE24F611}"/>
              </a:ext>
            </a:extLst>
          </p:cNvPr>
          <p:cNvCxnSpPr/>
          <p:nvPr/>
        </p:nvCxnSpPr>
        <p:spPr>
          <a:xfrm>
            <a:off x="1855498" y="2117724"/>
            <a:ext cx="16953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F881A6-D68C-EDC7-55AD-4D0781501C95}"/>
              </a:ext>
            </a:extLst>
          </p:cNvPr>
          <p:cNvCxnSpPr/>
          <p:nvPr/>
        </p:nvCxnSpPr>
        <p:spPr>
          <a:xfrm>
            <a:off x="3550809" y="2117724"/>
            <a:ext cx="0" cy="268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64DC57-38C3-F5D8-AE3C-C1EBCA5EAC18}"/>
              </a:ext>
            </a:extLst>
          </p:cNvPr>
          <p:cNvCxnSpPr/>
          <p:nvPr/>
        </p:nvCxnSpPr>
        <p:spPr>
          <a:xfrm>
            <a:off x="4619621" y="1992239"/>
            <a:ext cx="0" cy="289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70951D-8A45-5329-7507-C34D5F3A21C0}"/>
              </a:ext>
            </a:extLst>
          </p:cNvPr>
          <p:cNvCxnSpPr/>
          <p:nvPr/>
        </p:nvCxnSpPr>
        <p:spPr>
          <a:xfrm>
            <a:off x="4619621" y="2281435"/>
            <a:ext cx="17153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EE609E-983E-7B84-863D-7FAE9F3D854D}"/>
              </a:ext>
            </a:extLst>
          </p:cNvPr>
          <p:cNvCxnSpPr/>
          <p:nvPr/>
        </p:nvCxnSpPr>
        <p:spPr>
          <a:xfrm flipV="1">
            <a:off x="6334955" y="1992239"/>
            <a:ext cx="0" cy="289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220154-8BD6-36E5-2488-035D2BB06D71}"/>
              </a:ext>
            </a:extLst>
          </p:cNvPr>
          <p:cNvCxnSpPr/>
          <p:nvPr/>
        </p:nvCxnSpPr>
        <p:spPr>
          <a:xfrm flipV="1">
            <a:off x="1855498" y="2876689"/>
            <a:ext cx="0" cy="214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AF602A-1CA3-DA84-0627-0DB073E3AD9A}"/>
              </a:ext>
            </a:extLst>
          </p:cNvPr>
          <p:cNvCxnSpPr/>
          <p:nvPr/>
        </p:nvCxnSpPr>
        <p:spPr>
          <a:xfrm>
            <a:off x="1855498" y="2876689"/>
            <a:ext cx="43383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E0FC23-CE4D-92EF-FB8A-03607F739E4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12083" y="2876689"/>
            <a:ext cx="0" cy="214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5A1795-70D7-1764-0A2D-E874997E70D2}"/>
              </a:ext>
            </a:extLst>
          </p:cNvPr>
          <p:cNvCxnSpPr/>
          <p:nvPr/>
        </p:nvCxnSpPr>
        <p:spPr>
          <a:xfrm>
            <a:off x="6193892" y="2876689"/>
            <a:ext cx="0" cy="214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46120" y="2261689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transitive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7183" y="1631737"/>
            <a:ext cx="1115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AIRPORT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184825" y="2413548"/>
            <a:ext cx="977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AIRLINE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298" y="3045969"/>
            <a:ext cx="8515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AIRPORT AIRLINE MIX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422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328D-8B21-A041-BB86-0BE26E29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59" y="205979"/>
            <a:ext cx="7998897" cy="857250"/>
          </a:xfrm>
        </p:spPr>
        <p:txBody>
          <a:bodyPr>
            <a:noAutofit/>
          </a:bodyPr>
          <a:lstStyle/>
          <a:p>
            <a:pPr algn="just"/>
            <a:r>
              <a:rPr lang="en-US" sz="1400" dirty="0"/>
              <a:t>Exercise 2-d Show the result of normalizing the AIRPORTS AND GATES Table to 3NF. (0.2 </a:t>
            </a:r>
            <a:r>
              <a:rPr lang="en-US" sz="1400" dirty="0" err="1"/>
              <a:t>pt</a:t>
            </a:r>
            <a:r>
              <a:rPr lang="en-US" sz="1400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751C42-97FB-0B51-5209-8B75E0DBC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46862"/>
              </p:ext>
            </p:extLst>
          </p:nvPr>
        </p:nvGraphicFramePr>
        <p:xfrm>
          <a:off x="964342" y="1195216"/>
          <a:ext cx="3558402" cy="381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201">
                  <a:extLst>
                    <a:ext uri="{9D8B030D-6E8A-4147-A177-3AD203B41FA5}">
                      <a16:colId xmlns:a16="http://schemas.microsoft.com/office/drawing/2014/main" val="1714935806"/>
                    </a:ext>
                  </a:extLst>
                </a:gridCol>
                <a:gridCol w="1779201">
                  <a:extLst>
                    <a:ext uri="{9D8B030D-6E8A-4147-A177-3AD203B41FA5}">
                      <a16:colId xmlns:a16="http://schemas.microsoft.com/office/drawing/2014/main" val="1875721697"/>
                    </a:ext>
                  </a:extLst>
                </a:gridCol>
              </a:tblGrid>
              <a:tr h="381455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AirportID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AirportCity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6359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F30F64-377B-2C0F-976D-3AA389443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37546"/>
              </p:ext>
            </p:extLst>
          </p:nvPr>
        </p:nvGraphicFramePr>
        <p:xfrm>
          <a:off x="964338" y="2057649"/>
          <a:ext cx="4191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824">
                  <a:extLst>
                    <a:ext uri="{9D8B030D-6E8A-4147-A177-3AD203B41FA5}">
                      <a16:colId xmlns:a16="http://schemas.microsoft.com/office/drawing/2014/main" val="1807664164"/>
                    </a:ext>
                  </a:extLst>
                </a:gridCol>
                <a:gridCol w="2613498">
                  <a:extLst>
                    <a:ext uri="{9D8B030D-6E8A-4147-A177-3AD203B41FA5}">
                      <a16:colId xmlns:a16="http://schemas.microsoft.com/office/drawing/2014/main" val="3610844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AirlineName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AirlineNumberOfEmployees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0836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C9A61E-1930-DD7F-B5AD-AEA13F1D5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81040"/>
              </p:ext>
            </p:extLst>
          </p:nvPr>
        </p:nvGraphicFramePr>
        <p:xfrm>
          <a:off x="4589303" y="2533829"/>
          <a:ext cx="42378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927">
                  <a:extLst>
                    <a:ext uri="{9D8B030D-6E8A-4147-A177-3AD203B41FA5}">
                      <a16:colId xmlns:a16="http://schemas.microsoft.com/office/drawing/2014/main" val="2044754136"/>
                    </a:ext>
                  </a:extLst>
                </a:gridCol>
                <a:gridCol w="2118927">
                  <a:extLst>
                    <a:ext uri="{9D8B030D-6E8A-4147-A177-3AD203B41FA5}">
                      <a16:colId xmlns:a16="http://schemas.microsoft.com/office/drawing/2014/main" val="52757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AirportCity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CityPopulation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7806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91973-F487-2779-7CD9-F7D867FEF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605971"/>
              </p:ext>
            </p:extLst>
          </p:nvPr>
        </p:nvGraphicFramePr>
        <p:xfrm>
          <a:off x="964340" y="3343488"/>
          <a:ext cx="728997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991">
                  <a:extLst>
                    <a:ext uri="{9D8B030D-6E8A-4147-A177-3AD203B41FA5}">
                      <a16:colId xmlns:a16="http://schemas.microsoft.com/office/drawing/2014/main" val="900556798"/>
                    </a:ext>
                  </a:extLst>
                </a:gridCol>
                <a:gridCol w="2429991">
                  <a:extLst>
                    <a:ext uri="{9D8B030D-6E8A-4147-A177-3AD203B41FA5}">
                      <a16:colId xmlns:a16="http://schemas.microsoft.com/office/drawing/2014/main" val="3575410832"/>
                    </a:ext>
                  </a:extLst>
                </a:gridCol>
                <a:gridCol w="2429991">
                  <a:extLst>
                    <a:ext uri="{9D8B030D-6E8A-4147-A177-3AD203B41FA5}">
                      <a16:colId xmlns:a16="http://schemas.microsoft.com/office/drawing/2014/main" val="3348434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AirportID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smtClean="0"/>
                        <a:t>AirlineName</a:t>
                      </a:r>
                      <a:endParaRPr lang="en-US" sz="14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NumberOfGatesAssigned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5851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740BE8-7688-F202-412A-EC6C2E308F77}"/>
              </a:ext>
            </a:extLst>
          </p:cNvPr>
          <p:cNvSpPr txBox="1"/>
          <p:nvPr/>
        </p:nvSpPr>
        <p:spPr>
          <a:xfrm>
            <a:off x="964341" y="3775083"/>
            <a:ext cx="504086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Full Key functional dependencies:</a:t>
            </a:r>
          </a:p>
          <a:p>
            <a:pPr algn="just">
              <a:spcAft>
                <a:spcPts val="600"/>
              </a:spcAft>
            </a:pPr>
            <a:r>
              <a:rPr lang="en-US" sz="1400" dirty="0"/>
              <a:t>	</a:t>
            </a:r>
            <a:r>
              <a:rPr lang="en-US" sz="1200" dirty="0"/>
              <a:t>- AirportID, AirlineName -&gt; NumberOfGatesAssigned</a:t>
            </a:r>
          </a:p>
          <a:p>
            <a:pPr lvl="1" algn="just">
              <a:spcAft>
                <a:spcPts val="600"/>
              </a:spcAft>
            </a:pPr>
            <a:r>
              <a:rPr lang="en-US" sz="1200" dirty="0"/>
              <a:t>- AirportID -&gt; </a:t>
            </a:r>
            <a:r>
              <a:rPr lang="en-US" sz="1200" dirty="0" smtClean="0"/>
              <a:t>AirportCity</a:t>
            </a:r>
            <a:endParaRPr lang="en-US" sz="1200" dirty="0"/>
          </a:p>
          <a:p>
            <a:pPr lvl="1" algn="just">
              <a:spcAft>
                <a:spcPts val="600"/>
              </a:spcAft>
            </a:pPr>
            <a:r>
              <a:rPr lang="en-US" sz="1200" dirty="0" smtClean="0"/>
              <a:t>- AirlineName </a:t>
            </a:r>
            <a:r>
              <a:rPr lang="en-US" sz="1200" dirty="0"/>
              <a:t>-&gt; </a:t>
            </a:r>
            <a:r>
              <a:rPr lang="en-US" sz="1200" dirty="0" smtClean="0"/>
              <a:t>AirlineNumberOfEmployees</a:t>
            </a:r>
          </a:p>
          <a:p>
            <a:pPr lvl="1" algn="just">
              <a:spcAft>
                <a:spcPts val="600"/>
              </a:spcAft>
            </a:pPr>
            <a:r>
              <a:rPr lang="en-US" sz="1200" dirty="0" smtClean="0"/>
              <a:t>- AirportCity </a:t>
            </a:r>
            <a:r>
              <a:rPr lang="en-US" sz="1200" dirty="0"/>
              <a:t>-&gt; </a:t>
            </a:r>
            <a:r>
              <a:rPr lang="en-US" sz="1200" dirty="0" smtClean="0"/>
              <a:t>CityPopulation</a:t>
            </a:r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0D72C8-4729-C6EE-589D-9F841A255CD4}"/>
              </a:ext>
            </a:extLst>
          </p:cNvPr>
          <p:cNvCxnSpPr/>
          <p:nvPr/>
        </p:nvCxnSpPr>
        <p:spPr>
          <a:xfrm flipV="1">
            <a:off x="1728683" y="981145"/>
            <a:ext cx="0" cy="214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9DA852-20E9-C409-2BA7-53D46281F875}"/>
              </a:ext>
            </a:extLst>
          </p:cNvPr>
          <p:cNvCxnSpPr/>
          <p:nvPr/>
        </p:nvCxnSpPr>
        <p:spPr>
          <a:xfrm>
            <a:off x="1728683" y="981145"/>
            <a:ext cx="18254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FB1E78-8096-C06B-7A8F-C7275426C020}"/>
              </a:ext>
            </a:extLst>
          </p:cNvPr>
          <p:cNvCxnSpPr/>
          <p:nvPr/>
        </p:nvCxnSpPr>
        <p:spPr>
          <a:xfrm>
            <a:off x="3554146" y="981145"/>
            <a:ext cx="0" cy="21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2B17F9-3B25-C221-EDFB-2E079B2E98FE}"/>
              </a:ext>
            </a:extLst>
          </p:cNvPr>
          <p:cNvCxnSpPr/>
          <p:nvPr/>
        </p:nvCxnSpPr>
        <p:spPr>
          <a:xfrm flipV="1">
            <a:off x="1668613" y="1848823"/>
            <a:ext cx="0" cy="208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0039B6-B663-E975-DFED-08FB2F23B10B}"/>
              </a:ext>
            </a:extLst>
          </p:cNvPr>
          <p:cNvCxnSpPr/>
          <p:nvPr/>
        </p:nvCxnSpPr>
        <p:spPr>
          <a:xfrm>
            <a:off x="1668613" y="1848823"/>
            <a:ext cx="17487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73F13B-DC55-E128-6C7B-68E7DF706A35}"/>
              </a:ext>
            </a:extLst>
          </p:cNvPr>
          <p:cNvCxnSpPr/>
          <p:nvPr/>
        </p:nvCxnSpPr>
        <p:spPr>
          <a:xfrm>
            <a:off x="3417320" y="1848823"/>
            <a:ext cx="0" cy="208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8D90EB-E89C-B948-1BDF-A76115C8F9B4}"/>
              </a:ext>
            </a:extLst>
          </p:cNvPr>
          <p:cNvCxnSpPr/>
          <p:nvPr/>
        </p:nvCxnSpPr>
        <p:spPr>
          <a:xfrm flipV="1">
            <a:off x="5546471" y="2316696"/>
            <a:ext cx="0" cy="217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CBA08B-19A5-DFEB-86A9-B040607AC9EB}"/>
              </a:ext>
            </a:extLst>
          </p:cNvPr>
          <p:cNvCxnSpPr/>
          <p:nvPr/>
        </p:nvCxnSpPr>
        <p:spPr>
          <a:xfrm>
            <a:off x="5546471" y="2316696"/>
            <a:ext cx="21091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194EDB-D9FB-967B-5181-40E1CA170D71}"/>
              </a:ext>
            </a:extLst>
          </p:cNvPr>
          <p:cNvCxnSpPr/>
          <p:nvPr/>
        </p:nvCxnSpPr>
        <p:spPr>
          <a:xfrm>
            <a:off x="7655598" y="2299562"/>
            <a:ext cx="0" cy="217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BB0401-EEF8-D037-0528-9818201BFF15}"/>
              </a:ext>
            </a:extLst>
          </p:cNvPr>
          <p:cNvCxnSpPr/>
          <p:nvPr/>
        </p:nvCxnSpPr>
        <p:spPr>
          <a:xfrm flipV="1">
            <a:off x="1862172" y="3127585"/>
            <a:ext cx="0" cy="215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46B782-1D51-CBD8-7EC9-48108F011D9B}"/>
              </a:ext>
            </a:extLst>
          </p:cNvPr>
          <p:cNvCxnSpPr/>
          <p:nvPr/>
        </p:nvCxnSpPr>
        <p:spPr>
          <a:xfrm>
            <a:off x="1862172" y="3120911"/>
            <a:ext cx="5092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E38585-0840-0CF9-E314-0883163C229A}"/>
              </a:ext>
            </a:extLst>
          </p:cNvPr>
          <p:cNvCxnSpPr>
            <a:endCxn id="7" idx="0"/>
          </p:cNvCxnSpPr>
          <p:nvPr/>
        </p:nvCxnSpPr>
        <p:spPr>
          <a:xfrm>
            <a:off x="4609326" y="3127585"/>
            <a:ext cx="0" cy="215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381FFC-88B2-6A31-623B-8AC19A3F13F6}"/>
              </a:ext>
            </a:extLst>
          </p:cNvPr>
          <p:cNvCxnSpPr/>
          <p:nvPr/>
        </p:nvCxnSpPr>
        <p:spPr>
          <a:xfrm>
            <a:off x="6954780" y="3127585"/>
            <a:ext cx="0" cy="21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9844" y="1279062"/>
            <a:ext cx="1115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AIRPORT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70540" y="2163652"/>
            <a:ext cx="1115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AIRLINE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3850757" y="2585870"/>
            <a:ext cx="1115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AIRPORT CITY</a:t>
            </a:r>
            <a:endParaRPr lang="en-US" sz="1100" dirty="0"/>
          </a:p>
        </p:txBody>
      </p:sp>
      <p:sp>
        <p:nvSpPr>
          <p:cNvPr id="29" name="Rectangle 28"/>
          <p:cNvSpPr/>
          <p:nvPr/>
        </p:nvSpPr>
        <p:spPr>
          <a:xfrm>
            <a:off x="136841" y="3343488"/>
            <a:ext cx="85159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AIRPORT AIRLINE MIX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8011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881-7488-B446-8C32-F6005C90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58" y="205979"/>
            <a:ext cx="8130685" cy="857250"/>
          </a:xfrm>
        </p:spPr>
        <p:txBody>
          <a:bodyPr>
            <a:noAutofit/>
          </a:bodyPr>
          <a:lstStyle/>
          <a:p>
            <a:r>
              <a:rPr lang="en-US" sz="1600" dirty="0"/>
              <a:t>Exercise 3-a </a:t>
            </a:r>
            <a:r>
              <a:rPr lang="en-US" sz="1600" b="0" dirty="0"/>
              <a:t>Using the EXCELSIOR EVENT BOOKINGS Table, describe examples that illustrate the insertion anomaly, deletion anomaly, and modification anomaly. (0.3pt)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427-A787-4940-A713-BC8821DA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2" y="1063230"/>
            <a:ext cx="8501742" cy="3741996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200" b="1" dirty="0"/>
              <a:t>Insertion anomaly: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200" dirty="0"/>
              <a:t>	- We cannot add a new D</a:t>
            </a:r>
            <a:r>
              <a:rPr lang="en-US" sz="1200" dirty="0" smtClean="0"/>
              <a:t>ate </a:t>
            </a:r>
            <a:r>
              <a:rPr lang="en-US" sz="1200" dirty="0"/>
              <a:t>without adding a new </a:t>
            </a:r>
            <a:r>
              <a:rPr lang="en-US" sz="1200" dirty="0" smtClean="0"/>
              <a:t>HallID </a:t>
            </a:r>
            <a:r>
              <a:rPr lang="en-US" sz="1200" dirty="0"/>
              <a:t>associated with it.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200" dirty="0"/>
              <a:t>	- We cannot add a new </a:t>
            </a:r>
            <a:r>
              <a:rPr lang="en-US" sz="1200" dirty="0" smtClean="0"/>
              <a:t>HallID </a:t>
            </a:r>
            <a:r>
              <a:rPr lang="en-US" sz="1200" dirty="0"/>
              <a:t>without adding a </a:t>
            </a:r>
            <a:r>
              <a:rPr lang="en-US" sz="1200" dirty="0" smtClean="0"/>
              <a:t>Date </a:t>
            </a:r>
            <a:r>
              <a:rPr lang="en-US" sz="1200" dirty="0"/>
              <a:t>associated with </a:t>
            </a:r>
            <a:r>
              <a:rPr lang="en-US" sz="1200" dirty="0" smtClean="0"/>
              <a:t>it, as each hall can have at most one 	event 	booked for the date.</a:t>
            </a:r>
            <a:endParaRPr lang="en-US" sz="1200" dirty="0"/>
          </a:p>
          <a:p>
            <a:pPr algn="just">
              <a:spcAft>
                <a:spcPts val="600"/>
              </a:spcAft>
            </a:pPr>
            <a:r>
              <a:rPr lang="en-US" sz="1200" b="1" dirty="0"/>
              <a:t>Deletion anomaly: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200" dirty="0"/>
              <a:t>	- If we were to delete </a:t>
            </a:r>
            <a:r>
              <a:rPr lang="en-US" sz="1200" dirty="0" smtClean="0"/>
              <a:t>Hall(A, 500m2), </a:t>
            </a:r>
            <a:r>
              <a:rPr lang="en-US" sz="1200" dirty="0"/>
              <a:t>the information related to it would be deleted, which would also 	</a:t>
            </a:r>
            <a:r>
              <a:rPr lang="en-US" sz="1200" dirty="0" smtClean="0"/>
              <a:t>result 	in 	deletion </a:t>
            </a:r>
            <a:r>
              <a:rPr lang="en-US" sz="1200" dirty="0"/>
              <a:t>of information of client (</a:t>
            </a:r>
            <a:r>
              <a:rPr lang="en-US" sz="1200" dirty="0" smtClean="0"/>
              <a:t>C1, Jones)</a:t>
            </a:r>
            <a:endParaRPr lang="en-US" sz="1200" dirty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200" dirty="0"/>
              <a:t>	- If we were to delete </a:t>
            </a:r>
            <a:r>
              <a:rPr lang="en-US" sz="1200" dirty="0" smtClean="0"/>
              <a:t>Date(7.3.2020), </a:t>
            </a:r>
            <a:r>
              <a:rPr lang="en-US" sz="1200" dirty="0"/>
              <a:t>the information related to it would be deleted, which would also 	result </a:t>
            </a:r>
            <a:r>
              <a:rPr lang="en-US" sz="1200" dirty="0" smtClean="0"/>
              <a:t>	in 	deletion </a:t>
            </a:r>
            <a:r>
              <a:rPr lang="en-US" sz="1200" dirty="0"/>
              <a:t>of information of </a:t>
            </a:r>
            <a:r>
              <a:rPr lang="en-US" sz="1200" dirty="0" smtClean="0"/>
              <a:t>Hall and Client  (A, 500m2, C1, Jones) and (B, 600m2, C4, Brown) along with it.</a:t>
            </a:r>
            <a:endParaRPr lang="en-US" sz="1200" dirty="0"/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200" dirty="0"/>
              <a:t>	- If we were to delete </a:t>
            </a:r>
            <a:r>
              <a:rPr lang="en-US" sz="1200" dirty="0" smtClean="0"/>
              <a:t>Hall (B, 600m2), </a:t>
            </a:r>
            <a:r>
              <a:rPr lang="en-US" sz="1200" dirty="0"/>
              <a:t>the information related to it would be deleted, which would also </a:t>
            </a:r>
            <a:r>
              <a:rPr lang="en-US" sz="1200" dirty="0" smtClean="0"/>
              <a:t>result </a:t>
            </a:r>
            <a:r>
              <a:rPr lang="en-US" sz="1200" dirty="0"/>
              <a:t>in </a:t>
            </a:r>
            <a:r>
              <a:rPr lang="en-US" sz="1200" dirty="0" smtClean="0"/>
              <a:t>	deletion </a:t>
            </a:r>
            <a:r>
              <a:rPr lang="en-US" sz="1200" dirty="0"/>
              <a:t>of information of client (</a:t>
            </a:r>
            <a:r>
              <a:rPr lang="en-US" sz="1200" dirty="0" smtClean="0"/>
              <a:t>C2, Smith) </a:t>
            </a:r>
            <a:r>
              <a:rPr lang="en-US" sz="1200" dirty="0"/>
              <a:t>and client (</a:t>
            </a:r>
            <a:r>
              <a:rPr lang="en-US" sz="1200" dirty="0" smtClean="0"/>
              <a:t>C4, Brown).</a:t>
            </a:r>
            <a:endParaRPr lang="en-US" sz="1200" dirty="0"/>
          </a:p>
          <a:p>
            <a:pPr algn="just">
              <a:spcAft>
                <a:spcPts val="600"/>
              </a:spcAft>
            </a:pPr>
            <a:r>
              <a:rPr lang="en-US" sz="1200" b="1" dirty="0"/>
              <a:t>Modification anomaly: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200" dirty="0"/>
              <a:t>	- We can’t change the </a:t>
            </a:r>
            <a:r>
              <a:rPr lang="en-US" sz="1200" dirty="0" smtClean="0"/>
              <a:t>HallID </a:t>
            </a:r>
            <a:r>
              <a:rPr lang="en-US" sz="1200" dirty="0"/>
              <a:t>for </a:t>
            </a:r>
            <a:r>
              <a:rPr lang="en-US" sz="1200" dirty="0" smtClean="0"/>
              <a:t>Hall </a:t>
            </a:r>
            <a:r>
              <a:rPr lang="en-US" sz="1200" dirty="0"/>
              <a:t>from </a:t>
            </a:r>
            <a:r>
              <a:rPr lang="en-US" sz="1200" dirty="0" smtClean="0"/>
              <a:t>A to P, </a:t>
            </a:r>
            <a:r>
              <a:rPr lang="en-US" sz="1200" dirty="0"/>
              <a:t>because it will </a:t>
            </a:r>
            <a:r>
              <a:rPr lang="en-US" sz="1200" dirty="0" smtClean="0"/>
              <a:t>require making </a:t>
            </a:r>
            <a:r>
              <a:rPr lang="en-US" sz="1200" dirty="0"/>
              <a:t>a change in two different </a:t>
            </a:r>
            <a:r>
              <a:rPr lang="en-US" sz="1200" dirty="0" smtClean="0"/>
              <a:t>records</a:t>
            </a:r>
            <a:r>
              <a:rPr lang="en-US" sz="1200" dirty="0"/>
              <a:t>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200" dirty="0"/>
              <a:t>	- We can’t change the </a:t>
            </a:r>
            <a:r>
              <a:rPr lang="en-US" sz="1200" dirty="0" smtClean="0"/>
              <a:t>HallSize </a:t>
            </a:r>
            <a:r>
              <a:rPr lang="en-US" sz="1200" dirty="0"/>
              <a:t>for </a:t>
            </a:r>
            <a:r>
              <a:rPr lang="en-US" sz="1200" dirty="0" smtClean="0"/>
              <a:t>HallID B from 600m2 to 800m2, </a:t>
            </a:r>
            <a:r>
              <a:rPr lang="en-US" sz="1200" dirty="0"/>
              <a:t>because it will require </a:t>
            </a:r>
            <a:r>
              <a:rPr lang="en-US" sz="1200" dirty="0" smtClean="0"/>
              <a:t>making </a:t>
            </a:r>
            <a:r>
              <a:rPr lang="en-US" sz="1200" dirty="0"/>
              <a:t>a change </a:t>
            </a:r>
            <a:r>
              <a:rPr lang="en-US" sz="1200" dirty="0" smtClean="0"/>
              <a:t>in two 	different </a:t>
            </a:r>
            <a:r>
              <a:rPr lang="en-US" sz="1200" dirty="0"/>
              <a:t>records. </a:t>
            </a:r>
          </a:p>
        </p:txBody>
      </p:sp>
    </p:spTree>
    <p:extLst>
      <p:ext uri="{BB962C8B-B14F-4D97-AF65-F5344CB8AC3E}">
        <p14:creationId xmlns:p14="http://schemas.microsoft.com/office/powerpoint/2010/main" val="260619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328D-8B21-A041-BB86-0BE26E29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7" y="313182"/>
            <a:ext cx="8662080" cy="857250"/>
          </a:xfrm>
        </p:spPr>
        <p:txBody>
          <a:bodyPr>
            <a:noAutofit/>
          </a:bodyPr>
          <a:lstStyle/>
          <a:p>
            <a:r>
              <a:rPr lang="en-US" sz="1600" dirty="0"/>
              <a:t>Exercise 3-b</a:t>
            </a:r>
            <a:r>
              <a:rPr lang="en-US" sz="1600" b="0" dirty="0"/>
              <a:t> Depict full key functional dependencies, partial functional dependencies (if any), and transitive functional dependencies (if any) in the EXCELSIOR EVENT BOOKINGS  Table. (0.3 </a:t>
            </a:r>
            <a:r>
              <a:rPr lang="en-US" sz="1600" b="0" dirty="0" err="1"/>
              <a:t>pt</a:t>
            </a:r>
            <a:r>
              <a:rPr lang="en-US" sz="1600" b="0" dirty="0"/>
              <a:t>)</a:t>
            </a:r>
            <a:endParaRPr lang="en-US" sz="1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2202EB-248B-D519-773D-945331CA5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284719"/>
              </p:ext>
            </p:extLst>
          </p:nvPr>
        </p:nvGraphicFramePr>
        <p:xfrm>
          <a:off x="358347" y="1982882"/>
          <a:ext cx="866208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37440">
                  <a:extLst>
                    <a:ext uri="{9D8B030D-6E8A-4147-A177-3AD203B41FA5}">
                      <a16:colId xmlns:a16="http://schemas.microsoft.com/office/drawing/2014/main" val="33810012"/>
                    </a:ext>
                  </a:extLst>
                </a:gridCol>
                <a:gridCol w="1505759">
                  <a:extLst>
                    <a:ext uri="{9D8B030D-6E8A-4147-A177-3AD203B41FA5}">
                      <a16:colId xmlns:a16="http://schemas.microsoft.com/office/drawing/2014/main" val="3318928588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3613329353"/>
                    </a:ext>
                  </a:extLst>
                </a:gridCol>
                <a:gridCol w="1094453">
                  <a:extLst>
                    <a:ext uri="{9D8B030D-6E8A-4147-A177-3AD203B41FA5}">
                      <a16:colId xmlns:a16="http://schemas.microsoft.com/office/drawing/2014/main" val="3362916160"/>
                    </a:ext>
                  </a:extLst>
                </a:gridCol>
                <a:gridCol w="1237440">
                  <a:extLst>
                    <a:ext uri="{9D8B030D-6E8A-4147-A177-3AD203B41FA5}">
                      <a16:colId xmlns:a16="http://schemas.microsoft.com/office/drawing/2014/main" val="3542499813"/>
                    </a:ext>
                  </a:extLst>
                </a:gridCol>
                <a:gridCol w="1237440">
                  <a:extLst>
                    <a:ext uri="{9D8B030D-6E8A-4147-A177-3AD203B41FA5}">
                      <a16:colId xmlns:a16="http://schemas.microsoft.com/office/drawing/2014/main" val="3587845309"/>
                    </a:ext>
                  </a:extLst>
                </a:gridCol>
                <a:gridCol w="1237440">
                  <a:extLst>
                    <a:ext uri="{9D8B030D-6E8A-4147-A177-3AD203B41FA5}">
                      <a16:colId xmlns:a16="http://schemas.microsoft.com/office/drawing/2014/main" val="687580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Date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/>
                        <a:t>HallID</a:t>
                      </a:r>
                      <a:endParaRPr 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HallSize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/>
                        <a:t>ClientID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ClientName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Event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NoOfGuests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532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AB8720-FBF4-23A8-F915-EEAFC410AEC4}"/>
              </a:ext>
            </a:extLst>
          </p:cNvPr>
          <p:cNvSpPr txBox="1"/>
          <p:nvPr/>
        </p:nvSpPr>
        <p:spPr>
          <a:xfrm>
            <a:off x="518984" y="3138741"/>
            <a:ext cx="6522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Full key functional dependencies:</a:t>
            </a:r>
          </a:p>
          <a:p>
            <a:r>
              <a:rPr lang="en-US" sz="1400" dirty="0"/>
              <a:t>	- </a:t>
            </a:r>
            <a:r>
              <a:rPr lang="en-US" sz="1400" dirty="0" smtClean="0"/>
              <a:t>Date, </a:t>
            </a:r>
            <a:r>
              <a:rPr lang="en-US" sz="1400" dirty="0" err="1" smtClean="0"/>
              <a:t>HallID</a:t>
            </a:r>
            <a:r>
              <a:rPr lang="en-US" sz="1400" dirty="0" smtClean="0"/>
              <a:t> -&gt; ClientID, ClientName, Event, NoOfGuests</a:t>
            </a:r>
            <a:endParaRPr lang="en-US" sz="1400" dirty="0"/>
          </a:p>
          <a:p>
            <a:r>
              <a:rPr lang="en-US" sz="1400" b="1" dirty="0"/>
              <a:t>Partial functional dependencies:</a:t>
            </a:r>
          </a:p>
          <a:p>
            <a:r>
              <a:rPr lang="en-US" sz="1400" dirty="0"/>
              <a:t>	- </a:t>
            </a:r>
            <a:r>
              <a:rPr lang="en-US" sz="1400" dirty="0" smtClean="0"/>
              <a:t>HallID </a:t>
            </a:r>
            <a:r>
              <a:rPr lang="en-US" sz="1400" dirty="0"/>
              <a:t>-&gt; </a:t>
            </a:r>
            <a:r>
              <a:rPr lang="en-US" sz="1400" dirty="0" smtClean="0"/>
              <a:t>HallSize</a:t>
            </a:r>
            <a:endParaRPr lang="en-US" sz="1400" dirty="0"/>
          </a:p>
          <a:p>
            <a:r>
              <a:rPr lang="en-US" sz="1400" b="1" dirty="0" smtClean="0"/>
              <a:t>Transitive </a:t>
            </a:r>
            <a:r>
              <a:rPr lang="en-US" sz="1400" b="1" dirty="0"/>
              <a:t>functional dependencies: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- </a:t>
            </a:r>
            <a:r>
              <a:rPr lang="en-US" sz="1400" dirty="0" smtClean="0"/>
              <a:t>ClientID </a:t>
            </a:r>
            <a:r>
              <a:rPr lang="en-US" sz="1400" dirty="0"/>
              <a:t>-&gt; </a:t>
            </a:r>
            <a:r>
              <a:rPr lang="en-US" sz="1400" dirty="0" smtClean="0"/>
              <a:t>ClientName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B5BA5F-2C8C-2245-8134-786B473F6659}"/>
              </a:ext>
            </a:extLst>
          </p:cNvPr>
          <p:cNvCxnSpPr/>
          <p:nvPr/>
        </p:nvCxnSpPr>
        <p:spPr>
          <a:xfrm flipV="1">
            <a:off x="974470" y="1491854"/>
            <a:ext cx="0" cy="491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6E515F-3061-55C3-8918-22F5128514B7}"/>
              </a:ext>
            </a:extLst>
          </p:cNvPr>
          <p:cNvCxnSpPr/>
          <p:nvPr/>
        </p:nvCxnSpPr>
        <p:spPr>
          <a:xfrm>
            <a:off x="974470" y="1491854"/>
            <a:ext cx="7381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080C9D-AE7F-A7AF-3C93-3C791A8D9443}"/>
              </a:ext>
            </a:extLst>
          </p:cNvPr>
          <p:cNvCxnSpPr/>
          <p:nvPr/>
        </p:nvCxnSpPr>
        <p:spPr>
          <a:xfrm>
            <a:off x="8356415" y="1491854"/>
            <a:ext cx="0" cy="491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86C8F5-F942-B27D-5703-349E07570810}"/>
              </a:ext>
            </a:extLst>
          </p:cNvPr>
          <p:cNvCxnSpPr/>
          <p:nvPr/>
        </p:nvCxnSpPr>
        <p:spPr>
          <a:xfrm>
            <a:off x="7041547" y="1491854"/>
            <a:ext cx="0" cy="543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F04262-5FE7-8D78-E331-5D68D2414536}"/>
              </a:ext>
            </a:extLst>
          </p:cNvPr>
          <p:cNvCxnSpPr/>
          <p:nvPr/>
        </p:nvCxnSpPr>
        <p:spPr>
          <a:xfrm flipH="1">
            <a:off x="2341740" y="1763781"/>
            <a:ext cx="1" cy="203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C79726-32DC-EF3C-0D0B-28B85CC2B45B}"/>
              </a:ext>
            </a:extLst>
          </p:cNvPr>
          <p:cNvCxnSpPr>
            <a:cxnSpLocks/>
          </p:cNvCxnSpPr>
          <p:nvPr/>
        </p:nvCxnSpPr>
        <p:spPr>
          <a:xfrm flipV="1">
            <a:off x="2341740" y="1763781"/>
            <a:ext cx="1342558" cy="20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81E3BD-4BD1-0AA5-7CCF-55B507EA8A30}"/>
              </a:ext>
            </a:extLst>
          </p:cNvPr>
          <p:cNvCxnSpPr/>
          <p:nvPr/>
        </p:nvCxnSpPr>
        <p:spPr>
          <a:xfrm>
            <a:off x="3684298" y="1750574"/>
            <a:ext cx="0" cy="23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9E6048-457F-2F51-E0BE-D8DF462CF209}"/>
              </a:ext>
            </a:extLst>
          </p:cNvPr>
          <p:cNvCxnSpPr/>
          <p:nvPr/>
        </p:nvCxnSpPr>
        <p:spPr>
          <a:xfrm>
            <a:off x="4689387" y="2353722"/>
            <a:ext cx="0" cy="2587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3A311A-5066-A205-27CB-06283C0AD803}"/>
              </a:ext>
            </a:extLst>
          </p:cNvPr>
          <p:cNvCxnSpPr/>
          <p:nvPr/>
        </p:nvCxnSpPr>
        <p:spPr>
          <a:xfrm>
            <a:off x="4689387" y="2612441"/>
            <a:ext cx="134431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63A785-3AF7-87BF-0D15-C1F43F4C2A02}"/>
              </a:ext>
            </a:extLst>
          </p:cNvPr>
          <p:cNvCxnSpPr/>
          <p:nvPr/>
        </p:nvCxnSpPr>
        <p:spPr>
          <a:xfrm flipV="1">
            <a:off x="6033705" y="2353722"/>
            <a:ext cx="0" cy="258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6EBFE9-8D32-43A0-EC62-6467A162024E}"/>
              </a:ext>
            </a:extLst>
          </p:cNvPr>
          <p:cNvSpPr txBox="1"/>
          <p:nvPr/>
        </p:nvSpPr>
        <p:spPr>
          <a:xfrm>
            <a:off x="2791817" y="1551667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partial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3F520-23F0-6BF5-F0D5-F01E0D9E9E6F}"/>
              </a:ext>
            </a:extLst>
          </p:cNvPr>
          <p:cNvSpPr txBox="1"/>
          <p:nvPr/>
        </p:nvSpPr>
        <p:spPr>
          <a:xfrm>
            <a:off x="5214409" y="119924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F50A2D-4BAF-C036-14DA-F424E8A908F8}"/>
              </a:ext>
            </a:extLst>
          </p:cNvPr>
          <p:cNvSpPr txBox="1"/>
          <p:nvPr/>
        </p:nvSpPr>
        <p:spPr>
          <a:xfrm>
            <a:off x="5159934" y="2623171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transitive</a:t>
            </a:r>
            <a:endParaRPr lang="en-US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B5BA5F-2C8C-2245-8134-786B473F6659}"/>
              </a:ext>
            </a:extLst>
          </p:cNvPr>
          <p:cNvCxnSpPr/>
          <p:nvPr/>
        </p:nvCxnSpPr>
        <p:spPr>
          <a:xfrm flipV="1">
            <a:off x="1956964" y="1476656"/>
            <a:ext cx="0" cy="491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86C8F5-F942-B27D-5703-349E07570810}"/>
              </a:ext>
            </a:extLst>
          </p:cNvPr>
          <p:cNvCxnSpPr/>
          <p:nvPr/>
        </p:nvCxnSpPr>
        <p:spPr>
          <a:xfrm>
            <a:off x="4613299" y="1494826"/>
            <a:ext cx="0" cy="472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86C8F5-F942-B27D-5703-349E07570810}"/>
              </a:ext>
            </a:extLst>
          </p:cNvPr>
          <p:cNvCxnSpPr/>
          <p:nvPr/>
        </p:nvCxnSpPr>
        <p:spPr>
          <a:xfrm>
            <a:off x="5900592" y="1510634"/>
            <a:ext cx="0" cy="472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222670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UBloomington-template" id="{442B89A5-E1D6-184F-A554-257ED0F3CDD0}" vid="{43628B47-16EA-9748-9FE9-509C8BE95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23906</TotalTime>
  <Words>496</Words>
  <Application>Microsoft Office PowerPoint</Application>
  <PresentationFormat>On-screen Show (16:9)</PresentationFormat>
  <Paragraphs>218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LatoWeb</vt:lpstr>
      <vt:lpstr>Wingdings</vt:lpstr>
      <vt:lpstr>Main</vt:lpstr>
      <vt:lpstr>Assignment 3- Normalization</vt:lpstr>
      <vt:lpstr>Exercise 1-a Convert to 1NF by Increasing the number of records</vt:lpstr>
      <vt:lpstr>Exercise 1-b Convert to 1NF by creating a new separate table</vt:lpstr>
      <vt:lpstr>Exercise 2-a Using the AIRPORTS AND GATES Table, describe examples that illustrate the insertion anomaly, deletion anomaly, and modification anomaly. (0.3 pt) </vt:lpstr>
      <vt:lpstr>Exercise 2-b Depict full key functional dependencies, partial functional dependencies (if any), and transitive functional dependencies (if any) in the AIRPORTS AND GATES Table. (0.3 pt)</vt:lpstr>
      <vt:lpstr>Exercise 2-c Show the result of normalizing the AIRPORTS AND GATES Table to 2NF. (0.2 pt)</vt:lpstr>
      <vt:lpstr>Exercise 2-d Show the result of normalizing the AIRPORTS AND GATES Table to 3NF. (0.2 pt)</vt:lpstr>
      <vt:lpstr>Exercise 3-a Using the EXCELSIOR EVENT BOOKINGS Table, describe examples that illustrate the insertion anomaly, deletion anomaly, and modification anomaly. (0.3pt)</vt:lpstr>
      <vt:lpstr>Exercise 3-b Depict full key functional dependencies, partial functional dependencies (if any), and transitive functional dependencies (if any) in the EXCELSIOR EVENT BOOKINGS  Table. (0.3 pt)</vt:lpstr>
      <vt:lpstr>Exercise 3-c Show the result of normalizing the EXCELSIOR EVENT BOOKINGS  Table to 2NF. (0.2 pt)</vt:lpstr>
      <vt:lpstr>Exercise 3-d Show the result of normalizing the EXCELSIOR EVENT BOOKINGS  Table to 3NF. (0.2 pt)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Requirements and ER Modeling</dc:title>
  <dc:creator>Choi, Kahyun</dc:creator>
  <cp:lastModifiedBy>Vaishnavi Pawar</cp:lastModifiedBy>
  <cp:revision>390</cp:revision>
  <cp:lastPrinted>2014-06-24T16:10:50Z</cp:lastPrinted>
  <dcterms:created xsi:type="dcterms:W3CDTF">2019-01-11T21:38:18Z</dcterms:created>
  <dcterms:modified xsi:type="dcterms:W3CDTF">2025-02-07T18:36:49Z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