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93455" r:id="rId4"/>
  </p:sldMasterIdLst>
  <p:notesMasterIdLst>
    <p:notesMasterId r:id="rId15"/>
  </p:notesMasterIdLst>
  <p:handoutMasterIdLst>
    <p:handoutMasterId r:id="rId16"/>
  </p:handoutMasterIdLst>
  <p:sldIdLst>
    <p:sldId id="256" r:id="rId5"/>
    <p:sldId id="258" r:id="rId6"/>
    <p:sldId id="259" r:id="rId7"/>
    <p:sldId id="260" r:id="rId8"/>
    <p:sldId id="261" r:id="rId9"/>
    <p:sldId id="262" r:id="rId10"/>
    <p:sldId id="263" r:id="rId11"/>
    <p:sldId id="265" r:id="rId12"/>
    <p:sldId id="266" r:id="rId13"/>
    <p:sldId id="267" r:id="rId14"/>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185">
          <p15:clr>
            <a:srgbClr val="A4A3A4"/>
          </p15:clr>
        </p15:guide>
        <p15:guide id="2" pos="392">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EBEB"/>
    <a:srgbClr val="C6BFBB"/>
    <a:srgbClr val="969696"/>
    <a:srgbClr val="9E9A95"/>
    <a:srgbClr val="382E25"/>
    <a:srgbClr val="C17945"/>
    <a:srgbClr val="31526A"/>
    <a:srgbClr val="690304"/>
    <a:srgbClr val="252626"/>
    <a:srgbClr val="A6A6A6"/>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5266" autoAdjust="0"/>
    <p:restoredTop sz="94940" autoAdjust="0"/>
  </p:normalViewPr>
  <p:slideViewPr>
    <p:cSldViewPr snapToGrid="0" snapToObjects="1">
      <p:cViewPr varScale="1">
        <p:scale>
          <a:sx n="109" d="100"/>
          <a:sy n="109" d="100"/>
        </p:scale>
        <p:origin x="1181" y="77"/>
      </p:cViewPr>
      <p:guideLst>
        <p:guide orient="horz" pos="3185"/>
        <p:guide pos="392"/>
      </p:guideLst>
    </p:cSldViewPr>
  </p:slideViewPr>
  <p:outlineViewPr>
    <p:cViewPr>
      <p:scale>
        <a:sx n="33" d="100"/>
        <a:sy n="33" d="100"/>
      </p:scale>
      <p:origin x="0" y="-320"/>
    </p:cViewPr>
  </p:outlineViewPr>
  <p:notesTextViewPr>
    <p:cViewPr>
      <p:scale>
        <a:sx n="100" d="100"/>
        <a:sy n="100" d="100"/>
      </p:scale>
      <p:origin x="0" y="0"/>
    </p:cViewPr>
  </p:notesTextViewPr>
  <p:sorterViewPr>
    <p:cViewPr>
      <p:scale>
        <a:sx n="149" d="100"/>
        <a:sy n="149" d="100"/>
      </p:scale>
      <p:origin x="0" y="0"/>
    </p:cViewPr>
  </p:sorterViewPr>
  <p:notesViewPr>
    <p:cSldViewPr snapToGrid="0" snapToObjects="1">
      <p:cViewPr varScale="1">
        <p:scale>
          <a:sx n="132" d="100"/>
          <a:sy n="132" d="100"/>
        </p:scale>
        <p:origin x="-5920" y="-12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87859BD-4604-2843-976C-9F2DEE3C79DB}" type="datetimeFigureOut">
              <a:rPr lang="en-US" smtClean="0"/>
              <a:t>2/7/2025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EB64456-6A4C-DF40-836A-7ED7CB7228F1}" type="slidenum">
              <a:rPr lang="en-US" smtClean="0"/>
              <a:t>‹#›</a:t>
            </a:fld>
            <a:endParaRPr lang="en-US"/>
          </a:p>
        </p:txBody>
      </p:sp>
    </p:spTree>
    <p:extLst>
      <p:ext uri="{BB962C8B-B14F-4D97-AF65-F5344CB8AC3E}">
        <p14:creationId xmlns:p14="http://schemas.microsoft.com/office/powerpoint/2010/main" val="263278324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E108F45-8DB7-E449-85E4-EC04F96DF3AA}" type="datetimeFigureOut">
              <a:rPr lang="en-US" smtClean="0"/>
              <a:t>2/7/2025</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706D261-4ACC-5E49-97C5-9D8FD2D9A3AF}" type="slidenum">
              <a:rPr lang="en-US" smtClean="0"/>
              <a:t>‹#›</a:t>
            </a:fld>
            <a:endParaRPr lang="en-US"/>
          </a:p>
        </p:txBody>
      </p:sp>
    </p:spTree>
    <p:extLst>
      <p:ext uri="{BB962C8B-B14F-4D97-AF65-F5344CB8AC3E}">
        <p14:creationId xmlns:p14="http://schemas.microsoft.com/office/powerpoint/2010/main" val="1947345591"/>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age">
    <p:bg>
      <p:bgPr>
        <a:solidFill>
          <a:schemeClr val="tx1">
            <a:lumMod val="85000"/>
            <a:lumOff val="15000"/>
          </a:schemeClr>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633304" y="-648376"/>
            <a:ext cx="733465" cy="2367520"/>
            <a:chOff x="685136" y="-246616"/>
            <a:chExt cx="733465" cy="2367520"/>
          </a:xfrm>
        </p:grpSpPr>
        <p:sp>
          <p:nvSpPr>
            <p:cNvPr id="6" name="Rectangle 5"/>
            <p:cNvSpPr/>
            <p:nvPr userDrawn="1"/>
          </p:nvSpPr>
          <p:spPr>
            <a:xfrm>
              <a:off x="685136" y="-246616"/>
              <a:ext cx="733465" cy="2367520"/>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8" name="Picture 7" descr="tab-rgb.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07308" y="1380149"/>
              <a:ext cx="489120" cy="620806"/>
            </a:xfrm>
            <a:prstGeom prst="rect">
              <a:avLst/>
            </a:prstGeom>
          </p:spPr>
        </p:pic>
      </p:grpSp>
      <p:sp>
        <p:nvSpPr>
          <p:cNvPr id="2" name="Title 1"/>
          <p:cNvSpPr>
            <a:spLocks noGrp="1"/>
          </p:cNvSpPr>
          <p:nvPr userDrawn="1">
            <p:ph type="title" hasCustomPrompt="1"/>
          </p:nvPr>
        </p:nvSpPr>
        <p:spPr>
          <a:xfrm>
            <a:off x="502903" y="2766523"/>
            <a:ext cx="7734221" cy="1114494"/>
          </a:xfrm>
        </p:spPr>
        <p:txBody>
          <a:bodyPr anchor="ctr">
            <a:normAutofit/>
          </a:bodyPr>
          <a:lstStyle>
            <a:lvl1pPr>
              <a:lnSpc>
                <a:spcPct val="90000"/>
              </a:lnSpc>
              <a:defRPr sz="4000" b="1" i="0" spc="0" baseline="0">
                <a:solidFill>
                  <a:schemeClr val="bg1"/>
                </a:solidFill>
                <a:latin typeface="Arial"/>
                <a:cs typeface="Arial"/>
              </a:defRPr>
            </a:lvl1pPr>
          </a:lstStyle>
          <a:p>
            <a:r>
              <a:rPr lang="en-US" dirty="0"/>
              <a:t>Unnecessarily extra long title of presentation</a:t>
            </a:r>
          </a:p>
        </p:txBody>
      </p:sp>
      <p:sp>
        <p:nvSpPr>
          <p:cNvPr id="11" name="Text Placeholder 19"/>
          <p:cNvSpPr>
            <a:spLocks noGrp="1"/>
          </p:cNvSpPr>
          <p:nvPr userDrawn="1">
            <p:ph type="body" sz="quarter" idx="10" hasCustomPrompt="1"/>
          </p:nvPr>
        </p:nvSpPr>
        <p:spPr>
          <a:xfrm>
            <a:off x="530694" y="4709821"/>
            <a:ext cx="7734222" cy="277654"/>
          </a:xfrm>
        </p:spPr>
        <p:txBody>
          <a:bodyPr anchor="ctr">
            <a:noAutofit/>
          </a:bodyPr>
          <a:lstStyle>
            <a:lvl1pPr marL="0" indent="0">
              <a:buNone/>
              <a:defRPr sz="1100" b="1" spc="80" baseline="0">
                <a:solidFill>
                  <a:srgbClr val="A6A6A6"/>
                </a:solidFill>
                <a:latin typeface="Arial"/>
                <a:cs typeface="Arial"/>
              </a:defRPr>
            </a:lvl1pPr>
          </a:lstStyle>
          <a:p>
            <a:pPr lvl="0"/>
            <a:r>
              <a:rPr lang="en-US" dirty="0"/>
              <a:t>INDIANA UNIVERSITY BLOOMINGTON</a:t>
            </a:r>
          </a:p>
        </p:txBody>
      </p:sp>
      <p:sp>
        <p:nvSpPr>
          <p:cNvPr id="9" name="Text Placeholder 19"/>
          <p:cNvSpPr>
            <a:spLocks noGrp="1"/>
          </p:cNvSpPr>
          <p:nvPr>
            <p:ph type="body" sz="quarter" idx="11" hasCustomPrompt="1"/>
          </p:nvPr>
        </p:nvSpPr>
        <p:spPr>
          <a:xfrm>
            <a:off x="530694" y="2443859"/>
            <a:ext cx="7734222" cy="252412"/>
          </a:xfrm>
        </p:spPr>
        <p:txBody>
          <a:bodyPr anchor="ctr">
            <a:noAutofit/>
          </a:bodyPr>
          <a:lstStyle>
            <a:lvl1pPr marL="0" indent="0">
              <a:buNone/>
              <a:defRPr sz="1800" b="0" spc="0" baseline="0">
                <a:solidFill>
                  <a:srgbClr val="A6A6A6"/>
                </a:solidFill>
                <a:latin typeface="Arial"/>
                <a:cs typeface="Arial"/>
              </a:defRPr>
            </a:lvl1pPr>
          </a:lstStyle>
          <a:p>
            <a:pPr lvl="0"/>
            <a:r>
              <a:rPr lang="en-US" dirty="0"/>
              <a:t>SUBHEAD OR NAME OF SCHOOL, DEPARTMENT, OR UNIT</a:t>
            </a:r>
          </a:p>
        </p:txBody>
      </p:sp>
    </p:spTree>
    <p:extLst>
      <p:ext uri="{BB962C8B-B14F-4D97-AF65-F5344CB8AC3E}">
        <p14:creationId xmlns:p14="http://schemas.microsoft.com/office/powerpoint/2010/main" val="12566538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16A37F-4381-9D43-BE05-706BFACCD955}"/>
              </a:ext>
            </a:extLst>
          </p:cNvPr>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B22DC1E0-090E-B340-A7EB-983B6AF6C419}"/>
              </a:ext>
            </a:extLst>
          </p:cNvPr>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366CA672-55D7-F040-B1AF-F98E308889A7}"/>
              </a:ext>
            </a:extLst>
          </p:cNvPr>
          <p:cNvSpPr>
            <a:spLocks noGrp="1"/>
          </p:cNvSpPr>
          <p:nvPr>
            <p:ph type="dt" sz="half" idx="10"/>
          </p:nvPr>
        </p:nvSpPr>
        <p:spPr/>
        <p:txBody>
          <a:bodyPr/>
          <a:lstStyle/>
          <a:p>
            <a:fld id="{20DCA029-C3B6-ED49-94F3-532D5250F333}" type="datetimeFigureOut">
              <a:rPr lang="en-US" smtClean="0"/>
              <a:t>2/7/2025</a:t>
            </a:fld>
            <a:endParaRPr lang="en-US"/>
          </a:p>
        </p:txBody>
      </p:sp>
      <p:sp>
        <p:nvSpPr>
          <p:cNvPr id="5" name="Footer Placeholder 4">
            <a:extLst>
              <a:ext uri="{FF2B5EF4-FFF2-40B4-BE49-F238E27FC236}">
                <a16:creationId xmlns:a16="http://schemas.microsoft.com/office/drawing/2014/main" id="{67A2BD9E-4A27-5143-BB6E-E206ED0EF6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C4B33B3-E5A9-1541-AEDC-B3EF4F6B24FA}"/>
              </a:ext>
            </a:extLst>
          </p:cNvPr>
          <p:cNvSpPr>
            <a:spLocks noGrp="1"/>
          </p:cNvSpPr>
          <p:nvPr>
            <p:ph type="sldNum" sz="quarter" idx="12"/>
          </p:nvPr>
        </p:nvSpPr>
        <p:spPr/>
        <p:txBody>
          <a:bodyPr/>
          <a:lstStyle/>
          <a:p>
            <a:fld id="{BF9B2434-F537-AE45-9D6A-823580375A65}" type="slidenum">
              <a:rPr lang="en-US" smtClean="0"/>
              <a:t>‹#›</a:t>
            </a:fld>
            <a:endParaRPr lang="en-US"/>
          </a:p>
        </p:txBody>
      </p:sp>
    </p:spTree>
    <p:extLst>
      <p:ext uri="{BB962C8B-B14F-4D97-AF65-F5344CB8AC3E}">
        <p14:creationId xmlns:p14="http://schemas.microsoft.com/office/powerpoint/2010/main" val="36591509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939E1A-FBC3-DA4B-B13D-941A97E10D0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E96EF0D-6049-0740-A5DF-E22D8AC55AA9}"/>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D340BAF-9A43-F54F-9391-C626AC9CBF05}"/>
              </a:ext>
            </a:extLst>
          </p:cNvPr>
          <p:cNvSpPr>
            <a:spLocks noGrp="1"/>
          </p:cNvSpPr>
          <p:nvPr>
            <p:ph type="dt" sz="half" idx="10"/>
          </p:nvPr>
        </p:nvSpPr>
        <p:spPr/>
        <p:txBody>
          <a:bodyPr/>
          <a:lstStyle/>
          <a:p>
            <a:fld id="{20DCA029-C3B6-ED49-94F3-532D5250F333}" type="datetimeFigureOut">
              <a:rPr lang="en-US" smtClean="0"/>
              <a:t>2/7/2025</a:t>
            </a:fld>
            <a:endParaRPr lang="en-US"/>
          </a:p>
        </p:txBody>
      </p:sp>
      <p:sp>
        <p:nvSpPr>
          <p:cNvPr id="5" name="Footer Placeholder 4">
            <a:extLst>
              <a:ext uri="{FF2B5EF4-FFF2-40B4-BE49-F238E27FC236}">
                <a16:creationId xmlns:a16="http://schemas.microsoft.com/office/drawing/2014/main" id="{84D496E5-2B0F-CF4E-9A4F-690E802BFF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114195-1BCF-9240-A542-41C7473DFE35}"/>
              </a:ext>
            </a:extLst>
          </p:cNvPr>
          <p:cNvSpPr>
            <a:spLocks noGrp="1"/>
          </p:cNvSpPr>
          <p:nvPr>
            <p:ph type="sldNum" sz="quarter" idx="12"/>
          </p:nvPr>
        </p:nvSpPr>
        <p:spPr/>
        <p:txBody>
          <a:bodyPr/>
          <a:lstStyle/>
          <a:p>
            <a:fld id="{BF9B2434-F537-AE45-9D6A-823580375A65}" type="slidenum">
              <a:rPr lang="en-US" smtClean="0"/>
              <a:t>‹#›</a:t>
            </a:fld>
            <a:endParaRPr lang="en-US"/>
          </a:p>
        </p:txBody>
      </p:sp>
    </p:spTree>
    <p:extLst>
      <p:ext uri="{BB962C8B-B14F-4D97-AF65-F5344CB8AC3E}">
        <p14:creationId xmlns:p14="http://schemas.microsoft.com/office/powerpoint/2010/main" val="29755643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rgbClr val="660B13"/>
        </a:solidFill>
        <a:effectLst/>
      </p:bgPr>
    </p:bg>
    <p:spTree>
      <p:nvGrpSpPr>
        <p:cNvPr id="1" name=""/>
        <p:cNvGrpSpPr/>
        <p:nvPr/>
      </p:nvGrpSpPr>
      <p:grpSpPr>
        <a:xfrm>
          <a:off x="0" y="0"/>
          <a:ext cx="0" cy="0"/>
          <a:chOff x="0" y="0"/>
          <a:chExt cx="0" cy="0"/>
        </a:xfrm>
      </p:grpSpPr>
      <p:sp>
        <p:nvSpPr>
          <p:cNvPr id="2" name="TextBox 1"/>
          <p:cNvSpPr txBox="1"/>
          <p:nvPr userDrawn="1"/>
        </p:nvSpPr>
        <p:spPr>
          <a:xfrm>
            <a:off x="1378689" y="2390509"/>
            <a:ext cx="184666" cy="369332"/>
          </a:xfrm>
          <a:prstGeom prst="rect">
            <a:avLst/>
          </a:prstGeom>
          <a:noFill/>
        </p:spPr>
        <p:txBody>
          <a:bodyPr wrap="none" rtlCol="0">
            <a:spAutoFit/>
          </a:bodyPr>
          <a:lstStyle/>
          <a:p>
            <a:endParaRPr lang="en-US" dirty="0"/>
          </a:p>
        </p:txBody>
      </p:sp>
      <p:sp>
        <p:nvSpPr>
          <p:cNvPr id="10" name="TextBox 9"/>
          <p:cNvSpPr txBox="1"/>
          <p:nvPr userDrawn="1"/>
        </p:nvSpPr>
        <p:spPr>
          <a:xfrm>
            <a:off x="1378689" y="2390509"/>
            <a:ext cx="184666" cy="369332"/>
          </a:xfrm>
          <a:prstGeom prst="rect">
            <a:avLst/>
          </a:prstGeom>
          <a:noFill/>
        </p:spPr>
        <p:txBody>
          <a:bodyPr wrap="none" rtlCol="0">
            <a:spAutoFit/>
          </a:bodyPr>
          <a:lstStyle/>
          <a:p>
            <a:endParaRPr lang="en-US" dirty="0"/>
          </a:p>
        </p:txBody>
      </p:sp>
      <p:sp>
        <p:nvSpPr>
          <p:cNvPr id="11" name="TextBox 10"/>
          <p:cNvSpPr txBox="1"/>
          <p:nvPr userDrawn="1"/>
        </p:nvSpPr>
        <p:spPr>
          <a:xfrm>
            <a:off x="1378689" y="2390509"/>
            <a:ext cx="184666" cy="369332"/>
          </a:xfrm>
          <a:prstGeom prst="rect">
            <a:avLst/>
          </a:prstGeom>
          <a:noFill/>
        </p:spPr>
        <p:txBody>
          <a:bodyPr wrap="none" rtlCol="0">
            <a:spAutoFit/>
          </a:bodyPr>
          <a:lstStyle/>
          <a:p>
            <a:endParaRPr lang="en-US" dirty="0"/>
          </a:p>
        </p:txBody>
      </p:sp>
      <p:sp>
        <p:nvSpPr>
          <p:cNvPr id="14" name="Title 13"/>
          <p:cNvSpPr>
            <a:spLocks noGrp="1"/>
          </p:cNvSpPr>
          <p:nvPr>
            <p:ph type="title" hasCustomPrompt="1"/>
          </p:nvPr>
        </p:nvSpPr>
        <p:spPr>
          <a:xfrm>
            <a:off x="506694" y="2274522"/>
            <a:ext cx="6802482" cy="656910"/>
          </a:xfrm>
        </p:spPr>
        <p:txBody>
          <a:bodyPr anchor="ctr">
            <a:noAutofit/>
          </a:bodyPr>
          <a:lstStyle>
            <a:lvl1pPr>
              <a:defRPr sz="4000" b="1" i="0" spc="0" baseline="0">
                <a:solidFill>
                  <a:srgbClr val="FFFFFF"/>
                </a:solidFill>
                <a:latin typeface="Arial"/>
                <a:cs typeface="Arial"/>
              </a:defRPr>
            </a:lvl1pPr>
          </a:lstStyle>
          <a:p>
            <a:r>
              <a:rPr lang="en-US" dirty="0"/>
              <a:t>Section Heading</a:t>
            </a:r>
          </a:p>
        </p:txBody>
      </p:sp>
      <p:sp>
        <p:nvSpPr>
          <p:cNvPr id="20" name="Text Placeholder 19"/>
          <p:cNvSpPr>
            <a:spLocks noGrp="1"/>
          </p:cNvSpPr>
          <p:nvPr>
            <p:ph type="body" sz="quarter" idx="10" hasCustomPrompt="1"/>
          </p:nvPr>
        </p:nvSpPr>
        <p:spPr>
          <a:xfrm>
            <a:off x="526131" y="2031339"/>
            <a:ext cx="3700462" cy="252412"/>
          </a:xfrm>
        </p:spPr>
        <p:txBody>
          <a:bodyPr anchor="ctr">
            <a:noAutofit/>
          </a:bodyPr>
          <a:lstStyle>
            <a:lvl1pPr marL="0" indent="0">
              <a:buNone/>
              <a:defRPr sz="1400" b="1" i="0" spc="50" baseline="0">
                <a:solidFill>
                  <a:srgbClr val="A6A6A6"/>
                </a:solidFill>
                <a:latin typeface="Arial"/>
                <a:cs typeface="Arial"/>
              </a:defRPr>
            </a:lvl1pPr>
          </a:lstStyle>
          <a:p>
            <a:pPr lvl="0"/>
            <a:r>
              <a:rPr lang="en-US" dirty="0"/>
              <a:t>SECTION NUMBER OR SUBTITLE</a:t>
            </a:r>
          </a:p>
        </p:txBody>
      </p:sp>
      <p:sp>
        <p:nvSpPr>
          <p:cNvPr id="4" name="Rectangle 3"/>
          <p:cNvSpPr/>
          <p:nvPr userDrawn="1"/>
        </p:nvSpPr>
        <p:spPr>
          <a:xfrm>
            <a:off x="-14942" y="2032000"/>
            <a:ext cx="148614" cy="836706"/>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578540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only: whit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29827" y="759070"/>
            <a:ext cx="8004391" cy="699065"/>
          </a:xfrm>
        </p:spPr>
        <p:txBody>
          <a:bodyPr>
            <a:normAutofit/>
          </a:bodyPr>
          <a:lstStyle>
            <a:lvl1pPr>
              <a:defRPr sz="3000" b="1" i="0" cap="none" spc="0">
                <a:solidFill>
                  <a:srgbClr val="404041"/>
                </a:solidFill>
                <a:latin typeface="Arial"/>
                <a:cs typeface="Arial"/>
              </a:defRPr>
            </a:lvl1pPr>
          </a:lstStyle>
          <a:p>
            <a:r>
              <a:rPr lang="en-US" dirty="0"/>
              <a:t>Click to edit master title style</a:t>
            </a:r>
          </a:p>
        </p:txBody>
      </p:sp>
      <p:sp>
        <p:nvSpPr>
          <p:cNvPr id="5" name="Rectangle 4"/>
          <p:cNvSpPr/>
          <p:nvPr userDrawn="1"/>
        </p:nvSpPr>
        <p:spPr>
          <a:xfrm>
            <a:off x="0" y="957832"/>
            <a:ext cx="82664" cy="387197"/>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Text Placeholder 19"/>
          <p:cNvSpPr>
            <a:spLocks noGrp="1"/>
          </p:cNvSpPr>
          <p:nvPr>
            <p:ph type="body" sz="quarter" idx="10" hasCustomPrompt="1"/>
          </p:nvPr>
        </p:nvSpPr>
        <p:spPr>
          <a:xfrm>
            <a:off x="4833956" y="284947"/>
            <a:ext cx="3700462" cy="252412"/>
          </a:xfrm>
        </p:spPr>
        <p:txBody>
          <a:bodyPr>
            <a:noAutofit/>
          </a:bodyPr>
          <a:lstStyle>
            <a:lvl1pPr marL="0" indent="0" algn="r">
              <a:buNone/>
              <a:defRPr sz="1100" b="0" i="0" spc="0" baseline="0">
                <a:solidFill>
                  <a:srgbClr val="A6A6A6"/>
                </a:solidFill>
                <a:latin typeface="Arial"/>
                <a:cs typeface="Arial"/>
              </a:defRPr>
            </a:lvl1pPr>
          </a:lstStyle>
          <a:p>
            <a:pPr lvl="0"/>
            <a:r>
              <a:rPr lang="en-US" dirty="0"/>
              <a:t>SECTION TITLE OR SUBTITLE</a:t>
            </a:r>
          </a:p>
        </p:txBody>
      </p:sp>
      <p:sp>
        <p:nvSpPr>
          <p:cNvPr id="4" name="TextBox 3"/>
          <p:cNvSpPr txBox="1"/>
          <p:nvPr userDrawn="1"/>
        </p:nvSpPr>
        <p:spPr>
          <a:xfrm>
            <a:off x="3556000" y="3541059"/>
            <a:ext cx="184666" cy="369332"/>
          </a:xfrm>
          <a:prstGeom prst="rect">
            <a:avLst/>
          </a:prstGeom>
          <a:noFill/>
        </p:spPr>
        <p:txBody>
          <a:bodyPr wrap="none" rtlCol="0">
            <a:spAutoFit/>
          </a:bodyPr>
          <a:lstStyle/>
          <a:p>
            <a:endParaRPr lang="en-US" dirty="0"/>
          </a:p>
        </p:txBody>
      </p:sp>
      <p:sp>
        <p:nvSpPr>
          <p:cNvPr id="7" name="Text Placeholder 2"/>
          <p:cNvSpPr>
            <a:spLocks noGrp="1"/>
          </p:cNvSpPr>
          <p:nvPr>
            <p:ph idx="1" hasCustomPrompt="1"/>
          </p:nvPr>
        </p:nvSpPr>
        <p:spPr>
          <a:xfrm>
            <a:off x="518824" y="1629404"/>
            <a:ext cx="8015594" cy="2810633"/>
          </a:xfrm>
          <a:prstGeom prst="rect">
            <a:avLst/>
          </a:prstGeom>
        </p:spPr>
        <p:txBody>
          <a:bodyPr vert="horz" lIns="91440" tIns="45720" rIns="91440" bIns="45720" rtlCol="0">
            <a:normAutofit/>
          </a:bodyPr>
          <a:lstStyle>
            <a:lvl1pPr marL="342900" marR="0" indent="-342900" algn="l" defTabSz="457200" rtl="0" eaLnBrk="1" fontAlgn="auto" latinLnBrk="0" hangingPunct="1">
              <a:lnSpc>
                <a:spcPct val="100000"/>
              </a:lnSpc>
              <a:spcBef>
                <a:spcPts val="0"/>
              </a:spcBef>
              <a:spcAft>
                <a:spcPts val="1800"/>
              </a:spcAft>
              <a:buClr>
                <a:schemeClr val="tx1">
                  <a:lumMod val="50000"/>
                  <a:lumOff val="50000"/>
                </a:schemeClr>
              </a:buClr>
              <a:buSzPct val="100000"/>
              <a:buFont typeface="+mj-lt"/>
              <a:buAutoNum type="arabicPeriod"/>
              <a:tabLst/>
              <a:defRPr sz="1800">
                <a:solidFill>
                  <a:srgbClr val="404041"/>
                </a:solidFill>
                <a:latin typeface="Arial"/>
                <a:cs typeface="Arial"/>
              </a:defRPr>
            </a:lvl1pPr>
            <a:lvl2pPr>
              <a:lnSpc>
                <a:spcPct val="100000"/>
              </a:lnSpc>
              <a:defRPr sz="1600">
                <a:solidFill>
                  <a:srgbClr val="404041"/>
                </a:solidFill>
                <a:latin typeface="Arial"/>
                <a:cs typeface="Arial"/>
              </a:defRPr>
            </a:lvl2pPr>
            <a:lvl3pPr>
              <a:lnSpc>
                <a:spcPct val="100000"/>
              </a:lnSpc>
              <a:defRPr sz="1600">
                <a:solidFill>
                  <a:srgbClr val="404041"/>
                </a:solidFill>
                <a:latin typeface="Arial"/>
                <a:cs typeface="Arial"/>
              </a:defRPr>
            </a:lvl3pPr>
            <a:lvl4pPr>
              <a:lnSpc>
                <a:spcPct val="100000"/>
              </a:lnSpc>
              <a:defRPr sz="1600">
                <a:solidFill>
                  <a:srgbClr val="404041"/>
                </a:solidFill>
                <a:latin typeface="Arial"/>
                <a:cs typeface="Arial"/>
              </a:defRPr>
            </a:lvl4pPr>
            <a:lvl5pPr>
              <a:lnSpc>
                <a:spcPct val="100000"/>
              </a:lnSpc>
              <a:defRPr sz="1600">
                <a:solidFill>
                  <a:srgbClr val="404041"/>
                </a:solidFill>
                <a:latin typeface="Arial"/>
                <a:cs typeface="Arial"/>
              </a:defRPr>
            </a:lvl5pPr>
          </a:lstStyle>
          <a:p>
            <a:pPr lvl="0"/>
            <a:r>
              <a:rPr lang="en-US" dirty="0"/>
              <a:t>Click to edit master subtitle style</a:t>
            </a:r>
          </a:p>
        </p:txBody>
      </p:sp>
      <p:grpSp>
        <p:nvGrpSpPr>
          <p:cNvPr id="12" name="Group 11"/>
          <p:cNvGrpSpPr/>
          <p:nvPr userDrawn="1"/>
        </p:nvGrpSpPr>
        <p:grpSpPr>
          <a:xfrm>
            <a:off x="-30788" y="4661517"/>
            <a:ext cx="9228667" cy="528963"/>
            <a:chOff x="-30788" y="4661517"/>
            <a:chExt cx="9228667" cy="528963"/>
          </a:xfrm>
        </p:grpSpPr>
        <p:sp>
          <p:nvSpPr>
            <p:cNvPr id="14" name="Rectangle 13"/>
            <p:cNvSpPr/>
            <p:nvPr userDrawn="1"/>
          </p:nvSpPr>
          <p:spPr>
            <a:xfrm>
              <a:off x="-30788" y="4734807"/>
              <a:ext cx="9228667" cy="455673"/>
            </a:xfrm>
            <a:prstGeom prst="rect">
              <a:avLst/>
            </a:prstGeom>
            <a:solidFill>
              <a:srgbClr val="69030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p:nvPr userDrawn="1"/>
          </p:nvSpPr>
          <p:spPr>
            <a:xfrm>
              <a:off x="635303" y="4661517"/>
              <a:ext cx="387197" cy="528963"/>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6" name="Picture 15" descr="tab-rgb.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99798" y="4726863"/>
              <a:ext cx="258207" cy="327725"/>
            </a:xfrm>
            <a:prstGeom prst="rect">
              <a:avLst/>
            </a:prstGeom>
          </p:spPr>
        </p:pic>
        <p:sp>
          <p:nvSpPr>
            <p:cNvPr id="21" name="TextBox 20"/>
            <p:cNvSpPr txBox="1"/>
            <p:nvPr userDrawn="1"/>
          </p:nvSpPr>
          <p:spPr>
            <a:xfrm>
              <a:off x="1030972" y="4823737"/>
              <a:ext cx="3613600" cy="230832"/>
            </a:xfrm>
            <a:prstGeom prst="rect">
              <a:avLst/>
            </a:prstGeom>
            <a:noFill/>
          </p:spPr>
          <p:txBody>
            <a:bodyPr wrap="square" rtlCol="0" anchor="ctr">
              <a:spAutoFit/>
            </a:bodyPr>
            <a:lstStyle/>
            <a:p>
              <a:r>
                <a:rPr lang="en-US" sz="900" dirty="0">
                  <a:solidFill>
                    <a:srgbClr val="FFFFFF"/>
                  </a:solidFill>
                </a:rPr>
                <a:t>INDIANA UNIVERSITY BLOOMINGTON</a:t>
              </a:r>
            </a:p>
          </p:txBody>
        </p:sp>
      </p:grpSp>
    </p:spTree>
    <p:extLst>
      <p:ext uri="{BB962C8B-B14F-4D97-AF65-F5344CB8AC3E}">
        <p14:creationId xmlns:p14="http://schemas.microsoft.com/office/powerpoint/2010/main" val="36820605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and photo: white">
    <p:spTree>
      <p:nvGrpSpPr>
        <p:cNvPr id="1" name=""/>
        <p:cNvGrpSpPr/>
        <p:nvPr/>
      </p:nvGrpSpPr>
      <p:grpSpPr>
        <a:xfrm>
          <a:off x="0" y="0"/>
          <a:ext cx="0" cy="0"/>
          <a:chOff x="0" y="0"/>
          <a:chExt cx="0" cy="0"/>
        </a:xfrm>
      </p:grpSpPr>
      <p:sp>
        <p:nvSpPr>
          <p:cNvPr id="7" name="Title Placeholder 1"/>
          <p:cNvSpPr>
            <a:spLocks noGrp="1"/>
          </p:cNvSpPr>
          <p:nvPr>
            <p:ph type="title" hasCustomPrompt="1"/>
          </p:nvPr>
        </p:nvSpPr>
        <p:spPr>
          <a:xfrm>
            <a:off x="525303" y="464386"/>
            <a:ext cx="4560579" cy="779318"/>
          </a:xfrm>
          <a:prstGeom prst="rect">
            <a:avLst/>
          </a:prstGeom>
        </p:spPr>
        <p:txBody>
          <a:bodyPr vert="horz" lIns="91440" tIns="45720" rIns="91440" bIns="45720" rtlCol="0" anchor="ctr">
            <a:noAutofit/>
          </a:bodyPr>
          <a:lstStyle>
            <a:lvl1pPr>
              <a:defRPr sz="3000" b="1" i="0" spc="0">
                <a:solidFill>
                  <a:srgbClr val="404041"/>
                </a:solidFill>
                <a:latin typeface="Arial"/>
                <a:cs typeface="Arial"/>
              </a:defRPr>
            </a:lvl1pPr>
          </a:lstStyle>
          <a:p>
            <a:r>
              <a:rPr lang="en-US" dirty="0"/>
              <a:t>Click to edit master title style</a:t>
            </a:r>
          </a:p>
        </p:txBody>
      </p:sp>
      <p:sp>
        <p:nvSpPr>
          <p:cNvPr id="8" name="Text Placeholder 2"/>
          <p:cNvSpPr>
            <a:spLocks noGrp="1"/>
          </p:cNvSpPr>
          <p:nvPr>
            <p:ph idx="1"/>
          </p:nvPr>
        </p:nvSpPr>
        <p:spPr>
          <a:xfrm>
            <a:off x="525303" y="1629405"/>
            <a:ext cx="4560579" cy="2792362"/>
          </a:xfrm>
          <a:prstGeom prst="rect">
            <a:avLst/>
          </a:prstGeom>
        </p:spPr>
        <p:txBody>
          <a:bodyPr vert="horz" lIns="91440" tIns="45720" rIns="91440" bIns="45720" rtlCol="0">
            <a:normAutofit/>
          </a:bodyPr>
          <a:lstStyle>
            <a:lvl1pPr marL="342900" indent="-342900">
              <a:lnSpc>
                <a:spcPct val="100000"/>
              </a:lnSpc>
              <a:buFont typeface="Arial"/>
              <a:buChar char="•"/>
              <a:defRPr sz="1800">
                <a:solidFill>
                  <a:srgbClr val="404041"/>
                </a:solidFill>
                <a:latin typeface="Arial"/>
                <a:cs typeface="Arial"/>
              </a:defRPr>
            </a:lvl1pPr>
            <a:lvl2pPr marL="742950" indent="-285750">
              <a:lnSpc>
                <a:spcPct val="100000"/>
              </a:lnSpc>
              <a:buFont typeface="Arial"/>
              <a:buChar char="•"/>
              <a:defRPr sz="1800">
                <a:solidFill>
                  <a:srgbClr val="404041"/>
                </a:solidFill>
                <a:latin typeface="Arial"/>
                <a:cs typeface="Arial"/>
              </a:defRPr>
            </a:lvl2pPr>
            <a:lvl3pPr marL="1143000" indent="-228600">
              <a:lnSpc>
                <a:spcPct val="100000"/>
              </a:lnSpc>
              <a:buFont typeface="Arial"/>
              <a:buChar char="•"/>
              <a:defRPr sz="1800">
                <a:solidFill>
                  <a:srgbClr val="404041"/>
                </a:solidFill>
                <a:latin typeface="Arial"/>
                <a:cs typeface="Arial"/>
              </a:defRPr>
            </a:lvl3pPr>
            <a:lvl4pPr marL="1600200" indent="-228600">
              <a:lnSpc>
                <a:spcPct val="100000"/>
              </a:lnSpc>
              <a:buFont typeface="Arial"/>
              <a:buChar char="•"/>
              <a:defRPr sz="1800">
                <a:solidFill>
                  <a:srgbClr val="404041"/>
                </a:solidFill>
                <a:latin typeface="Arial"/>
                <a:cs typeface="Arial"/>
              </a:defRPr>
            </a:lvl4pPr>
            <a:lvl5pPr marL="2057400" indent="-228600">
              <a:lnSpc>
                <a:spcPct val="100000"/>
              </a:lnSpc>
              <a:buFont typeface="Arial"/>
              <a:buChar char="•"/>
              <a:defRPr sz="1800">
                <a:solidFill>
                  <a:srgbClr val="404041"/>
                </a:solidFill>
                <a:latin typeface="Arial"/>
                <a:cs typeface="Aria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Picture Placeholder 9"/>
          <p:cNvSpPr>
            <a:spLocks noGrp="1"/>
          </p:cNvSpPr>
          <p:nvPr>
            <p:ph type="pic" sz="quarter" idx="10"/>
          </p:nvPr>
        </p:nvSpPr>
        <p:spPr>
          <a:xfrm>
            <a:off x="5573058" y="0"/>
            <a:ext cx="3570941" cy="5143500"/>
          </a:xfrm>
        </p:spPr>
        <p:txBody>
          <a:bodyPr/>
          <a:lstStyle/>
          <a:p>
            <a:r>
              <a:rPr lang="en-US"/>
              <a:t>Click icon to add picture</a:t>
            </a:r>
          </a:p>
        </p:txBody>
      </p:sp>
      <p:sp>
        <p:nvSpPr>
          <p:cNvPr id="17" name="Rectangle 16"/>
          <p:cNvSpPr/>
          <p:nvPr userDrawn="1"/>
        </p:nvSpPr>
        <p:spPr>
          <a:xfrm>
            <a:off x="0" y="486799"/>
            <a:ext cx="82664" cy="387197"/>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 name="Group 8"/>
          <p:cNvGrpSpPr/>
          <p:nvPr userDrawn="1"/>
        </p:nvGrpSpPr>
        <p:grpSpPr>
          <a:xfrm>
            <a:off x="635303" y="4661517"/>
            <a:ext cx="387197" cy="528963"/>
            <a:chOff x="635303" y="4661517"/>
            <a:chExt cx="387197" cy="528963"/>
          </a:xfrm>
        </p:grpSpPr>
        <p:sp>
          <p:nvSpPr>
            <p:cNvPr id="11" name="Rectangle 10"/>
            <p:cNvSpPr/>
            <p:nvPr userDrawn="1"/>
          </p:nvSpPr>
          <p:spPr>
            <a:xfrm>
              <a:off x="635303" y="4661517"/>
              <a:ext cx="387197" cy="528963"/>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2" name="Picture 11" descr="tab-rgb.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99798" y="4726863"/>
              <a:ext cx="258207" cy="327725"/>
            </a:xfrm>
            <a:prstGeom prst="rect">
              <a:avLst/>
            </a:prstGeom>
          </p:spPr>
        </p:pic>
      </p:grpSp>
    </p:spTree>
    <p:extLst>
      <p:ext uri="{BB962C8B-B14F-4D97-AF65-F5344CB8AC3E}">
        <p14:creationId xmlns:p14="http://schemas.microsoft.com/office/powerpoint/2010/main" val="32203822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only: black">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23348" y="759070"/>
            <a:ext cx="8004409" cy="699065"/>
          </a:xfrm>
        </p:spPr>
        <p:txBody>
          <a:bodyPr>
            <a:normAutofit/>
          </a:bodyPr>
          <a:lstStyle>
            <a:lvl1pPr>
              <a:defRPr sz="3000" b="1" i="0" cap="none" spc="0">
                <a:solidFill>
                  <a:schemeClr val="bg1"/>
                </a:solidFill>
                <a:latin typeface="Arial"/>
                <a:cs typeface="Arial"/>
              </a:defRPr>
            </a:lvl1pPr>
          </a:lstStyle>
          <a:p>
            <a:r>
              <a:rPr lang="en-US" dirty="0"/>
              <a:t>Click to edit master title style</a:t>
            </a:r>
          </a:p>
        </p:txBody>
      </p:sp>
      <p:sp>
        <p:nvSpPr>
          <p:cNvPr id="3" name="Subtitle 2"/>
          <p:cNvSpPr>
            <a:spLocks noGrp="1"/>
          </p:cNvSpPr>
          <p:nvPr>
            <p:ph type="subTitle" idx="1"/>
          </p:nvPr>
        </p:nvSpPr>
        <p:spPr>
          <a:xfrm>
            <a:off x="523348" y="1630404"/>
            <a:ext cx="8011069" cy="2818769"/>
          </a:xfrm>
        </p:spPr>
        <p:txBody>
          <a:bodyPr>
            <a:normAutofit/>
          </a:bodyPr>
          <a:lstStyle>
            <a:lvl1pPr marL="342900" indent="-342900" algn="l">
              <a:lnSpc>
                <a:spcPct val="100000"/>
              </a:lnSpc>
              <a:buFont typeface="+mj-lt"/>
              <a:buAutoNum type="arabicPeriod"/>
              <a:defRPr sz="1800" spc="0">
                <a:solidFill>
                  <a:schemeClr val="bg1"/>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13" name="Text Placeholder 19"/>
          <p:cNvSpPr>
            <a:spLocks noGrp="1"/>
          </p:cNvSpPr>
          <p:nvPr>
            <p:ph type="body" sz="quarter" idx="10" hasCustomPrompt="1"/>
          </p:nvPr>
        </p:nvSpPr>
        <p:spPr>
          <a:xfrm>
            <a:off x="4833956" y="284947"/>
            <a:ext cx="3700462" cy="252412"/>
          </a:xfrm>
        </p:spPr>
        <p:txBody>
          <a:bodyPr>
            <a:noAutofit/>
          </a:bodyPr>
          <a:lstStyle>
            <a:lvl1pPr marL="0" indent="0" algn="r">
              <a:buNone/>
              <a:defRPr sz="1100" b="0" i="0" spc="0" baseline="0">
                <a:solidFill>
                  <a:srgbClr val="A6A6A6"/>
                </a:solidFill>
                <a:latin typeface="Arial"/>
                <a:cs typeface="Arial"/>
              </a:defRPr>
            </a:lvl1pPr>
          </a:lstStyle>
          <a:p>
            <a:pPr lvl="0"/>
            <a:r>
              <a:rPr lang="en-US" dirty="0"/>
              <a:t>SECTION TITLE OR SUBTITLE</a:t>
            </a:r>
          </a:p>
        </p:txBody>
      </p:sp>
      <p:sp>
        <p:nvSpPr>
          <p:cNvPr id="23" name="Rectangle 22"/>
          <p:cNvSpPr/>
          <p:nvPr userDrawn="1"/>
        </p:nvSpPr>
        <p:spPr>
          <a:xfrm>
            <a:off x="0" y="957832"/>
            <a:ext cx="82664" cy="387197"/>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1" name="Group 10"/>
          <p:cNvGrpSpPr/>
          <p:nvPr userDrawn="1"/>
        </p:nvGrpSpPr>
        <p:grpSpPr>
          <a:xfrm>
            <a:off x="-30788" y="4661517"/>
            <a:ext cx="9228667" cy="528963"/>
            <a:chOff x="-30788" y="4661517"/>
            <a:chExt cx="9228667" cy="528963"/>
          </a:xfrm>
        </p:grpSpPr>
        <p:sp>
          <p:nvSpPr>
            <p:cNvPr id="12" name="Rectangle 11"/>
            <p:cNvSpPr/>
            <p:nvPr userDrawn="1"/>
          </p:nvSpPr>
          <p:spPr>
            <a:xfrm>
              <a:off x="-30788" y="4734807"/>
              <a:ext cx="9228667" cy="455673"/>
            </a:xfrm>
            <a:prstGeom prst="rect">
              <a:avLst/>
            </a:prstGeom>
            <a:solidFill>
              <a:srgbClr val="69030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userDrawn="1"/>
          </p:nvSpPr>
          <p:spPr>
            <a:xfrm>
              <a:off x="635303" y="4661517"/>
              <a:ext cx="387197" cy="528963"/>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5" name="Picture 14" descr="tab-rgb.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99798" y="4726863"/>
              <a:ext cx="258207" cy="327725"/>
            </a:xfrm>
            <a:prstGeom prst="rect">
              <a:avLst/>
            </a:prstGeom>
          </p:spPr>
        </p:pic>
        <p:sp>
          <p:nvSpPr>
            <p:cNvPr id="16" name="TextBox 15"/>
            <p:cNvSpPr txBox="1"/>
            <p:nvPr userDrawn="1"/>
          </p:nvSpPr>
          <p:spPr>
            <a:xfrm>
              <a:off x="1030972" y="4823737"/>
              <a:ext cx="3613600" cy="230832"/>
            </a:xfrm>
            <a:prstGeom prst="rect">
              <a:avLst/>
            </a:prstGeom>
            <a:noFill/>
          </p:spPr>
          <p:txBody>
            <a:bodyPr wrap="square" rtlCol="0" anchor="ctr">
              <a:spAutoFit/>
            </a:bodyPr>
            <a:lstStyle/>
            <a:p>
              <a:r>
                <a:rPr lang="en-US" sz="900" dirty="0">
                  <a:solidFill>
                    <a:srgbClr val="FFFFFF"/>
                  </a:solidFill>
                </a:rPr>
                <a:t>INDIANA UNIVERSITY BLOOMINGTON</a:t>
              </a:r>
            </a:p>
          </p:txBody>
        </p:sp>
      </p:grpSp>
    </p:spTree>
    <p:extLst>
      <p:ext uri="{BB962C8B-B14F-4D97-AF65-F5344CB8AC3E}">
        <p14:creationId xmlns:p14="http://schemas.microsoft.com/office/powerpoint/2010/main" val="17283514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and photo: black">
    <p:bg>
      <p:bgPr>
        <a:solidFill>
          <a:srgbClr val="252626"/>
        </a:solidFill>
        <a:effectLst/>
      </p:bgPr>
    </p:bg>
    <p:spTree>
      <p:nvGrpSpPr>
        <p:cNvPr id="1" name=""/>
        <p:cNvGrpSpPr/>
        <p:nvPr/>
      </p:nvGrpSpPr>
      <p:grpSpPr>
        <a:xfrm>
          <a:off x="0" y="0"/>
          <a:ext cx="0" cy="0"/>
          <a:chOff x="0" y="0"/>
          <a:chExt cx="0" cy="0"/>
        </a:xfrm>
      </p:grpSpPr>
      <p:sp>
        <p:nvSpPr>
          <p:cNvPr id="7" name="Title Placeholder 1"/>
          <p:cNvSpPr>
            <a:spLocks noGrp="1"/>
          </p:cNvSpPr>
          <p:nvPr>
            <p:ph type="title" hasCustomPrompt="1"/>
          </p:nvPr>
        </p:nvSpPr>
        <p:spPr>
          <a:xfrm>
            <a:off x="530124" y="464386"/>
            <a:ext cx="4560579" cy="779318"/>
          </a:xfrm>
          <a:prstGeom prst="rect">
            <a:avLst/>
          </a:prstGeom>
        </p:spPr>
        <p:txBody>
          <a:bodyPr vert="horz" lIns="91440" tIns="45720" rIns="91440" bIns="45720" rtlCol="0" anchor="ctr">
            <a:noAutofit/>
          </a:bodyPr>
          <a:lstStyle>
            <a:lvl1pPr>
              <a:defRPr sz="3000" b="1" i="0" spc="0">
                <a:solidFill>
                  <a:schemeClr val="bg1"/>
                </a:solidFill>
                <a:latin typeface="Arial"/>
                <a:cs typeface="Arial"/>
              </a:defRPr>
            </a:lvl1pPr>
          </a:lstStyle>
          <a:p>
            <a:r>
              <a:rPr lang="en-US" dirty="0"/>
              <a:t>Click to edit master title style</a:t>
            </a:r>
          </a:p>
        </p:txBody>
      </p:sp>
      <p:sp>
        <p:nvSpPr>
          <p:cNvPr id="8" name="Text Placeholder 2"/>
          <p:cNvSpPr>
            <a:spLocks noGrp="1"/>
          </p:cNvSpPr>
          <p:nvPr>
            <p:ph idx="1"/>
          </p:nvPr>
        </p:nvSpPr>
        <p:spPr>
          <a:xfrm>
            <a:off x="530124" y="1629404"/>
            <a:ext cx="4560579" cy="2801497"/>
          </a:xfrm>
          <a:prstGeom prst="rect">
            <a:avLst/>
          </a:prstGeom>
        </p:spPr>
        <p:txBody>
          <a:bodyPr vert="horz" lIns="91440" tIns="45720" rIns="91440" bIns="45720" rtlCol="0">
            <a:normAutofit/>
          </a:bodyPr>
          <a:lstStyle>
            <a:lvl1pPr marL="342900" indent="-342900">
              <a:lnSpc>
                <a:spcPct val="100000"/>
              </a:lnSpc>
              <a:buFont typeface="Arial"/>
              <a:buChar char="•"/>
              <a:defRPr sz="1800">
                <a:solidFill>
                  <a:schemeClr val="bg1"/>
                </a:solidFill>
                <a:latin typeface="Arial"/>
                <a:cs typeface="Arial"/>
              </a:defRPr>
            </a:lvl1pPr>
            <a:lvl2pPr marL="742950" indent="-285750">
              <a:lnSpc>
                <a:spcPct val="100000"/>
              </a:lnSpc>
              <a:buFont typeface="Arial"/>
              <a:buChar char="•"/>
              <a:defRPr sz="1800">
                <a:solidFill>
                  <a:schemeClr val="bg1"/>
                </a:solidFill>
                <a:latin typeface="Arial"/>
                <a:cs typeface="Arial"/>
              </a:defRPr>
            </a:lvl2pPr>
            <a:lvl3pPr marL="1143000" indent="-228600">
              <a:lnSpc>
                <a:spcPct val="100000"/>
              </a:lnSpc>
              <a:buFont typeface="Arial"/>
              <a:buChar char="•"/>
              <a:defRPr sz="1800">
                <a:solidFill>
                  <a:schemeClr val="bg1"/>
                </a:solidFill>
                <a:latin typeface="Arial"/>
                <a:cs typeface="Arial"/>
              </a:defRPr>
            </a:lvl3pPr>
            <a:lvl4pPr marL="1600200" indent="-228600">
              <a:lnSpc>
                <a:spcPct val="100000"/>
              </a:lnSpc>
              <a:buFont typeface="Arial"/>
              <a:buChar char="•"/>
              <a:defRPr sz="1800">
                <a:solidFill>
                  <a:schemeClr val="bg1"/>
                </a:solidFill>
                <a:latin typeface="Arial"/>
                <a:cs typeface="Arial"/>
              </a:defRPr>
            </a:lvl4pPr>
            <a:lvl5pPr marL="2057400" indent="-228600">
              <a:lnSpc>
                <a:spcPct val="100000"/>
              </a:lnSpc>
              <a:buFont typeface="Arial"/>
              <a:buChar char="•"/>
              <a:defRPr sz="1800">
                <a:solidFill>
                  <a:schemeClr val="bg1"/>
                </a:solidFill>
                <a:latin typeface="Arial"/>
                <a:cs typeface="Aria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Picture Placeholder 9"/>
          <p:cNvSpPr>
            <a:spLocks noGrp="1"/>
          </p:cNvSpPr>
          <p:nvPr>
            <p:ph type="pic" sz="quarter" idx="10"/>
          </p:nvPr>
        </p:nvSpPr>
        <p:spPr>
          <a:xfrm>
            <a:off x="5564909" y="0"/>
            <a:ext cx="3570941" cy="5143500"/>
          </a:xfrm>
        </p:spPr>
        <p:txBody>
          <a:bodyPr/>
          <a:lstStyle/>
          <a:p>
            <a:r>
              <a:rPr lang="en-US"/>
              <a:t>Click icon to add picture</a:t>
            </a:r>
            <a:endParaRPr lang="en-US" dirty="0"/>
          </a:p>
        </p:txBody>
      </p:sp>
      <p:sp>
        <p:nvSpPr>
          <p:cNvPr id="13" name="Rectangle 12"/>
          <p:cNvSpPr/>
          <p:nvPr userDrawn="1"/>
        </p:nvSpPr>
        <p:spPr>
          <a:xfrm>
            <a:off x="-15847" y="486799"/>
            <a:ext cx="82664" cy="387197"/>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 name="Group 8"/>
          <p:cNvGrpSpPr/>
          <p:nvPr userDrawn="1"/>
        </p:nvGrpSpPr>
        <p:grpSpPr>
          <a:xfrm>
            <a:off x="635303" y="4661517"/>
            <a:ext cx="387197" cy="528963"/>
            <a:chOff x="635303" y="4661517"/>
            <a:chExt cx="387197" cy="528963"/>
          </a:xfrm>
        </p:grpSpPr>
        <p:sp>
          <p:nvSpPr>
            <p:cNvPr id="12" name="Rectangle 11"/>
            <p:cNvSpPr/>
            <p:nvPr userDrawn="1"/>
          </p:nvSpPr>
          <p:spPr>
            <a:xfrm>
              <a:off x="635303" y="4661517"/>
              <a:ext cx="387197" cy="528963"/>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4" name="Picture 13" descr="tab-rgb.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99798" y="4726863"/>
              <a:ext cx="258207" cy="327725"/>
            </a:xfrm>
            <a:prstGeom prst="rect">
              <a:avLst/>
            </a:prstGeom>
          </p:spPr>
        </p:pic>
      </p:grpSp>
    </p:spTree>
    <p:extLst>
      <p:ext uri="{BB962C8B-B14F-4D97-AF65-F5344CB8AC3E}">
        <p14:creationId xmlns:p14="http://schemas.microsoft.com/office/powerpoint/2010/main" val="1143360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with footer: white">
    <p:spTree>
      <p:nvGrpSpPr>
        <p:cNvPr id="1" name=""/>
        <p:cNvGrpSpPr/>
        <p:nvPr/>
      </p:nvGrpSpPr>
      <p:grpSpPr>
        <a:xfrm>
          <a:off x="0" y="0"/>
          <a:ext cx="0" cy="0"/>
          <a:chOff x="0" y="0"/>
          <a:chExt cx="0" cy="0"/>
        </a:xfrm>
      </p:grpSpPr>
      <p:grpSp>
        <p:nvGrpSpPr>
          <p:cNvPr id="8" name="Group 7"/>
          <p:cNvGrpSpPr/>
          <p:nvPr userDrawn="1"/>
        </p:nvGrpSpPr>
        <p:grpSpPr>
          <a:xfrm>
            <a:off x="-30788" y="4661517"/>
            <a:ext cx="9228667" cy="528963"/>
            <a:chOff x="-30788" y="4661517"/>
            <a:chExt cx="9228667" cy="528963"/>
          </a:xfrm>
        </p:grpSpPr>
        <p:sp>
          <p:nvSpPr>
            <p:cNvPr id="9" name="Rectangle 8"/>
            <p:cNvSpPr/>
            <p:nvPr userDrawn="1"/>
          </p:nvSpPr>
          <p:spPr>
            <a:xfrm>
              <a:off x="-30788" y="4734807"/>
              <a:ext cx="9228667" cy="455673"/>
            </a:xfrm>
            <a:prstGeom prst="rect">
              <a:avLst/>
            </a:prstGeom>
            <a:solidFill>
              <a:srgbClr val="69030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userDrawn="1"/>
          </p:nvSpPr>
          <p:spPr>
            <a:xfrm>
              <a:off x="635303" y="4661517"/>
              <a:ext cx="387197" cy="528963"/>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1" name="Picture 10" descr="tab-rgb.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99798" y="4726863"/>
              <a:ext cx="258207" cy="327725"/>
            </a:xfrm>
            <a:prstGeom prst="rect">
              <a:avLst/>
            </a:prstGeom>
          </p:spPr>
        </p:pic>
        <p:sp>
          <p:nvSpPr>
            <p:cNvPr id="12" name="TextBox 11"/>
            <p:cNvSpPr txBox="1"/>
            <p:nvPr userDrawn="1"/>
          </p:nvSpPr>
          <p:spPr>
            <a:xfrm>
              <a:off x="1030972" y="4823737"/>
              <a:ext cx="3613600" cy="230832"/>
            </a:xfrm>
            <a:prstGeom prst="rect">
              <a:avLst/>
            </a:prstGeom>
            <a:noFill/>
          </p:spPr>
          <p:txBody>
            <a:bodyPr wrap="square" rtlCol="0" anchor="ctr">
              <a:spAutoFit/>
            </a:bodyPr>
            <a:lstStyle/>
            <a:p>
              <a:r>
                <a:rPr lang="en-US" sz="900" dirty="0">
                  <a:solidFill>
                    <a:srgbClr val="FFFFFF"/>
                  </a:solidFill>
                </a:rPr>
                <a:t>INDIANA UNIVERSITY BLOOMINGTON</a:t>
              </a:r>
            </a:p>
          </p:txBody>
        </p:sp>
      </p:grpSp>
    </p:spTree>
    <p:extLst>
      <p:ext uri="{BB962C8B-B14F-4D97-AF65-F5344CB8AC3E}">
        <p14:creationId xmlns:p14="http://schemas.microsoft.com/office/powerpoint/2010/main" val="13156520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k with footer: black">
    <p:bg>
      <p:bgPr>
        <a:solidFill>
          <a:srgbClr val="252626"/>
        </a:solidFill>
        <a:effectLst/>
      </p:bgPr>
    </p:bg>
    <p:spTree>
      <p:nvGrpSpPr>
        <p:cNvPr id="1" name=""/>
        <p:cNvGrpSpPr/>
        <p:nvPr/>
      </p:nvGrpSpPr>
      <p:grpSpPr>
        <a:xfrm>
          <a:off x="0" y="0"/>
          <a:ext cx="0" cy="0"/>
          <a:chOff x="0" y="0"/>
          <a:chExt cx="0" cy="0"/>
        </a:xfrm>
      </p:grpSpPr>
      <p:grpSp>
        <p:nvGrpSpPr>
          <p:cNvPr id="4" name="Group 3"/>
          <p:cNvGrpSpPr/>
          <p:nvPr userDrawn="1"/>
        </p:nvGrpSpPr>
        <p:grpSpPr>
          <a:xfrm>
            <a:off x="-30788" y="4661517"/>
            <a:ext cx="9228667" cy="528963"/>
            <a:chOff x="-30788" y="4661517"/>
            <a:chExt cx="9228667" cy="528963"/>
          </a:xfrm>
        </p:grpSpPr>
        <p:sp>
          <p:nvSpPr>
            <p:cNvPr id="12" name="Rectangle 11"/>
            <p:cNvSpPr/>
            <p:nvPr userDrawn="1"/>
          </p:nvSpPr>
          <p:spPr>
            <a:xfrm>
              <a:off x="-30788" y="4734807"/>
              <a:ext cx="9228667" cy="455673"/>
            </a:xfrm>
            <a:prstGeom prst="rect">
              <a:avLst/>
            </a:prstGeom>
            <a:solidFill>
              <a:srgbClr val="69030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userDrawn="1"/>
          </p:nvSpPr>
          <p:spPr>
            <a:xfrm>
              <a:off x="635303" y="4661517"/>
              <a:ext cx="387197" cy="528963"/>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5" name="Picture 14" descr="tab-rgb.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99798" y="4726863"/>
              <a:ext cx="258207" cy="327725"/>
            </a:xfrm>
            <a:prstGeom prst="rect">
              <a:avLst/>
            </a:prstGeom>
          </p:spPr>
        </p:pic>
        <p:sp>
          <p:nvSpPr>
            <p:cNvPr id="16" name="TextBox 15"/>
            <p:cNvSpPr txBox="1"/>
            <p:nvPr userDrawn="1"/>
          </p:nvSpPr>
          <p:spPr>
            <a:xfrm>
              <a:off x="1030972" y="4823737"/>
              <a:ext cx="3613600" cy="230832"/>
            </a:xfrm>
            <a:prstGeom prst="rect">
              <a:avLst/>
            </a:prstGeom>
            <a:noFill/>
          </p:spPr>
          <p:txBody>
            <a:bodyPr wrap="square" rtlCol="0" anchor="ctr">
              <a:spAutoFit/>
            </a:bodyPr>
            <a:lstStyle/>
            <a:p>
              <a:r>
                <a:rPr lang="en-US" sz="900" dirty="0">
                  <a:solidFill>
                    <a:srgbClr val="FFFFFF"/>
                  </a:solidFill>
                </a:rPr>
                <a:t>INDIANA UNIVERSITY BLOOMINGTON</a:t>
              </a:r>
            </a:p>
          </p:txBody>
        </p:sp>
      </p:grpSp>
    </p:spTree>
    <p:extLst>
      <p:ext uri="{BB962C8B-B14F-4D97-AF65-F5344CB8AC3E}">
        <p14:creationId xmlns:p14="http://schemas.microsoft.com/office/powerpoint/2010/main" val="7270364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losing slide with IUPUI lockup">
    <p:bg>
      <p:bgPr>
        <a:solidFill>
          <a:srgbClr val="690304"/>
        </a:solidFill>
        <a:effectLst/>
      </p:bgPr>
    </p:bg>
    <p:spTree>
      <p:nvGrpSpPr>
        <p:cNvPr id="1" name=""/>
        <p:cNvGrpSpPr/>
        <p:nvPr/>
      </p:nvGrpSpPr>
      <p:grpSpPr>
        <a:xfrm>
          <a:off x="0" y="0"/>
          <a:ext cx="0" cy="0"/>
          <a:chOff x="0" y="0"/>
          <a:chExt cx="0" cy="0"/>
        </a:xfrm>
      </p:grpSpPr>
      <p:sp>
        <p:nvSpPr>
          <p:cNvPr id="8" name="Text Placeholder 2"/>
          <p:cNvSpPr>
            <a:spLocks noGrp="1"/>
          </p:cNvSpPr>
          <p:nvPr userDrawn="1">
            <p:ph idx="1"/>
          </p:nvPr>
        </p:nvSpPr>
        <p:spPr>
          <a:xfrm>
            <a:off x="536602" y="680397"/>
            <a:ext cx="7859185" cy="2721665"/>
          </a:xfrm>
          <a:prstGeom prst="rect">
            <a:avLst/>
          </a:prstGeom>
        </p:spPr>
        <p:txBody>
          <a:bodyPr vert="horz" lIns="91440" tIns="45720" rIns="91440" bIns="45720" rtlCol="0">
            <a:normAutofit/>
          </a:bodyPr>
          <a:lstStyle>
            <a:lvl1pPr marL="0" indent="0">
              <a:lnSpc>
                <a:spcPct val="100000"/>
              </a:lnSpc>
              <a:buNone/>
              <a:defRPr sz="1800">
                <a:solidFill>
                  <a:schemeClr val="bg1"/>
                </a:solidFill>
                <a:latin typeface="Arial"/>
                <a:cs typeface="Arial"/>
              </a:defRPr>
            </a:lvl1pPr>
            <a:lvl2pPr marL="457200" indent="0">
              <a:lnSpc>
                <a:spcPct val="100000"/>
              </a:lnSpc>
              <a:buNone/>
              <a:defRPr sz="1600">
                <a:solidFill>
                  <a:schemeClr val="bg1"/>
                </a:solidFill>
                <a:latin typeface="Arial"/>
                <a:cs typeface="Arial"/>
              </a:defRPr>
            </a:lvl2pPr>
            <a:lvl3pPr marL="914400" indent="0">
              <a:lnSpc>
                <a:spcPct val="100000"/>
              </a:lnSpc>
              <a:buNone/>
              <a:defRPr sz="1600">
                <a:solidFill>
                  <a:schemeClr val="bg1"/>
                </a:solidFill>
                <a:latin typeface="Arial"/>
                <a:cs typeface="Arial"/>
              </a:defRPr>
            </a:lvl3pPr>
            <a:lvl4pPr marL="1371600" indent="0">
              <a:lnSpc>
                <a:spcPct val="100000"/>
              </a:lnSpc>
              <a:buNone/>
              <a:defRPr sz="1600">
                <a:solidFill>
                  <a:schemeClr val="bg1"/>
                </a:solidFill>
                <a:latin typeface="Arial"/>
                <a:cs typeface="Arial"/>
              </a:defRPr>
            </a:lvl4pPr>
            <a:lvl5pPr>
              <a:lnSpc>
                <a:spcPct val="100000"/>
              </a:lnSpc>
              <a:defRPr sz="1600">
                <a:solidFill>
                  <a:schemeClr val="bg1"/>
                </a:solidFill>
                <a:latin typeface="Arial"/>
                <a:cs typeface="Arial"/>
              </a:defRPr>
            </a:lvl5pPr>
          </a:lstStyle>
          <a:p>
            <a:pPr lvl="0"/>
            <a:r>
              <a:rPr lang="en-US"/>
              <a:t>Edit Master text styles</a:t>
            </a:r>
          </a:p>
        </p:txBody>
      </p:sp>
      <p:sp>
        <p:nvSpPr>
          <p:cNvPr id="10" name="Rectangle 9"/>
          <p:cNvSpPr/>
          <p:nvPr userDrawn="1"/>
        </p:nvSpPr>
        <p:spPr>
          <a:xfrm>
            <a:off x="-15847" y="680397"/>
            <a:ext cx="82664" cy="387197"/>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5" name="Picture 14" descr="IUB_ftp.H.201.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70367" y="4326067"/>
            <a:ext cx="4418054" cy="463183"/>
          </a:xfrm>
          <a:prstGeom prst="rect">
            <a:avLst/>
          </a:prstGeom>
        </p:spPr>
      </p:pic>
      <p:sp>
        <p:nvSpPr>
          <p:cNvPr id="12" name="Rectangle 11"/>
          <p:cNvSpPr/>
          <p:nvPr userDrawn="1"/>
        </p:nvSpPr>
        <p:spPr>
          <a:xfrm>
            <a:off x="631042" y="4235585"/>
            <a:ext cx="536130" cy="922081"/>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3" name="Picture 12" descr="tab-rgb.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20345" y="4326066"/>
            <a:ext cx="357525" cy="453783"/>
          </a:xfrm>
          <a:prstGeom prst="rect">
            <a:avLst/>
          </a:prstGeom>
        </p:spPr>
      </p:pic>
    </p:spTree>
    <p:extLst>
      <p:ext uri="{BB962C8B-B14F-4D97-AF65-F5344CB8AC3E}">
        <p14:creationId xmlns:p14="http://schemas.microsoft.com/office/powerpoint/2010/main" val="11896610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61892" y="634604"/>
            <a:ext cx="6802482" cy="85725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61892" y="1589938"/>
            <a:ext cx="6802482" cy="321528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93843513"/>
      </p:ext>
    </p:extLst>
  </p:cSld>
  <p:clrMap bg1="lt1" tx1="dk1" bg2="lt2" tx2="dk2" accent1="accent1" accent2="accent2" accent3="accent3" accent4="accent4" accent5="accent5" accent6="accent6" hlink="hlink" folHlink="folHlink"/>
  <p:sldLayoutIdLst>
    <p:sldLayoutId id="2147493469" r:id="rId1"/>
    <p:sldLayoutId id="2147493467" r:id="rId2"/>
    <p:sldLayoutId id="2147493472" r:id="rId3"/>
    <p:sldLayoutId id="2147493457" r:id="rId4"/>
    <p:sldLayoutId id="2147493456" r:id="rId5"/>
    <p:sldLayoutId id="2147493474" r:id="rId6"/>
    <p:sldLayoutId id="2147493475" r:id="rId7"/>
    <p:sldLayoutId id="2147493476" r:id="rId8"/>
    <p:sldLayoutId id="2147493477" r:id="rId9"/>
    <p:sldLayoutId id="2147493478" r:id="rId10"/>
    <p:sldLayoutId id="2147493479" r:id="rId11"/>
  </p:sldLayoutIdLst>
  <p:txStyles>
    <p:titleStyle>
      <a:lvl1pPr algn="l" defTabSz="457200" rtl="0" eaLnBrk="1" latinLnBrk="0" hangingPunct="1">
        <a:spcBef>
          <a:spcPct val="0"/>
        </a:spcBef>
        <a:buNone/>
        <a:defRPr sz="3200" b="1" i="0" kern="100" spc="0">
          <a:solidFill>
            <a:schemeClr val="tx1"/>
          </a:solidFill>
          <a:latin typeface="Arial"/>
          <a:ea typeface="+mj-ea"/>
          <a:cs typeface="Arial"/>
        </a:defRPr>
      </a:lvl1pPr>
    </p:titleStyle>
    <p:bodyStyle>
      <a:lvl1pPr marL="342900" indent="-342900" algn="l" defTabSz="457200" rtl="0" eaLnBrk="1" latinLnBrk="0" hangingPunct="1">
        <a:lnSpc>
          <a:spcPct val="100000"/>
        </a:lnSpc>
        <a:spcBef>
          <a:spcPts val="0"/>
        </a:spcBef>
        <a:spcAft>
          <a:spcPts val="1800"/>
        </a:spcAft>
        <a:buClr>
          <a:schemeClr val="tx1">
            <a:lumMod val="50000"/>
            <a:lumOff val="50000"/>
          </a:schemeClr>
        </a:buClr>
        <a:buSzPct val="100000"/>
        <a:buFont typeface="Wingdings" charset="2"/>
        <a:buChar char="§"/>
        <a:defRPr sz="1800" kern="1200">
          <a:solidFill>
            <a:schemeClr val="tx1"/>
          </a:solidFill>
          <a:latin typeface="Arial"/>
          <a:ea typeface="+mn-ea"/>
          <a:cs typeface="Arial"/>
        </a:defRPr>
      </a:lvl1pPr>
      <a:lvl2pPr marL="742950" indent="-28575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2pPr>
      <a:lvl3pPr marL="11430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3pPr>
      <a:lvl4pPr marL="16002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4pPr>
      <a:lvl5pPr marL="20574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D3E7EF-DCCD-EF4D-BADC-C4108D0F4761}"/>
              </a:ext>
            </a:extLst>
          </p:cNvPr>
          <p:cNvSpPr>
            <a:spLocks noGrp="1"/>
          </p:cNvSpPr>
          <p:nvPr>
            <p:ph type="ctrTitle"/>
          </p:nvPr>
        </p:nvSpPr>
        <p:spPr/>
        <p:txBody>
          <a:bodyPr/>
          <a:lstStyle/>
          <a:p>
            <a:r>
              <a:rPr lang="en-US" dirty="0"/>
              <a:t>Lab Task 1 (Week 04)</a:t>
            </a:r>
          </a:p>
        </p:txBody>
      </p:sp>
      <p:sp>
        <p:nvSpPr>
          <p:cNvPr id="3" name="Subtitle 2">
            <a:extLst>
              <a:ext uri="{FF2B5EF4-FFF2-40B4-BE49-F238E27FC236}">
                <a16:creationId xmlns:a16="http://schemas.microsoft.com/office/drawing/2014/main" id="{6064E491-7C29-044B-A12B-27C3BE3037B5}"/>
              </a:ext>
            </a:extLst>
          </p:cNvPr>
          <p:cNvSpPr>
            <a:spLocks noGrp="1"/>
          </p:cNvSpPr>
          <p:nvPr>
            <p:ph type="subTitle" idx="1"/>
          </p:nvPr>
        </p:nvSpPr>
        <p:spPr/>
        <p:txBody>
          <a:bodyPr/>
          <a:lstStyle/>
          <a:p>
            <a:r>
              <a:rPr lang="en-US" dirty="0"/>
              <a:t>Vaishnavi Vishwas Pawar</a:t>
            </a:r>
          </a:p>
        </p:txBody>
      </p:sp>
    </p:spTree>
    <p:extLst>
      <p:ext uri="{BB962C8B-B14F-4D97-AF65-F5344CB8AC3E}">
        <p14:creationId xmlns:p14="http://schemas.microsoft.com/office/powerpoint/2010/main" val="12418650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F4328D-8B21-A041-BB86-0BE26E291C59}"/>
              </a:ext>
            </a:extLst>
          </p:cNvPr>
          <p:cNvSpPr>
            <a:spLocks noGrp="1"/>
          </p:cNvSpPr>
          <p:nvPr>
            <p:ph type="title"/>
          </p:nvPr>
        </p:nvSpPr>
        <p:spPr>
          <a:xfrm>
            <a:off x="901588" y="272301"/>
            <a:ext cx="6802482" cy="857250"/>
          </a:xfrm>
        </p:spPr>
        <p:txBody>
          <a:bodyPr/>
          <a:lstStyle/>
          <a:p>
            <a:r>
              <a:rPr lang="en-US" dirty="0"/>
              <a:t>Exercise 3-c &amp; 3-d</a:t>
            </a:r>
          </a:p>
        </p:txBody>
      </p:sp>
      <p:graphicFrame>
        <p:nvGraphicFramePr>
          <p:cNvPr id="4" name="Table 4">
            <a:extLst>
              <a:ext uri="{FF2B5EF4-FFF2-40B4-BE49-F238E27FC236}">
                <a16:creationId xmlns:a16="http://schemas.microsoft.com/office/drawing/2014/main" id="{8EBF1435-E464-4432-3B69-0D0D2FD7DE38}"/>
              </a:ext>
            </a:extLst>
          </p:cNvPr>
          <p:cNvGraphicFramePr>
            <a:graphicFrameLocks noGrp="1"/>
          </p:cNvGraphicFramePr>
          <p:nvPr>
            <p:ph idx="1"/>
            <p:extLst>
              <p:ext uri="{D42A27DB-BD31-4B8C-83A1-F6EECF244321}">
                <p14:modId xmlns:p14="http://schemas.microsoft.com/office/powerpoint/2010/main" val="3141085064"/>
              </p:ext>
            </p:extLst>
          </p:nvPr>
        </p:nvGraphicFramePr>
        <p:xfrm>
          <a:off x="1162050" y="1590675"/>
          <a:ext cx="6802436" cy="370840"/>
        </p:xfrm>
        <a:graphic>
          <a:graphicData uri="http://schemas.openxmlformats.org/drawingml/2006/table">
            <a:tbl>
              <a:tblPr firstRow="1" bandRow="1">
                <a:tableStyleId>{5940675A-B579-460E-94D1-54222C63F5DA}</a:tableStyleId>
              </a:tblPr>
              <a:tblGrid>
                <a:gridCol w="1700609">
                  <a:extLst>
                    <a:ext uri="{9D8B030D-6E8A-4147-A177-3AD203B41FA5}">
                      <a16:colId xmlns:a16="http://schemas.microsoft.com/office/drawing/2014/main" val="533922908"/>
                    </a:ext>
                  </a:extLst>
                </a:gridCol>
                <a:gridCol w="1700609">
                  <a:extLst>
                    <a:ext uri="{9D8B030D-6E8A-4147-A177-3AD203B41FA5}">
                      <a16:colId xmlns:a16="http://schemas.microsoft.com/office/drawing/2014/main" val="1872319036"/>
                    </a:ext>
                  </a:extLst>
                </a:gridCol>
                <a:gridCol w="1700609">
                  <a:extLst>
                    <a:ext uri="{9D8B030D-6E8A-4147-A177-3AD203B41FA5}">
                      <a16:colId xmlns:a16="http://schemas.microsoft.com/office/drawing/2014/main" val="2229613695"/>
                    </a:ext>
                  </a:extLst>
                </a:gridCol>
                <a:gridCol w="1700609">
                  <a:extLst>
                    <a:ext uri="{9D8B030D-6E8A-4147-A177-3AD203B41FA5}">
                      <a16:colId xmlns:a16="http://schemas.microsoft.com/office/drawing/2014/main" val="1722534207"/>
                    </a:ext>
                  </a:extLst>
                </a:gridCol>
              </a:tblGrid>
              <a:tr h="370840">
                <a:tc>
                  <a:txBody>
                    <a:bodyPr/>
                    <a:lstStyle/>
                    <a:p>
                      <a:pPr algn="ctr"/>
                      <a:r>
                        <a:rPr lang="en-US" sz="1400" b="1" u="sng" dirty="0" err="1"/>
                        <a:t>CourseID</a:t>
                      </a:r>
                      <a:endParaRPr lang="en-US" sz="1400" b="1" u="sng" dirty="0"/>
                    </a:p>
                  </a:txBody>
                  <a:tcPr/>
                </a:tc>
                <a:tc>
                  <a:txBody>
                    <a:bodyPr/>
                    <a:lstStyle/>
                    <a:p>
                      <a:pPr algn="ctr"/>
                      <a:r>
                        <a:rPr lang="en-US" sz="1400" b="1" u="sng" dirty="0"/>
                        <a:t>ClientID</a:t>
                      </a:r>
                    </a:p>
                  </a:txBody>
                  <a:tcPr/>
                </a:tc>
                <a:tc>
                  <a:txBody>
                    <a:bodyPr/>
                    <a:lstStyle/>
                    <a:p>
                      <a:pPr algn="ctr"/>
                      <a:r>
                        <a:rPr lang="en-US" sz="1400" b="1" dirty="0"/>
                        <a:t>Attendance</a:t>
                      </a:r>
                    </a:p>
                  </a:txBody>
                  <a:tcPr/>
                </a:tc>
                <a:tc>
                  <a:txBody>
                    <a:bodyPr/>
                    <a:lstStyle/>
                    <a:p>
                      <a:pPr algn="ctr"/>
                      <a:r>
                        <a:rPr lang="en-US" sz="1400" b="1" dirty="0" err="1"/>
                        <a:t>FinalScore</a:t>
                      </a:r>
                      <a:endParaRPr lang="en-US" sz="1400" b="1" dirty="0"/>
                    </a:p>
                  </a:txBody>
                  <a:tcPr/>
                </a:tc>
                <a:extLst>
                  <a:ext uri="{0D108BD9-81ED-4DB2-BD59-A6C34878D82A}">
                    <a16:rowId xmlns:a16="http://schemas.microsoft.com/office/drawing/2014/main" val="2751537282"/>
                  </a:ext>
                </a:extLst>
              </a:tr>
            </a:tbl>
          </a:graphicData>
        </a:graphic>
      </p:graphicFrame>
      <p:graphicFrame>
        <p:nvGraphicFramePr>
          <p:cNvPr id="5" name="Table 5">
            <a:extLst>
              <a:ext uri="{FF2B5EF4-FFF2-40B4-BE49-F238E27FC236}">
                <a16:creationId xmlns:a16="http://schemas.microsoft.com/office/drawing/2014/main" id="{0B4674FE-ECCA-D060-1275-7BF89874C828}"/>
              </a:ext>
            </a:extLst>
          </p:cNvPr>
          <p:cNvGraphicFramePr>
            <a:graphicFrameLocks noGrp="1"/>
          </p:cNvGraphicFramePr>
          <p:nvPr>
            <p:extLst>
              <p:ext uri="{D42A27DB-BD31-4B8C-83A1-F6EECF244321}">
                <p14:modId xmlns:p14="http://schemas.microsoft.com/office/powerpoint/2010/main" val="2045974980"/>
              </p:ext>
            </p:extLst>
          </p:nvPr>
        </p:nvGraphicFramePr>
        <p:xfrm>
          <a:off x="1161892" y="2386330"/>
          <a:ext cx="5300691" cy="370840"/>
        </p:xfrm>
        <a:graphic>
          <a:graphicData uri="http://schemas.openxmlformats.org/drawingml/2006/table">
            <a:tbl>
              <a:tblPr firstRow="1" bandRow="1">
                <a:tableStyleId>{5940675A-B579-460E-94D1-54222C63F5DA}</a:tableStyleId>
              </a:tblPr>
              <a:tblGrid>
                <a:gridCol w="1766897">
                  <a:extLst>
                    <a:ext uri="{9D8B030D-6E8A-4147-A177-3AD203B41FA5}">
                      <a16:colId xmlns:a16="http://schemas.microsoft.com/office/drawing/2014/main" val="2453626374"/>
                    </a:ext>
                  </a:extLst>
                </a:gridCol>
                <a:gridCol w="1766897">
                  <a:extLst>
                    <a:ext uri="{9D8B030D-6E8A-4147-A177-3AD203B41FA5}">
                      <a16:colId xmlns:a16="http://schemas.microsoft.com/office/drawing/2014/main" val="1803414733"/>
                    </a:ext>
                  </a:extLst>
                </a:gridCol>
                <a:gridCol w="1766897">
                  <a:extLst>
                    <a:ext uri="{9D8B030D-6E8A-4147-A177-3AD203B41FA5}">
                      <a16:colId xmlns:a16="http://schemas.microsoft.com/office/drawing/2014/main" val="1381546862"/>
                    </a:ext>
                  </a:extLst>
                </a:gridCol>
              </a:tblGrid>
              <a:tr h="370840">
                <a:tc>
                  <a:txBody>
                    <a:bodyPr/>
                    <a:lstStyle/>
                    <a:p>
                      <a:pPr algn="ctr"/>
                      <a:r>
                        <a:rPr lang="en-US" sz="1400" b="1" u="sng" dirty="0" err="1"/>
                        <a:t>CourseID</a:t>
                      </a:r>
                      <a:endParaRPr lang="en-US" sz="1400" b="1" u="sng" dirty="0"/>
                    </a:p>
                  </a:txBody>
                  <a:tcPr/>
                </a:tc>
                <a:tc>
                  <a:txBody>
                    <a:bodyPr/>
                    <a:lstStyle/>
                    <a:p>
                      <a:pPr algn="ctr"/>
                      <a:r>
                        <a:rPr lang="en-US" sz="1400" b="1" dirty="0" err="1"/>
                        <a:t>CourseLanguage</a:t>
                      </a:r>
                      <a:endParaRPr lang="en-US" sz="1400" b="1" dirty="0"/>
                    </a:p>
                  </a:txBody>
                  <a:tcPr/>
                </a:tc>
                <a:tc>
                  <a:txBody>
                    <a:bodyPr/>
                    <a:lstStyle/>
                    <a:p>
                      <a:pPr algn="ctr"/>
                      <a:r>
                        <a:rPr lang="en-US" sz="1400" b="1" dirty="0" err="1"/>
                        <a:t>CourseLevel</a:t>
                      </a:r>
                      <a:endParaRPr lang="en-US" sz="1400" b="1" dirty="0"/>
                    </a:p>
                  </a:txBody>
                  <a:tcPr/>
                </a:tc>
                <a:extLst>
                  <a:ext uri="{0D108BD9-81ED-4DB2-BD59-A6C34878D82A}">
                    <a16:rowId xmlns:a16="http://schemas.microsoft.com/office/drawing/2014/main" val="3417164936"/>
                  </a:ext>
                </a:extLst>
              </a:tr>
            </a:tbl>
          </a:graphicData>
        </a:graphic>
      </p:graphicFrame>
      <p:graphicFrame>
        <p:nvGraphicFramePr>
          <p:cNvPr id="6" name="Table 6">
            <a:extLst>
              <a:ext uri="{FF2B5EF4-FFF2-40B4-BE49-F238E27FC236}">
                <a16:creationId xmlns:a16="http://schemas.microsoft.com/office/drawing/2014/main" id="{DEF06C8A-CE7F-59BA-6CF2-D36CEC39A7CD}"/>
              </a:ext>
            </a:extLst>
          </p:cNvPr>
          <p:cNvGraphicFramePr>
            <a:graphicFrameLocks noGrp="1"/>
          </p:cNvGraphicFramePr>
          <p:nvPr>
            <p:extLst>
              <p:ext uri="{D42A27DB-BD31-4B8C-83A1-F6EECF244321}">
                <p14:modId xmlns:p14="http://schemas.microsoft.com/office/powerpoint/2010/main" val="3600415370"/>
              </p:ext>
            </p:extLst>
          </p:nvPr>
        </p:nvGraphicFramePr>
        <p:xfrm>
          <a:off x="1161892" y="3181985"/>
          <a:ext cx="3286540" cy="370840"/>
        </p:xfrm>
        <a:graphic>
          <a:graphicData uri="http://schemas.openxmlformats.org/drawingml/2006/table">
            <a:tbl>
              <a:tblPr firstRow="1" bandRow="1">
                <a:tableStyleId>{5940675A-B579-460E-94D1-54222C63F5DA}</a:tableStyleId>
              </a:tblPr>
              <a:tblGrid>
                <a:gridCol w="1643270">
                  <a:extLst>
                    <a:ext uri="{9D8B030D-6E8A-4147-A177-3AD203B41FA5}">
                      <a16:colId xmlns:a16="http://schemas.microsoft.com/office/drawing/2014/main" val="4056300381"/>
                    </a:ext>
                  </a:extLst>
                </a:gridCol>
                <a:gridCol w="1643270">
                  <a:extLst>
                    <a:ext uri="{9D8B030D-6E8A-4147-A177-3AD203B41FA5}">
                      <a16:colId xmlns:a16="http://schemas.microsoft.com/office/drawing/2014/main" val="1469750501"/>
                    </a:ext>
                  </a:extLst>
                </a:gridCol>
              </a:tblGrid>
              <a:tr h="370840">
                <a:tc>
                  <a:txBody>
                    <a:bodyPr/>
                    <a:lstStyle/>
                    <a:p>
                      <a:pPr algn="ctr"/>
                      <a:r>
                        <a:rPr lang="en-US" sz="1400" b="1" u="sng" dirty="0"/>
                        <a:t>ClientID</a:t>
                      </a:r>
                    </a:p>
                  </a:txBody>
                  <a:tcPr/>
                </a:tc>
                <a:tc>
                  <a:txBody>
                    <a:bodyPr/>
                    <a:lstStyle/>
                    <a:p>
                      <a:pPr algn="ctr"/>
                      <a:r>
                        <a:rPr lang="en-US" sz="1400" b="1" dirty="0" err="1"/>
                        <a:t>ClientName</a:t>
                      </a:r>
                      <a:endParaRPr lang="en-US" sz="1400" b="1" dirty="0"/>
                    </a:p>
                  </a:txBody>
                  <a:tcPr/>
                </a:tc>
                <a:extLst>
                  <a:ext uri="{0D108BD9-81ED-4DB2-BD59-A6C34878D82A}">
                    <a16:rowId xmlns:a16="http://schemas.microsoft.com/office/drawing/2014/main" val="939907524"/>
                  </a:ext>
                </a:extLst>
              </a:tr>
            </a:tbl>
          </a:graphicData>
        </a:graphic>
      </p:graphicFrame>
      <p:sp>
        <p:nvSpPr>
          <p:cNvPr id="7" name="TextBox 6">
            <a:extLst>
              <a:ext uri="{FF2B5EF4-FFF2-40B4-BE49-F238E27FC236}">
                <a16:creationId xmlns:a16="http://schemas.microsoft.com/office/drawing/2014/main" id="{2BDF3038-267A-950B-915D-50C09FFC81A4}"/>
              </a:ext>
            </a:extLst>
          </p:cNvPr>
          <p:cNvSpPr txBox="1"/>
          <p:nvPr/>
        </p:nvSpPr>
        <p:spPr>
          <a:xfrm>
            <a:off x="1161892" y="3917092"/>
            <a:ext cx="4363439" cy="954107"/>
          </a:xfrm>
          <a:prstGeom prst="rect">
            <a:avLst/>
          </a:prstGeom>
          <a:noFill/>
        </p:spPr>
        <p:txBody>
          <a:bodyPr wrap="none" rtlCol="0">
            <a:spAutoFit/>
          </a:bodyPr>
          <a:lstStyle/>
          <a:p>
            <a:r>
              <a:rPr lang="en-US" sz="1400" b="1" dirty="0"/>
              <a:t>Full key functional dependencies:</a:t>
            </a:r>
          </a:p>
          <a:p>
            <a:r>
              <a:rPr lang="en-US" sz="1400" dirty="0"/>
              <a:t>	- </a:t>
            </a:r>
            <a:r>
              <a:rPr lang="en-US" sz="1400" dirty="0" err="1"/>
              <a:t>CourseID</a:t>
            </a:r>
            <a:r>
              <a:rPr lang="en-US" sz="1400" dirty="0"/>
              <a:t>, ClientID -&gt; Attendance, </a:t>
            </a:r>
            <a:r>
              <a:rPr lang="en-US" sz="1400" dirty="0" err="1"/>
              <a:t>FinalScore</a:t>
            </a:r>
            <a:endParaRPr lang="en-US" sz="1400" dirty="0"/>
          </a:p>
          <a:p>
            <a:r>
              <a:rPr lang="en-US" sz="1400" dirty="0"/>
              <a:t>	- </a:t>
            </a:r>
            <a:r>
              <a:rPr lang="en-US" sz="1400" dirty="0" err="1"/>
              <a:t>CourseID</a:t>
            </a:r>
            <a:r>
              <a:rPr lang="en-US" sz="1400" dirty="0"/>
              <a:t> -&gt; </a:t>
            </a:r>
            <a:r>
              <a:rPr lang="en-US" sz="1400" dirty="0" err="1"/>
              <a:t>CourseLanguage</a:t>
            </a:r>
            <a:r>
              <a:rPr lang="en-US" sz="1400" dirty="0"/>
              <a:t>, </a:t>
            </a:r>
            <a:r>
              <a:rPr lang="en-US" sz="1400" dirty="0" err="1"/>
              <a:t>CourseLevel</a:t>
            </a:r>
            <a:endParaRPr lang="en-US" sz="1400" dirty="0"/>
          </a:p>
          <a:p>
            <a:r>
              <a:rPr lang="en-US" sz="1400" dirty="0"/>
              <a:t>	- ClientID -&gt; </a:t>
            </a:r>
            <a:r>
              <a:rPr lang="en-US" sz="1400" dirty="0" err="1"/>
              <a:t>ClientName</a:t>
            </a:r>
            <a:endParaRPr lang="en-US" sz="1400" dirty="0"/>
          </a:p>
        </p:txBody>
      </p:sp>
      <p:cxnSp>
        <p:nvCxnSpPr>
          <p:cNvPr id="9" name="Straight Connector 8">
            <a:extLst>
              <a:ext uri="{FF2B5EF4-FFF2-40B4-BE49-F238E27FC236}">
                <a16:creationId xmlns:a16="http://schemas.microsoft.com/office/drawing/2014/main" id="{F4B106EE-02C0-914D-D45F-8E1BFDE08AC2}"/>
              </a:ext>
            </a:extLst>
          </p:cNvPr>
          <p:cNvCxnSpPr/>
          <p:nvPr/>
        </p:nvCxnSpPr>
        <p:spPr>
          <a:xfrm flipV="1">
            <a:off x="1822126" y="1381612"/>
            <a:ext cx="0" cy="209063"/>
          </a:xfrm>
          <a:prstGeom prst="line">
            <a:avLst/>
          </a:prstGeom>
        </p:spPr>
        <p:style>
          <a:lnRef idx="2">
            <a:schemeClr val="dk1"/>
          </a:lnRef>
          <a:fillRef idx="0">
            <a:schemeClr val="dk1"/>
          </a:fillRef>
          <a:effectRef idx="1">
            <a:schemeClr val="dk1"/>
          </a:effectRef>
          <a:fontRef idx="minor">
            <a:schemeClr val="tx1"/>
          </a:fontRef>
        </p:style>
      </p:cxnSp>
      <p:cxnSp>
        <p:nvCxnSpPr>
          <p:cNvPr id="11" name="Straight Connector 10">
            <a:extLst>
              <a:ext uri="{FF2B5EF4-FFF2-40B4-BE49-F238E27FC236}">
                <a16:creationId xmlns:a16="http://schemas.microsoft.com/office/drawing/2014/main" id="{133D0AD6-1F64-4FBE-B4DE-5AD855A07385}"/>
              </a:ext>
            </a:extLst>
          </p:cNvPr>
          <p:cNvCxnSpPr/>
          <p:nvPr/>
        </p:nvCxnSpPr>
        <p:spPr>
          <a:xfrm>
            <a:off x="1822126" y="1381612"/>
            <a:ext cx="5192724" cy="0"/>
          </a:xfrm>
          <a:prstGeom prst="line">
            <a:avLst/>
          </a:prstGeom>
        </p:spPr>
        <p:style>
          <a:lnRef idx="2">
            <a:schemeClr val="dk1"/>
          </a:lnRef>
          <a:fillRef idx="0">
            <a:schemeClr val="dk1"/>
          </a:fillRef>
          <a:effectRef idx="1">
            <a:schemeClr val="dk1"/>
          </a:effectRef>
          <a:fontRef idx="minor">
            <a:schemeClr val="tx1"/>
          </a:fontRef>
        </p:style>
      </p:cxnSp>
      <p:cxnSp>
        <p:nvCxnSpPr>
          <p:cNvPr id="13" name="Straight Connector 12">
            <a:extLst>
              <a:ext uri="{FF2B5EF4-FFF2-40B4-BE49-F238E27FC236}">
                <a16:creationId xmlns:a16="http://schemas.microsoft.com/office/drawing/2014/main" id="{CA638423-4402-A402-78C0-B22F994D8EAC}"/>
              </a:ext>
            </a:extLst>
          </p:cNvPr>
          <p:cNvCxnSpPr/>
          <p:nvPr/>
        </p:nvCxnSpPr>
        <p:spPr>
          <a:xfrm>
            <a:off x="3757717" y="1381612"/>
            <a:ext cx="0" cy="209063"/>
          </a:xfrm>
          <a:prstGeom prst="line">
            <a:avLst/>
          </a:prstGeom>
        </p:spPr>
        <p:style>
          <a:lnRef idx="2">
            <a:schemeClr val="dk1"/>
          </a:lnRef>
          <a:fillRef idx="0">
            <a:schemeClr val="dk1"/>
          </a:fillRef>
          <a:effectRef idx="1">
            <a:schemeClr val="dk1"/>
          </a:effectRef>
          <a:fontRef idx="minor">
            <a:schemeClr val="tx1"/>
          </a:fontRef>
        </p:style>
      </p:cxnSp>
      <p:cxnSp>
        <p:nvCxnSpPr>
          <p:cNvPr id="15" name="Straight Arrow Connector 14">
            <a:extLst>
              <a:ext uri="{FF2B5EF4-FFF2-40B4-BE49-F238E27FC236}">
                <a16:creationId xmlns:a16="http://schemas.microsoft.com/office/drawing/2014/main" id="{43A27E0B-130D-7556-9947-6AA6C503F67E}"/>
              </a:ext>
            </a:extLst>
          </p:cNvPr>
          <p:cNvCxnSpPr/>
          <p:nvPr/>
        </p:nvCxnSpPr>
        <p:spPr>
          <a:xfrm>
            <a:off x="5379609" y="1381612"/>
            <a:ext cx="0" cy="209063"/>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7" name="Straight Arrow Connector 16">
            <a:extLst>
              <a:ext uri="{FF2B5EF4-FFF2-40B4-BE49-F238E27FC236}">
                <a16:creationId xmlns:a16="http://schemas.microsoft.com/office/drawing/2014/main" id="{2C784C2C-6710-EACE-5EBC-90672B2735A9}"/>
              </a:ext>
            </a:extLst>
          </p:cNvPr>
          <p:cNvCxnSpPr/>
          <p:nvPr/>
        </p:nvCxnSpPr>
        <p:spPr>
          <a:xfrm>
            <a:off x="7014850" y="1381612"/>
            <a:ext cx="0" cy="209063"/>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9" name="Straight Connector 18">
            <a:extLst>
              <a:ext uri="{FF2B5EF4-FFF2-40B4-BE49-F238E27FC236}">
                <a16:creationId xmlns:a16="http://schemas.microsoft.com/office/drawing/2014/main" id="{83AB4AAD-8A41-C483-0BA8-9C70FD625079}"/>
              </a:ext>
            </a:extLst>
          </p:cNvPr>
          <p:cNvCxnSpPr/>
          <p:nvPr/>
        </p:nvCxnSpPr>
        <p:spPr>
          <a:xfrm flipV="1">
            <a:off x="1822126" y="2182546"/>
            <a:ext cx="0" cy="203784"/>
          </a:xfrm>
          <a:prstGeom prst="line">
            <a:avLst/>
          </a:prstGeom>
        </p:spPr>
        <p:style>
          <a:lnRef idx="2">
            <a:schemeClr val="dk1"/>
          </a:lnRef>
          <a:fillRef idx="0">
            <a:schemeClr val="dk1"/>
          </a:fillRef>
          <a:effectRef idx="1">
            <a:schemeClr val="dk1"/>
          </a:effectRef>
          <a:fontRef idx="minor">
            <a:schemeClr val="tx1"/>
          </a:fontRef>
        </p:style>
      </p:cxnSp>
      <p:cxnSp>
        <p:nvCxnSpPr>
          <p:cNvPr id="21" name="Straight Connector 20">
            <a:extLst>
              <a:ext uri="{FF2B5EF4-FFF2-40B4-BE49-F238E27FC236}">
                <a16:creationId xmlns:a16="http://schemas.microsoft.com/office/drawing/2014/main" id="{6EAE4ED8-F896-C92E-2DD3-7317BF59C340}"/>
              </a:ext>
            </a:extLst>
          </p:cNvPr>
          <p:cNvCxnSpPr/>
          <p:nvPr/>
        </p:nvCxnSpPr>
        <p:spPr>
          <a:xfrm>
            <a:off x="1822126" y="2182546"/>
            <a:ext cx="3703205" cy="0"/>
          </a:xfrm>
          <a:prstGeom prst="line">
            <a:avLst/>
          </a:prstGeom>
        </p:spPr>
        <p:style>
          <a:lnRef idx="2">
            <a:schemeClr val="dk1"/>
          </a:lnRef>
          <a:fillRef idx="0">
            <a:schemeClr val="dk1"/>
          </a:fillRef>
          <a:effectRef idx="1">
            <a:schemeClr val="dk1"/>
          </a:effectRef>
          <a:fontRef idx="minor">
            <a:schemeClr val="tx1"/>
          </a:fontRef>
        </p:style>
      </p:cxnSp>
      <p:cxnSp>
        <p:nvCxnSpPr>
          <p:cNvPr id="23" name="Straight Arrow Connector 22">
            <a:extLst>
              <a:ext uri="{FF2B5EF4-FFF2-40B4-BE49-F238E27FC236}">
                <a16:creationId xmlns:a16="http://schemas.microsoft.com/office/drawing/2014/main" id="{AE5515CF-30E1-7513-1D58-3DE99EB819AA}"/>
              </a:ext>
            </a:extLst>
          </p:cNvPr>
          <p:cNvCxnSpPr/>
          <p:nvPr/>
        </p:nvCxnSpPr>
        <p:spPr>
          <a:xfrm>
            <a:off x="5525331" y="2182546"/>
            <a:ext cx="0" cy="20378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5" name="Straight Arrow Connector 24">
            <a:extLst>
              <a:ext uri="{FF2B5EF4-FFF2-40B4-BE49-F238E27FC236}">
                <a16:creationId xmlns:a16="http://schemas.microsoft.com/office/drawing/2014/main" id="{FBB824EE-50B1-4EA2-DDEF-47B06BD9F0FE}"/>
              </a:ext>
            </a:extLst>
          </p:cNvPr>
          <p:cNvCxnSpPr>
            <a:cxnSpLocks/>
            <a:endCxn id="5" idx="0"/>
          </p:cNvCxnSpPr>
          <p:nvPr/>
        </p:nvCxnSpPr>
        <p:spPr>
          <a:xfrm>
            <a:off x="3812237" y="2182546"/>
            <a:ext cx="0" cy="20378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8" name="Straight Connector 27">
            <a:extLst>
              <a:ext uri="{FF2B5EF4-FFF2-40B4-BE49-F238E27FC236}">
                <a16:creationId xmlns:a16="http://schemas.microsoft.com/office/drawing/2014/main" id="{220D0C09-A69F-2492-6B00-AFC77C8C2014}"/>
              </a:ext>
            </a:extLst>
          </p:cNvPr>
          <p:cNvCxnSpPr/>
          <p:nvPr/>
        </p:nvCxnSpPr>
        <p:spPr>
          <a:xfrm flipV="1">
            <a:off x="1822126" y="2996829"/>
            <a:ext cx="0" cy="185156"/>
          </a:xfrm>
          <a:prstGeom prst="line">
            <a:avLst/>
          </a:prstGeom>
        </p:spPr>
        <p:style>
          <a:lnRef idx="2">
            <a:schemeClr val="dk1"/>
          </a:lnRef>
          <a:fillRef idx="0">
            <a:schemeClr val="dk1"/>
          </a:fillRef>
          <a:effectRef idx="1">
            <a:schemeClr val="dk1"/>
          </a:effectRef>
          <a:fontRef idx="minor">
            <a:schemeClr val="tx1"/>
          </a:fontRef>
        </p:style>
      </p:cxnSp>
      <p:cxnSp>
        <p:nvCxnSpPr>
          <p:cNvPr id="30" name="Straight Connector 29">
            <a:extLst>
              <a:ext uri="{FF2B5EF4-FFF2-40B4-BE49-F238E27FC236}">
                <a16:creationId xmlns:a16="http://schemas.microsoft.com/office/drawing/2014/main" id="{875A5F78-8E54-0D11-2EAF-0E90DF712EED}"/>
              </a:ext>
            </a:extLst>
          </p:cNvPr>
          <p:cNvCxnSpPr/>
          <p:nvPr/>
        </p:nvCxnSpPr>
        <p:spPr>
          <a:xfrm>
            <a:off x="1822126" y="2996829"/>
            <a:ext cx="1695310" cy="0"/>
          </a:xfrm>
          <a:prstGeom prst="line">
            <a:avLst/>
          </a:prstGeom>
        </p:spPr>
        <p:style>
          <a:lnRef idx="2">
            <a:schemeClr val="dk1"/>
          </a:lnRef>
          <a:fillRef idx="0">
            <a:schemeClr val="dk1"/>
          </a:fillRef>
          <a:effectRef idx="1">
            <a:schemeClr val="dk1"/>
          </a:effectRef>
          <a:fontRef idx="minor">
            <a:schemeClr val="tx1"/>
          </a:fontRef>
        </p:style>
      </p:cxnSp>
      <p:cxnSp>
        <p:nvCxnSpPr>
          <p:cNvPr id="32" name="Straight Arrow Connector 31">
            <a:extLst>
              <a:ext uri="{FF2B5EF4-FFF2-40B4-BE49-F238E27FC236}">
                <a16:creationId xmlns:a16="http://schemas.microsoft.com/office/drawing/2014/main" id="{4A5CE32C-9ED8-CD67-A27A-7CE2EE5242E2}"/>
              </a:ext>
            </a:extLst>
          </p:cNvPr>
          <p:cNvCxnSpPr/>
          <p:nvPr/>
        </p:nvCxnSpPr>
        <p:spPr>
          <a:xfrm>
            <a:off x="3517436" y="2996829"/>
            <a:ext cx="0" cy="18515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25616527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751881-7488-B446-8C32-F6005C90EAF1}"/>
              </a:ext>
            </a:extLst>
          </p:cNvPr>
          <p:cNvSpPr>
            <a:spLocks noGrp="1"/>
          </p:cNvSpPr>
          <p:nvPr>
            <p:ph type="title"/>
          </p:nvPr>
        </p:nvSpPr>
        <p:spPr/>
        <p:txBody>
          <a:bodyPr/>
          <a:lstStyle/>
          <a:p>
            <a:r>
              <a:rPr lang="en-US" dirty="0"/>
              <a:t>Exercise 1-a</a:t>
            </a:r>
          </a:p>
        </p:txBody>
      </p:sp>
      <p:graphicFrame>
        <p:nvGraphicFramePr>
          <p:cNvPr id="4" name="Table 4">
            <a:extLst>
              <a:ext uri="{FF2B5EF4-FFF2-40B4-BE49-F238E27FC236}">
                <a16:creationId xmlns:a16="http://schemas.microsoft.com/office/drawing/2014/main" id="{6E12D0B8-4C8B-B196-5C08-6484F4684A88}"/>
              </a:ext>
            </a:extLst>
          </p:cNvPr>
          <p:cNvGraphicFramePr>
            <a:graphicFrameLocks noGrp="1"/>
          </p:cNvGraphicFramePr>
          <p:nvPr>
            <p:ph idx="1"/>
            <p:extLst>
              <p:ext uri="{D42A27DB-BD31-4B8C-83A1-F6EECF244321}">
                <p14:modId xmlns:p14="http://schemas.microsoft.com/office/powerpoint/2010/main" val="2336713828"/>
              </p:ext>
            </p:extLst>
          </p:nvPr>
        </p:nvGraphicFramePr>
        <p:xfrm>
          <a:off x="1161892" y="1330371"/>
          <a:ext cx="6227448" cy="2468880"/>
        </p:xfrm>
        <a:graphic>
          <a:graphicData uri="http://schemas.openxmlformats.org/drawingml/2006/table">
            <a:tbl>
              <a:tblPr firstRow="1" bandRow="1">
                <a:tableStyleId>{5940675A-B579-460E-94D1-54222C63F5DA}</a:tableStyleId>
              </a:tblPr>
              <a:tblGrid>
                <a:gridCol w="1556862">
                  <a:extLst>
                    <a:ext uri="{9D8B030D-6E8A-4147-A177-3AD203B41FA5}">
                      <a16:colId xmlns:a16="http://schemas.microsoft.com/office/drawing/2014/main" val="2861392226"/>
                    </a:ext>
                  </a:extLst>
                </a:gridCol>
                <a:gridCol w="1556862">
                  <a:extLst>
                    <a:ext uri="{9D8B030D-6E8A-4147-A177-3AD203B41FA5}">
                      <a16:colId xmlns:a16="http://schemas.microsoft.com/office/drawing/2014/main" val="1024787408"/>
                    </a:ext>
                  </a:extLst>
                </a:gridCol>
                <a:gridCol w="1556862">
                  <a:extLst>
                    <a:ext uri="{9D8B030D-6E8A-4147-A177-3AD203B41FA5}">
                      <a16:colId xmlns:a16="http://schemas.microsoft.com/office/drawing/2014/main" val="2054771215"/>
                    </a:ext>
                  </a:extLst>
                </a:gridCol>
                <a:gridCol w="1556862">
                  <a:extLst>
                    <a:ext uri="{9D8B030D-6E8A-4147-A177-3AD203B41FA5}">
                      <a16:colId xmlns:a16="http://schemas.microsoft.com/office/drawing/2014/main" val="3486190963"/>
                    </a:ext>
                  </a:extLst>
                </a:gridCol>
              </a:tblGrid>
              <a:tr h="257920">
                <a:tc>
                  <a:txBody>
                    <a:bodyPr/>
                    <a:lstStyle/>
                    <a:p>
                      <a:r>
                        <a:rPr lang="en-US" sz="1200" b="1" u="sng" dirty="0"/>
                        <a:t>ContactID</a:t>
                      </a:r>
                    </a:p>
                  </a:txBody>
                  <a:tcPr/>
                </a:tc>
                <a:tc>
                  <a:txBody>
                    <a:bodyPr/>
                    <a:lstStyle/>
                    <a:p>
                      <a:r>
                        <a:rPr lang="en-US" sz="1200" b="1" dirty="0"/>
                        <a:t>FirstName</a:t>
                      </a:r>
                    </a:p>
                  </a:txBody>
                  <a:tcPr/>
                </a:tc>
                <a:tc>
                  <a:txBody>
                    <a:bodyPr/>
                    <a:lstStyle/>
                    <a:p>
                      <a:r>
                        <a:rPr lang="en-US" sz="1200" b="1" dirty="0"/>
                        <a:t>LastName</a:t>
                      </a:r>
                    </a:p>
                  </a:txBody>
                  <a:tcPr/>
                </a:tc>
                <a:tc>
                  <a:txBody>
                    <a:bodyPr/>
                    <a:lstStyle/>
                    <a:p>
                      <a:r>
                        <a:rPr lang="en-US" sz="1200" b="1" u="sng" dirty="0"/>
                        <a:t>Hobby</a:t>
                      </a:r>
                    </a:p>
                  </a:txBody>
                  <a:tcPr/>
                </a:tc>
                <a:extLst>
                  <a:ext uri="{0D108BD9-81ED-4DB2-BD59-A6C34878D82A}">
                    <a16:rowId xmlns:a16="http://schemas.microsoft.com/office/drawing/2014/main" val="1294388626"/>
                  </a:ext>
                </a:extLst>
              </a:tr>
              <a:tr h="257920">
                <a:tc>
                  <a:txBody>
                    <a:bodyPr/>
                    <a:lstStyle/>
                    <a:p>
                      <a:r>
                        <a:rPr lang="en-US" sz="1200" dirty="0"/>
                        <a:t>1639</a:t>
                      </a:r>
                    </a:p>
                  </a:txBody>
                  <a:tcPr/>
                </a:tc>
                <a:tc>
                  <a:txBody>
                    <a:bodyPr/>
                    <a:lstStyle/>
                    <a:p>
                      <a:r>
                        <a:rPr lang="en-US" sz="1200" dirty="0"/>
                        <a:t>George</a:t>
                      </a:r>
                    </a:p>
                  </a:txBody>
                  <a:tcPr/>
                </a:tc>
                <a:tc>
                  <a:txBody>
                    <a:bodyPr/>
                    <a:lstStyle/>
                    <a:p>
                      <a:r>
                        <a:rPr lang="en-US" sz="1200" dirty="0"/>
                        <a:t>Barnes</a:t>
                      </a:r>
                    </a:p>
                  </a:txBody>
                  <a:tcPr/>
                </a:tc>
                <a:tc>
                  <a:txBody>
                    <a:bodyPr/>
                    <a:lstStyle/>
                    <a:p>
                      <a:r>
                        <a:rPr lang="en-US" sz="1200" dirty="0"/>
                        <a:t>reading</a:t>
                      </a:r>
                    </a:p>
                  </a:txBody>
                  <a:tcPr/>
                </a:tc>
                <a:extLst>
                  <a:ext uri="{0D108BD9-81ED-4DB2-BD59-A6C34878D82A}">
                    <a16:rowId xmlns:a16="http://schemas.microsoft.com/office/drawing/2014/main" val="888862461"/>
                  </a:ext>
                </a:extLst>
              </a:tr>
              <a:tr h="257920">
                <a:tc>
                  <a:txBody>
                    <a:bodyPr/>
                    <a:lstStyle/>
                    <a:p>
                      <a:r>
                        <a:rPr lang="en-US" sz="1200" dirty="0"/>
                        <a:t>5629</a:t>
                      </a:r>
                    </a:p>
                  </a:txBody>
                  <a:tcPr/>
                </a:tc>
                <a:tc>
                  <a:txBody>
                    <a:bodyPr/>
                    <a:lstStyle/>
                    <a:p>
                      <a:r>
                        <a:rPr lang="en-US" sz="1200" dirty="0"/>
                        <a:t>Susan</a:t>
                      </a:r>
                    </a:p>
                  </a:txBody>
                  <a:tcPr/>
                </a:tc>
                <a:tc>
                  <a:txBody>
                    <a:bodyPr/>
                    <a:lstStyle/>
                    <a:p>
                      <a:r>
                        <a:rPr lang="en-US" sz="1200" dirty="0"/>
                        <a:t>Noble</a:t>
                      </a:r>
                    </a:p>
                  </a:txBody>
                  <a:tcPr/>
                </a:tc>
                <a:tc>
                  <a:txBody>
                    <a:bodyPr/>
                    <a:lstStyle/>
                    <a:p>
                      <a:r>
                        <a:rPr lang="en-US" sz="1200" dirty="0"/>
                        <a:t>hiking</a:t>
                      </a:r>
                    </a:p>
                  </a:txBody>
                  <a:tcPr/>
                </a:tc>
                <a:extLst>
                  <a:ext uri="{0D108BD9-81ED-4DB2-BD59-A6C34878D82A}">
                    <a16:rowId xmlns:a16="http://schemas.microsoft.com/office/drawing/2014/main" val="3109476542"/>
                  </a:ext>
                </a:extLst>
              </a:tr>
              <a:tr h="257920">
                <a:tc>
                  <a:txBody>
                    <a:bodyPr/>
                    <a:lstStyle/>
                    <a:p>
                      <a:r>
                        <a:rPr lang="en-US" sz="1200" dirty="0"/>
                        <a:t>5629</a:t>
                      </a:r>
                    </a:p>
                  </a:txBody>
                  <a:tcPr/>
                </a:tc>
                <a:tc>
                  <a:txBody>
                    <a:bodyPr/>
                    <a:lstStyle/>
                    <a:p>
                      <a:r>
                        <a:rPr lang="en-US" sz="1200" dirty="0"/>
                        <a:t>Susan</a:t>
                      </a:r>
                    </a:p>
                  </a:txBody>
                  <a:tcPr/>
                </a:tc>
                <a:tc>
                  <a:txBody>
                    <a:bodyPr/>
                    <a:lstStyle/>
                    <a:p>
                      <a:r>
                        <a:rPr lang="en-US" sz="1200" dirty="0"/>
                        <a:t>Noble</a:t>
                      </a:r>
                    </a:p>
                  </a:txBody>
                  <a:tcPr/>
                </a:tc>
                <a:tc>
                  <a:txBody>
                    <a:bodyPr/>
                    <a:lstStyle/>
                    <a:p>
                      <a:r>
                        <a:rPr lang="en-US" sz="1200" dirty="0"/>
                        <a:t>movies</a:t>
                      </a:r>
                    </a:p>
                  </a:txBody>
                  <a:tcPr/>
                </a:tc>
                <a:extLst>
                  <a:ext uri="{0D108BD9-81ED-4DB2-BD59-A6C34878D82A}">
                    <a16:rowId xmlns:a16="http://schemas.microsoft.com/office/drawing/2014/main" val="2682795307"/>
                  </a:ext>
                </a:extLst>
              </a:tr>
              <a:tr h="257920">
                <a:tc>
                  <a:txBody>
                    <a:bodyPr/>
                    <a:lstStyle/>
                    <a:p>
                      <a:r>
                        <a:rPr lang="en-US" sz="1200" dirty="0"/>
                        <a:t>3388</a:t>
                      </a:r>
                    </a:p>
                  </a:txBody>
                  <a:tcPr/>
                </a:tc>
                <a:tc>
                  <a:txBody>
                    <a:bodyPr/>
                    <a:lstStyle/>
                    <a:p>
                      <a:r>
                        <a:rPr lang="en-US" sz="1200" dirty="0"/>
                        <a:t>Erwin</a:t>
                      </a:r>
                    </a:p>
                  </a:txBody>
                  <a:tcPr/>
                </a:tc>
                <a:tc>
                  <a:txBody>
                    <a:bodyPr/>
                    <a:lstStyle/>
                    <a:p>
                      <a:r>
                        <a:rPr lang="en-US" sz="1200" dirty="0"/>
                        <a:t>Star</a:t>
                      </a:r>
                    </a:p>
                  </a:txBody>
                  <a:tcPr/>
                </a:tc>
                <a:tc>
                  <a:txBody>
                    <a:bodyPr/>
                    <a:lstStyle/>
                    <a:p>
                      <a:r>
                        <a:rPr lang="en-US" sz="1200" dirty="0"/>
                        <a:t>hockey</a:t>
                      </a:r>
                    </a:p>
                  </a:txBody>
                  <a:tcPr/>
                </a:tc>
                <a:extLst>
                  <a:ext uri="{0D108BD9-81ED-4DB2-BD59-A6C34878D82A}">
                    <a16:rowId xmlns:a16="http://schemas.microsoft.com/office/drawing/2014/main" val="2191640599"/>
                  </a:ext>
                </a:extLst>
              </a:tr>
              <a:tr h="257920">
                <a:tc>
                  <a:txBody>
                    <a:bodyPr/>
                    <a:lstStyle/>
                    <a:p>
                      <a:r>
                        <a:rPr lang="en-US" sz="1200" dirty="0"/>
                        <a:t>3388</a:t>
                      </a:r>
                    </a:p>
                  </a:txBody>
                  <a:tcPr/>
                </a:tc>
                <a:tc>
                  <a:txBody>
                    <a:bodyPr/>
                    <a:lstStyle/>
                    <a:p>
                      <a:r>
                        <a:rPr lang="en-US" sz="1200" dirty="0"/>
                        <a:t>Erwin</a:t>
                      </a:r>
                    </a:p>
                  </a:txBody>
                  <a:tcPr/>
                </a:tc>
                <a:tc>
                  <a:txBody>
                    <a:bodyPr/>
                    <a:lstStyle/>
                    <a:p>
                      <a:r>
                        <a:rPr lang="en-US" sz="1200" dirty="0"/>
                        <a:t>Star</a:t>
                      </a:r>
                    </a:p>
                  </a:txBody>
                  <a:tcPr/>
                </a:tc>
                <a:tc>
                  <a:txBody>
                    <a:bodyPr/>
                    <a:lstStyle/>
                    <a:p>
                      <a:r>
                        <a:rPr lang="en-US" sz="1200" dirty="0"/>
                        <a:t>skiing</a:t>
                      </a:r>
                    </a:p>
                  </a:txBody>
                  <a:tcPr/>
                </a:tc>
                <a:extLst>
                  <a:ext uri="{0D108BD9-81ED-4DB2-BD59-A6C34878D82A}">
                    <a16:rowId xmlns:a16="http://schemas.microsoft.com/office/drawing/2014/main" val="2096177849"/>
                  </a:ext>
                </a:extLst>
              </a:tr>
              <a:tr h="257920">
                <a:tc>
                  <a:txBody>
                    <a:bodyPr/>
                    <a:lstStyle/>
                    <a:p>
                      <a:r>
                        <a:rPr lang="en-US" sz="1200" dirty="0"/>
                        <a:t>1911</a:t>
                      </a:r>
                    </a:p>
                  </a:txBody>
                  <a:tcPr/>
                </a:tc>
                <a:tc>
                  <a:txBody>
                    <a:bodyPr/>
                    <a:lstStyle/>
                    <a:p>
                      <a:r>
                        <a:rPr lang="en-US" sz="1200" dirty="0"/>
                        <a:t>Frank</a:t>
                      </a:r>
                    </a:p>
                  </a:txBody>
                  <a:tcPr/>
                </a:tc>
                <a:tc>
                  <a:txBody>
                    <a:bodyPr/>
                    <a:lstStyle/>
                    <a:p>
                      <a:r>
                        <a:rPr lang="en-US" sz="1200" dirty="0"/>
                        <a:t>Borders</a:t>
                      </a:r>
                    </a:p>
                  </a:txBody>
                  <a:tcPr/>
                </a:tc>
                <a:tc>
                  <a:txBody>
                    <a:bodyPr/>
                    <a:lstStyle/>
                    <a:p>
                      <a:r>
                        <a:rPr lang="en-US" sz="1200" dirty="0"/>
                        <a:t>photography</a:t>
                      </a:r>
                    </a:p>
                  </a:txBody>
                  <a:tcPr/>
                </a:tc>
                <a:extLst>
                  <a:ext uri="{0D108BD9-81ED-4DB2-BD59-A6C34878D82A}">
                    <a16:rowId xmlns:a16="http://schemas.microsoft.com/office/drawing/2014/main" val="1402945902"/>
                  </a:ext>
                </a:extLst>
              </a:tr>
              <a:tr h="257920">
                <a:tc>
                  <a:txBody>
                    <a:bodyPr/>
                    <a:lstStyle/>
                    <a:p>
                      <a:r>
                        <a:rPr lang="en-US" sz="1200" dirty="0"/>
                        <a:t>1911</a:t>
                      </a:r>
                    </a:p>
                  </a:txBody>
                  <a:tcPr/>
                </a:tc>
                <a:tc>
                  <a:txBody>
                    <a:bodyPr/>
                    <a:lstStyle/>
                    <a:p>
                      <a:r>
                        <a:rPr lang="en-US" sz="1200" dirty="0"/>
                        <a:t>Frank</a:t>
                      </a:r>
                    </a:p>
                  </a:txBody>
                  <a:tcPr/>
                </a:tc>
                <a:tc>
                  <a:txBody>
                    <a:bodyPr/>
                    <a:lstStyle/>
                    <a:p>
                      <a:r>
                        <a:rPr lang="en-US" sz="1200" dirty="0"/>
                        <a:t>Borders</a:t>
                      </a:r>
                    </a:p>
                  </a:txBody>
                  <a:tcPr/>
                </a:tc>
                <a:tc>
                  <a:txBody>
                    <a:bodyPr/>
                    <a:lstStyle/>
                    <a:p>
                      <a:r>
                        <a:rPr lang="en-US" sz="1200" dirty="0"/>
                        <a:t>travel</a:t>
                      </a:r>
                    </a:p>
                  </a:txBody>
                  <a:tcPr/>
                </a:tc>
                <a:extLst>
                  <a:ext uri="{0D108BD9-81ED-4DB2-BD59-A6C34878D82A}">
                    <a16:rowId xmlns:a16="http://schemas.microsoft.com/office/drawing/2014/main" val="1426980502"/>
                  </a:ext>
                </a:extLst>
              </a:tr>
              <a:tr h="257920">
                <a:tc>
                  <a:txBody>
                    <a:bodyPr/>
                    <a:lstStyle/>
                    <a:p>
                      <a:r>
                        <a:rPr lang="en-US" sz="1200" dirty="0"/>
                        <a:t>1911</a:t>
                      </a:r>
                    </a:p>
                  </a:txBody>
                  <a:tcPr/>
                </a:tc>
                <a:tc>
                  <a:txBody>
                    <a:bodyPr/>
                    <a:lstStyle/>
                    <a:p>
                      <a:r>
                        <a:rPr lang="en-US" sz="1200" dirty="0"/>
                        <a:t>Frank</a:t>
                      </a:r>
                    </a:p>
                  </a:txBody>
                  <a:tcPr/>
                </a:tc>
                <a:tc>
                  <a:txBody>
                    <a:bodyPr/>
                    <a:lstStyle/>
                    <a:p>
                      <a:r>
                        <a:rPr lang="en-US" sz="1200" dirty="0"/>
                        <a:t>Borders</a:t>
                      </a:r>
                    </a:p>
                  </a:txBody>
                  <a:tcPr/>
                </a:tc>
                <a:tc>
                  <a:txBody>
                    <a:bodyPr/>
                    <a:lstStyle/>
                    <a:p>
                      <a:r>
                        <a:rPr lang="en-US" sz="1200" dirty="0"/>
                        <a:t>art</a:t>
                      </a:r>
                    </a:p>
                  </a:txBody>
                  <a:tcPr/>
                </a:tc>
                <a:extLst>
                  <a:ext uri="{0D108BD9-81ED-4DB2-BD59-A6C34878D82A}">
                    <a16:rowId xmlns:a16="http://schemas.microsoft.com/office/drawing/2014/main" val="1544311318"/>
                  </a:ext>
                </a:extLst>
              </a:tr>
            </a:tbl>
          </a:graphicData>
        </a:graphic>
      </p:graphicFrame>
      <p:sp>
        <p:nvSpPr>
          <p:cNvPr id="6" name="TextBox 5">
            <a:extLst>
              <a:ext uri="{FF2B5EF4-FFF2-40B4-BE49-F238E27FC236}">
                <a16:creationId xmlns:a16="http://schemas.microsoft.com/office/drawing/2014/main" id="{F588A51C-2BE0-EA28-172C-DB445E56C9F2}"/>
              </a:ext>
            </a:extLst>
          </p:cNvPr>
          <p:cNvSpPr txBox="1"/>
          <p:nvPr/>
        </p:nvSpPr>
        <p:spPr>
          <a:xfrm>
            <a:off x="1075308" y="4033353"/>
            <a:ext cx="6314032" cy="738664"/>
          </a:xfrm>
          <a:prstGeom prst="rect">
            <a:avLst/>
          </a:prstGeom>
          <a:noFill/>
        </p:spPr>
        <p:txBody>
          <a:bodyPr wrap="square" rtlCol="0">
            <a:spAutoFit/>
          </a:bodyPr>
          <a:lstStyle/>
          <a:p>
            <a:r>
              <a:rPr lang="en-US" sz="1400" dirty="0"/>
              <a:t>Converted the table to 1NF , it has a composite primary key composed of ContactID, the original primary key, &amp; Hobby( original non-key, multivalued column.</a:t>
            </a:r>
          </a:p>
        </p:txBody>
      </p:sp>
    </p:spTree>
    <p:extLst>
      <p:ext uri="{BB962C8B-B14F-4D97-AF65-F5344CB8AC3E}">
        <p14:creationId xmlns:p14="http://schemas.microsoft.com/office/powerpoint/2010/main" val="32602606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751881-7488-B446-8C32-F6005C90EAF1}"/>
              </a:ext>
            </a:extLst>
          </p:cNvPr>
          <p:cNvSpPr>
            <a:spLocks noGrp="1"/>
          </p:cNvSpPr>
          <p:nvPr>
            <p:ph type="title"/>
          </p:nvPr>
        </p:nvSpPr>
        <p:spPr/>
        <p:txBody>
          <a:bodyPr/>
          <a:lstStyle/>
          <a:p>
            <a:r>
              <a:rPr lang="en-US" dirty="0"/>
              <a:t>Exercise 1-b</a:t>
            </a:r>
          </a:p>
        </p:txBody>
      </p:sp>
      <p:graphicFrame>
        <p:nvGraphicFramePr>
          <p:cNvPr id="4" name="Table 4">
            <a:extLst>
              <a:ext uri="{FF2B5EF4-FFF2-40B4-BE49-F238E27FC236}">
                <a16:creationId xmlns:a16="http://schemas.microsoft.com/office/drawing/2014/main" id="{CF58E432-1D4F-9424-582E-B5C2F3C6FFCC}"/>
              </a:ext>
            </a:extLst>
          </p:cNvPr>
          <p:cNvGraphicFramePr>
            <a:graphicFrameLocks noGrp="1"/>
          </p:cNvGraphicFramePr>
          <p:nvPr>
            <p:ph idx="1"/>
            <p:extLst>
              <p:ext uri="{D42A27DB-BD31-4B8C-83A1-F6EECF244321}">
                <p14:modId xmlns:p14="http://schemas.microsoft.com/office/powerpoint/2010/main" val="4012265831"/>
              </p:ext>
            </p:extLst>
          </p:nvPr>
        </p:nvGraphicFramePr>
        <p:xfrm>
          <a:off x="1162050" y="1590675"/>
          <a:ext cx="4126641" cy="1572655"/>
        </p:xfrm>
        <a:graphic>
          <a:graphicData uri="http://schemas.openxmlformats.org/drawingml/2006/table">
            <a:tbl>
              <a:tblPr firstRow="1" bandRow="1">
                <a:tableStyleId>{5940675A-B579-460E-94D1-54222C63F5DA}</a:tableStyleId>
              </a:tblPr>
              <a:tblGrid>
                <a:gridCol w="1375547">
                  <a:extLst>
                    <a:ext uri="{9D8B030D-6E8A-4147-A177-3AD203B41FA5}">
                      <a16:colId xmlns:a16="http://schemas.microsoft.com/office/drawing/2014/main" val="743062459"/>
                    </a:ext>
                  </a:extLst>
                </a:gridCol>
                <a:gridCol w="1375547">
                  <a:extLst>
                    <a:ext uri="{9D8B030D-6E8A-4147-A177-3AD203B41FA5}">
                      <a16:colId xmlns:a16="http://schemas.microsoft.com/office/drawing/2014/main" val="2230855355"/>
                    </a:ext>
                  </a:extLst>
                </a:gridCol>
                <a:gridCol w="1375547">
                  <a:extLst>
                    <a:ext uri="{9D8B030D-6E8A-4147-A177-3AD203B41FA5}">
                      <a16:colId xmlns:a16="http://schemas.microsoft.com/office/drawing/2014/main" val="3870824904"/>
                    </a:ext>
                  </a:extLst>
                </a:gridCol>
              </a:tblGrid>
              <a:tr h="314531">
                <a:tc>
                  <a:txBody>
                    <a:bodyPr/>
                    <a:lstStyle/>
                    <a:p>
                      <a:r>
                        <a:rPr lang="en-US" sz="1400" b="1" u="sng" dirty="0"/>
                        <a:t>ContactID</a:t>
                      </a:r>
                    </a:p>
                  </a:txBody>
                  <a:tcPr/>
                </a:tc>
                <a:tc>
                  <a:txBody>
                    <a:bodyPr/>
                    <a:lstStyle/>
                    <a:p>
                      <a:r>
                        <a:rPr lang="en-US" sz="1400" b="1" dirty="0"/>
                        <a:t>FirstName</a:t>
                      </a:r>
                    </a:p>
                  </a:txBody>
                  <a:tcPr/>
                </a:tc>
                <a:tc>
                  <a:txBody>
                    <a:bodyPr/>
                    <a:lstStyle/>
                    <a:p>
                      <a:r>
                        <a:rPr lang="en-US" sz="1400" b="1" dirty="0"/>
                        <a:t>LastName</a:t>
                      </a:r>
                    </a:p>
                  </a:txBody>
                  <a:tcPr/>
                </a:tc>
                <a:extLst>
                  <a:ext uri="{0D108BD9-81ED-4DB2-BD59-A6C34878D82A}">
                    <a16:rowId xmlns:a16="http://schemas.microsoft.com/office/drawing/2014/main" val="2056445718"/>
                  </a:ext>
                </a:extLst>
              </a:tr>
              <a:tr h="314531">
                <a:tc>
                  <a:txBody>
                    <a:bodyPr/>
                    <a:lstStyle/>
                    <a:p>
                      <a:r>
                        <a:rPr lang="en-US" sz="1400" dirty="0"/>
                        <a:t>1639</a:t>
                      </a:r>
                    </a:p>
                  </a:txBody>
                  <a:tcPr/>
                </a:tc>
                <a:tc>
                  <a:txBody>
                    <a:bodyPr/>
                    <a:lstStyle/>
                    <a:p>
                      <a:r>
                        <a:rPr lang="en-US" sz="1400" dirty="0"/>
                        <a:t>George</a:t>
                      </a:r>
                    </a:p>
                  </a:txBody>
                  <a:tcPr/>
                </a:tc>
                <a:tc>
                  <a:txBody>
                    <a:bodyPr/>
                    <a:lstStyle/>
                    <a:p>
                      <a:r>
                        <a:rPr lang="en-US" sz="1400" dirty="0"/>
                        <a:t>Barnes</a:t>
                      </a:r>
                    </a:p>
                  </a:txBody>
                  <a:tcPr/>
                </a:tc>
                <a:extLst>
                  <a:ext uri="{0D108BD9-81ED-4DB2-BD59-A6C34878D82A}">
                    <a16:rowId xmlns:a16="http://schemas.microsoft.com/office/drawing/2014/main" val="2983742957"/>
                  </a:ext>
                </a:extLst>
              </a:tr>
              <a:tr h="314531">
                <a:tc>
                  <a:txBody>
                    <a:bodyPr/>
                    <a:lstStyle/>
                    <a:p>
                      <a:r>
                        <a:rPr lang="en-US" sz="1400" dirty="0"/>
                        <a:t>5629</a:t>
                      </a:r>
                    </a:p>
                  </a:txBody>
                  <a:tcPr/>
                </a:tc>
                <a:tc>
                  <a:txBody>
                    <a:bodyPr/>
                    <a:lstStyle/>
                    <a:p>
                      <a:r>
                        <a:rPr lang="en-US" sz="1400" dirty="0"/>
                        <a:t>Susan</a:t>
                      </a:r>
                    </a:p>
                  </a:txBody>
                  <a:tcPr/>
                </a:tc>
                <a:tc>
                  <a:txBody>
                    <a:bodyPr/>
                    <a:lstStyle/>
                    <a:p>
                      <a:r>
                        <a:rPr lang="en-US" sz="1400" dirty="0"/>
                        <a:t>Noble</a:t>
                      </a:r>
                    </a:p>
                  </a:txBody>
                  <a:tcPr/>
                </a:tc>
                <a:extLst>
                  <a:ext uri="{0D108BD9-81ED-4DB2-BD59-A6C34878D82A}">
                    <a16:rowId xmlns:a16="http://schemas.microsoft.com/office/drawing/2014/main" val="3758462372"/>
                  </a:ext>
                </a:extLst>
              </a:tr>
              <a:tr h="314531">
                <a:tc>
                  <a:txBody>
                    <a:bodyPr/>
                    <a:lstStyle/>
                    <a:p>
                      <a:r>
                        <a:rPr lang="en-US" sz="1400" dirty="0"/>
                        <a:t>3388</a:t>
                      </a:r>
                    </a:p>
                  </a:txBody>
                  <a:tcPr/>
                </a:tc>
                <a:tc>
                  <a:txBody>
                    <a:bodyPr/>
                    <a:lstStyle/>
                    <a:p>
                      <a:r>
                        <a:rPr lang="en-US" sz="1400" dirty="0"/>
                        <a:t>Erwin</a:t>
                      </a:r>
                    </a:p>
                  </a:txBody>
                  <a:tcPr/>
                </a:tc>
                <a:tc>
                  <a:txBody>
                    <a:bodyPr/>
                    <a:lstStyle/>
                    <a:p>
                      <a:r>
                        <a:rPr lang="en-US" sz="1400" dirty="0"/>
                        <a:t>Star</a:t>
                      </a:r>
                    </a:p>
                  </a:txBody>
                  <a:tcPr/>
                </a:tc>
                <a:extLst>
                  <a:ext uri="{0D108BD9-81ED-4DB2-BD59-A6C34878D82A}">
                    <a16:rowId xmlns:a16="http://schemas.microsoft.com/office/drawing/2014/main" val="2479310414"/>
                  </a:ext>
                </a:extLst>
              </a:tr>
              <a:tr h="314531">
                <a:tc>
                  <a:txBody>
                    <a:bodyPr/>
                    <a:lstStyle/>
                    <a:p>
                      <a:r>
                        <a:rPr lang="en-US" sz="1400" dirty="0"/>
                        <a:t>1911</a:t>
                      </a:r>
                    </a:p>
                  </a:txBody>
                  <a:tcPr/>
                </a:tc>
                <a:tc>
                  <a:txBody>
                    <a:bodyPr/>
                    <a:lstStyle/>
                    <a:p>
                      <a:r>
                        <a:rPr lang="en-US" sz="1400" dirty="0"/>
                        <a:t>Frank</a:t>
                      </a:r>
                    </a:p>
                  </a:txBody>
                  <a:tcPr/>
                </a:tc>
                <a:tc>
                  <a:txBody>
                    <a:bodyPr/>
                    <a:lstStyle/>
                    <a:p>
                      <a:r>
                        <a:rPr lang="en-US" sz="1400" dirty="0"/>
                        <a:t>Borders</a:t>
                      </a:r>
                    </a:p>
                  </a:txBody>
                  <a:tcPr/>
                </a:tc>
                <a:extLst>
                  <a:ext uri="{0D108BD9-81ED-4DB2-BD59-A6C34878D82A}">
                    <a16:rowId xmlns:a16="http://schemas.microsoft.com/office/drawing/2014/main" val="1513775160"/>
                  </a:ext>
                </a:extLst>
              </a:tr>
            </a:tbl>
          </a:graphicData>
        </a:graphic>
      </p:graphicFrame>
      <p:graphicFrame>
        <p:nvGraphicFramePr>
          <p:cNvPr id="5" name="Table 5">
            <a:extLst>
              <a:ext uri="{FF2B5EF4-FFF2-40B4-BE49-F238E27FC236}">
                <a16:creationId xmlns:a16="http://schemas.microsoft.com/office/drawing/2014/main" id="{F88ADA5B-E948-88FC-C2CA-8645BF2E00A5}"/>
              </a:ext>
            </a:extLst>
          </p:cNvPr>
          <p:cNvGraphicFramePr>
            <a:graphicFrameLocks noGrp="1"/>
          </p:cNvGraphicFramePr>
          <p:nvPr>
            <p:extLst>
              <p:ext uri="{D42A27DB-BD31-4B8C-83A1-F6EECF244321}">
                <p14:modId xmlns:p14="http://schemas.microsoft.com/office/powerpoint/2010/main" val="2876672557"/>
              </p:ext>
            </p:extLst>
          </p:nvPr>
        </p:nvGraphicFramePr>
        <p:xfrm>
          <a:off x="5474041" y="585469"/>
          <a:ext cx="2372500" cy="2743200"/>
        </p:xfrm>
        <a:graphic>
          <a:graphicData uri="http://schemas.openxmlformats.org/drawingml/2006/table">
            <a:tbl>
              <a:tblPr firstRow="1" bandRow="1">
                <a:tableStyleId>{5940675A-B579-460E-94D1-54222C63F5DA}</a:tableStyleId>
              </a:tblPr>
              <a:tblGrid>
                <a:gridCol w="1186250">
                  <a:extLst>
                    <a:ext uri="{9D8B030D-6E8A-4147-A177-3AD203B41FA5}">
                      <a16:colId xmlns:a16="http://schemas.microsoft.com/office/drawing/2014/main" val="2691925710"/>
                    </a:ext>
                  </a:extLst>
                </a:gridCol>
                <a:gridCol w="1186250">
                  <a:extLst>
                    <a:ext uri="{9D8B030D-6E8A-4147-A177-3AD203B41FA5}">
                      <a16:colId xmlns:a16="http://schemas.microsoft.com/office/drawing/2014/main" val="3411142039"/>
                    </a:ext>
                  </a:extLst>
                </a:gridCol>
              </a:tblGrid>
              <a:tr h="254071">
                <a:tc>
                  <a:txBody>
                    <a:bodyPr/>
                    <a:lstStyle/>
                    <a:p>
                      <a:pPr algn="l"/>
                      <a:r>
                        <a:rPr lang="en-US" sz="1400" b="1" u="sng" dirty="0"/>
                        <a:t>ContactID</a:t>
                      </a:r>
                    </a:p>
                  </a:txBody>
                  <a:tcPr/>
                </a:tc>
                <a:tc>
                  <a:txBody>
                    <a:bodyPr/>
                    <a:lstStyle/>
                    <a:p>
                      <a:r>
                        <a:rPr lang="en-US" sz="1400" b="1" u="sng" dirty="0"/>
                        <a:t>Hobby</a:t>
                      </a:r>
                    </a:p>
                  </a:txBody>
                  <a:tcPr/>
                </a:tc>
                <a:extLst>
                  <a:ext uri="{0D108BD9-81ED-4DB2-BD59-A6C34878D82A}">
                    <a16:rowId xmlns:a16="http://schemas.microsoft.com/office/drawing/2014/main" val="2481783079"/>
                  </a:ext>
                </a:extLst>
              </a:tr>
              <a:tr h="254071">
                <a:tc>
                  <a:txBody>
                    <a:bodyPr/>
                    <a:lstStyle/>
                    <a:p>
                      <a:r>
                        <a:rPr lang="en-US" sz="1400" dirty="0"/>
                        <a:t>1639</a:t>
                      </a:r>
                    </a:p>
                  </a:txBody>
                  <a:tcPr/>
                </a:tc>
                <a:tc>
                  <a:txBody>
                    <a:bodyPr/>
                    <a:lstStyle/>
                    <a:p>
                      <a:r>
                        <a:rPr lang="en-US" sz="1400" dirty="0"/>
                        <a:t>reading</a:t>
                      </a:r>
                    </a:p>
                  </a:txBody>
                  <a:tcPr/>
                </a:tc>
                <a:extLst>
                  <a:ext uri="{0D108BD9-81ED-4DB2-BD59-A6C34878D82A}">
                    <a16:rowId xmlns:a16="http://schemas.microsoft.com/office/drawing/2014/main" val="3506202766"/>
                  </a:ext>
                </a:extLst>
              </a:tr>
              <a:tr h="254071">
                <a:tc>
                  <a:txBody>
                    <a:bodyPr/>
                    <a:lstStyle/>
                    <a:p>
                      <a:r>
                        <a:rPr lang="en-US" sz="1400" dirty="0"/>
                        <a:t>5629</a:t>
                      </a:r>
                    </a:p>
                  </a:txBody>
                  <a:tcPr/>
                </a:tc>
                <a:tc>
                  <a:txBody>
                    <a:bodyPr/>
                    <a:lstStyle/>
                    <a:p>
                      <a:r>
                        <a:rPr lang="en-US" sz="1400" dirty="0"/>
                        <a:t>hiking</a:t>
                      </a:r>
                    </a:p>
                  </a:txBody>
                  <a:tcPr/>
                </a:tc>
                <a:extLst>
                  <a:ext uri="{0D108BD9-81ED-4DB2-BD59-A6C34878D82A}">
                    <a16:rowId xmlns:a16="http://schemas.microsoft.com/office/drawing/2014/main" val="3260442614"/>
                  </a:ext>
                </a:extLst>
              </a:tr>
              <a:tr h="254071">
                <a:tc>
                  <a:txBody>
                    <a:bodyPr/>
                    <a:lstStyle/>
                    <a:p>
                      <a:r>
                        <a:rPr lang="en-US" sz="1400" dirty="0"/>
                        <a:t>5629</a:t>
                      </a:r>
                    </a:p>
                  </a:txBody>
                  <a:tcPr/>
                </a:tc>
                <a:tc>
                  <a:txBody>
                    <a:bodyPr/>
                    <a:lstStyle/>
                    <a:p>
                      <a:r>
                        <a:rPr lang="en-US" sz="1400" dirty="0"/>
                        <a:t>movies</a:t>
                      </a:r>
                    </a:p>
                  </a:txBody>
                  <a:tcPr/>
                </a:tc>
                <a:extLst>
                  <a:ext uri="{0D108BD9-81ED-4DB2-BD59-A6C34878D82A}">
                    <a16:rowId xmlns:a16="http://schemas.microsoft.com/office/drawing/2014/main" val="1766287777"/>
                  </a:ext>
                </a:extLst>
              </a:tr>
              <a:tr h="254071">
                <a:tc>
                  <a:txBody>
                    <a:bodyPr/>
                    <a:lstStyle/>
                    <a:p>
                      <a:r>
                        <a:rPr lang="en-US" sz="1400" dirty="0"/>
                        <a:t>3388</a:t>
                      </a:r>
                    </a:p>
                  </a:txBody>
                  <a:tcPr/>
                </a:tc>
                <a:tc>
                  <a:txBody>
                    <a:bodyPr/>
                    <a:lstStyle/>
                    <a:p>
                      <a:r>
                        <a:rPr lang="en-US" sz="1400" dirty="0"/>
                        <a:t>hockey</a:t>
                      </a:r>
                    </a:p>
                  </a:txBody>
                  <a:tcPr/>
                </a:tc>
                <a:extLst>
                  <a:ext uri="{0D108BD9-81ED-4DB2-BD59-A6C34878D82A}">
                    <a16:rowId xmlns:a16="http://schemas.microsoft.com/office/drawing/2014/main" val="2144187997"/>
                  </a:ext>
                </a:extLst>
              </a:tr>
              <a:tr h="254071">
                <a:tc>
                  <a:txBody>
                    <a:bodyPr/>
                    <a:lstStyle/>
                    <a:p>
                      <a:r>
                        <a:rPr lang="en-US" sz="1400" dirty="0"/>
                        <a:t>3388</a:t>
                      </a:r>
                    </a:p>
                  </a:txBody>
                  <a:tcPr/>
                </a:tc>
                <a:tc>
                  <a:txBody>
                    <a:bodyPr/>
                    <a:lstStyle/>
                    <a:p>
                      <a:r>
                        <a:rPr lang="en-US" sz="1400" dirty="0"/>
                        <a:t>skiing</a:t>
                      </a:r>
                    </a:p>
                  </a:txBody>
                  <a:tcPr/>
                </a:tc>
                <a:extLst>
                  <a:ext uri="{0D108BD9-81ED-4DB2-BD59-A6C34878D82A}">
                    <a16:rowId xmlns:a16="http://schemas.microsoft.com/office/drawing/2014/main" val="3019966665"/>
                  </a:ext>
                </a:extLst>
              </a:tr>
              <a:tr h="254071">
                <a:tc>
                  <a:txBody>
                    <a:bodyPr/>
                    <a:lstStyle/>
                    <a:p>
                      <a:r>
                        <a:rPr lang="en-US" sz="1400" dirty="0"/>
                        <a:t>1911</a:t>
                      </a:r>
                    </a:p>
                  </a:txBody>
                  <a:tcPr/>
                </a:tc>
                <a:tc>
                  <a:txBody>
                    <a:bodyPr/>
                    <a:lstStyle/>
                    <a:p>
                      <a:r>
                        <a:rPr lang="en-US" sz="1400" dirty="0"/>
                        <a:t>photography</a:t>
                      </a:r>
                    </a:p>
                  </a:txBody>
                  <a:tcPr/>
                </a:tc>
                <a:extLst>
                  <a:ext uri="{0D108BD9-81ED-4DB2-BD59-A6C34878D82A}">
                    <a16:rowId xmlns:a16="http://schemas.microsoft.com/office/drawing/2014/main" val="2768567468"/>
                  </a:ext>
                </a:extLst>
              </a:tr>
              <a:tr h="254071">
                <a:tc>
                  <a:txBody>
                    <a:bodyPr/>
                    <a:lstStyle/>
                    <a:p>
                      <a:r>
                        <a:rPr lang="en-US" sz="1400" dirty="0"/>
                        <a:t>1911</a:t>
                      </a:r>
                    </a:p>
                  </a:txBody>
                  <a:tcPr/>
                </a:tc>
                <a:tc>
                  <a:txBody>
                    <a:bodyPr/>
                    <a:lstStyle/>
                    <a:p>
                      <a:r>
                        <a:rPr lang="en-US" sz="1400" dirty="0"/>
                        <a:t>travel</a:t>
                      </a:r>
                    </a:p>
                  </a:txBody>
                  <a:tcPr/>
                </a:tc>
                <a:extLst>
                  <a:ext uri="{0D108BD9-81ED-4DB2-BD59-A6C34878D82A}">
                    <a16:rowId xmlns:a16="http://schemas.microsoft.com/office/drawing/2014/main" val="1979777996"/>
                  </a:ext>
                </a:extLst>
              </a:tr>
              <a:tr h="254071">
                <a:tc>
                  <a:txBody>
                    <a:bodyPr/>
                    <a:lstStyle/>
                    <a:p>
                      <a:r>
                        <a:rPr lang="en-US" sz="1400" dirty="0"/>
                        <a:t>1911</a:t>
                      </a:r>
                    </a:p>
                  </a:txBody>
                  <a:tcPr/>
                </a:tc>
                <a:tc>
                  <a:txBody>
                    <a:bodyPr/>
                    <a:lstStyle/>
                    <a:p>
                      <a:r>
                        <a:rPr lang="en-US" sz="1400" dirty="0"/>
                        <a:t>art</a:t>
                      </a:r>
                    </a:p>
                  </a:txBody>
                  <a:tcPr/>
                </a:tc>
                <a:extLst>
                  <a:ext uri="{0D108BD9-81ED-4DB2-BD59-A6C34878D82A}">
                    <a16:rowId xmlns:a16="http://schemas.microsoft.com/office/drawing/2014/main" val="2436728662"/>
                  </a:ext>
                </a:extLst>
              </a:tr>
            </a:tbl>
          </a:graphicData>
        </a:graphic>
      </p:graphicFrame>
      <p:sp>
        <p:nvSpPr>
          <p:cNvPr id="6" name="TextBox 5">
            <a:extLst>
              <a:ext uri="{FF2B5EF4-FFF2-40B4-BE49-F238E27FC236}">
                <a16:creationId xmlns:a16="http://schemas.microsoft.com/office/drawing/2014/main" id="{629F7B21-2BC9-BB18-6955-2D4FF4F642E0}"/>
              </a:ext>
            </a:extLst>
          </p:cNvPr>
          <p:cNvSpPr txBox="1"/>
          <p:nvPr/>
        </p:nvSpPr>
        <p:spPr>
          <a:xfrm>
            <a:off x="1161892" y="3262151"/>
            <a:ext cx="1038554" cy="307777"/>
          </a:xfrm>
          <a:prstGeom prst="rect">
            <a:avLst/>
          </a:prstGeom>
          <a:noFill/>
        </p:spPr>
        <p:txBody>
          <a:bodyPr wrap="none" rtlCol="0">
            <a:spAutoFit/>
          </a:bodyPr>
          <a:lstStyle/>
          <a:p>
            <a:r>
              <a:rPr lang="en-US" sz="1400" dirty="0"/>
              <a:t>CONTACT</a:t>
            </a:r>
          </a:p>
        </p:txBody>
      </p:sp>
      <p:sp>
        <p:nvSpPr>
          <p:cNvPr id="7" name="TextBox 6">
            <a:extLst>
              <a:ext uri="{FF2B5EF4-FFF2-40B4-BE49-F238E27FC236}">
                <a16:creationId xmlns:a16="http://schemas.microsoft.com/office/drawing/2014/main" id="{D36EA481-4ACF-0A15-DD3A-FC7FA7B47356}"/>
              </a:ext>
            </a:extLst>
          </p:cNvPr>
          <p:cNvSpPr txBox="1"/>
          <p:nvPr/>
        </p:nvSpPr>
        <p:spPr>
          <a:xfrm>
            <a:off x="5499206" y="3410086"/>
            <a:ext cx="814647" cy="307777"/>
          </a:xfrm>
          <a:prstGeom prst="rect">
            <a:avLst/>
          </a:prstGeom>
          <a:noFill/>
        </p:spPr>
        <p:txBody>
          <a:bodyPr wrap="none" rtlCol="0">
            <a:spAutoFit/>
          </a:bodyPr>
          <a:lstStyle/>
          <a:p>
            <a:r>
              <a:rPr lang="en-US" sz="1400" dirty="0"/>
              <a:t>HOBBY</a:t>
            </a:r>
          </a:p>
        </p:txBody>
      </p:sp>
      <p:sp>
        <p:nvSpPr>
          <p:cNvPr id="8" name="TextBox 7">
            <a:extLst>
              <a:ext uri="{FF2B5EF4-FFF2-40B4-BE49-F238E27FC236}">
                <a16:creationId xmlns:a16="http://schemas.microsoft.com/office/drawing/2014/main" id="{6C8754CF-A691-7209-17C7-D59C111DF7C7}"/>
              </a:ext>
            </a:extLst>
          </p:cNvPr>
          <p:cNvSpPr txBox="1"/>
          <p:nvPr/>
        </p:nvSpPr>
        <p:spPr>
          <a:xfrm>
            <a:off x="744895" y="3799280"/>
            <a:ext cx="7636475" cy="523220"/>
          </a:xfrm>
          <a:prstGeom prst="rect">
            <a:avLst/>
          </a:prstGeom>
          <a:noFill/>
        </p:spPr>
        <p:txBody>
          <a:bodyPr wrap="square" rtlCol="0">
            <a:spAutoFit/>
          </a:bodyPr>
          <a:lstStyle/>
          <a:p>
            <a:r>
              <a:rPr lang="en-US" sz="1400" dirty="0"/>
              <a:t>Created a new separate table in addition to the existing table.</a:t>
            </a:r>
          </a:p>
          <a:p>
            <a:r>
              <a:rPr lang="en-US" sz="1400" dirty="0"/>
              <a:t>The new table has a composite primary key composed of ContactID and Hobby</a:t>
            </a:r>
          </a:p>
        </p:txBody>
      </p:sp>
    </p:spTree>
    <p:extLst>
      <p:ext uri="{BB962C8B-B14F-4D97-AF65-F5344CB8AC3E}">
        <p14:creationId xmlns:p14="http://schemas.microsoft.com/office/powerpoint/2010/main" val="3658142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751881-7488-B446-8C32-F6005C90EAF1}"/>
              </a:ext>
            </a:extLst>
          </p:cNvPr>
          <p:cNvSpPr>
            <a:spLocks noGrp="1"/>
          </p:cNvSpPr>
          <p:nvPr>
            <p:ph type="title"/>
          </p:nvPr>
        </p:nvSpPr>
        <p:spPr/>
        <p:txBody>
          <a:bodyPr/>
          <a:lstStyle/>
          <a:p>
            <a:r>
              <a:rPr lang="en-US" dirty="0"/>
              <a:t>Exercise 2-a</a:t>
            </a:r>
          </a:p>
        </p:txBody>
      </p:sp>
      <p:sp>
        <p:nvSpPr>
          <p:cNvPr id="3" name="Content Placeholder 2">
            <a:extLst>
              <a:ext uri="{FF2B5EF4-FFF2-40B4-BE49-F238E27FC236}">
                <a16:creationId xmlns:a16="http://schemas.microsoft.com/office/drawing/2014/main" id="{9A20A427-A787-4940-A713-BC8821DAF425}"/>
              </a:ext>
            </a:extLst>
          </p:cNvPr>
          <p:cNvSpPr>
            <a:spLocks noGrp="1"/>
          </p:cNvSpPr>
          <p:nvPr>
            <p:ph idx="1"/>
          </p:nvPr>
        </p:nvSpPr>
        <p:spPr>
          <a:xfrm>
            <a:off x="1161892" y="1589939"/>
            <a:ext cx="6802482" cy="3088852"/>
          </a:xfrm>
        </p:spPr>
        <p:txBody>
          <a:bodyPr>
            <a:normAutofit/>
          </a:bodyPr>
          <a:lstStyle/>
          <a:p>
            <a:pPr algn="just"/>
            <a:r>
              <a:rPr lang="en-US" sz="1600" b="1" dirty="0"/>
              <a:t>Insertion anomaly: </a:t>
            </a:r>
            <a:r>
              <a:rPr lang="en-US" sz="1600" dirty="0"/>
              <a:t>We cannot add a new county (5, Cook) without adding a project associated with it.</a:t>
            </a:r>
          </a:p>
          <a:p>
            <a:pPr algn="just"/>
            <a:r>
              <a:rPr lang="en-US" sz="1600" b="1" dirty="0"/>
              <a:t>Deletion anomaly: </a:t>
            </a:r>
            <a:r>
              <a:rPr lang="en-US" sz="1600" dirty="0"/>
              <a:t>We can’t delete project (5, Road W) the information associated with it will also be deleted, as county 4 is only one it will be removed.</a:t>
            </a:r>
          </a:p>
          <a:p>
            <a:pPr algn="just"/>
            <a:r>
              <a:rPr lang="en-US" sz="1600" b="1" dirty="0"/>
              <a:t>Modification anomaly</a:t>
            </a:r>
            <a:r>
              <a:rPr lang="en-US" sz="1600" dirty="0"/>
              <a:t>: We can’t change the </a:t>
            </a:r>
            <a:r>
              <a:rPr lang="en-US" sz="1600" dirty="0" err="1"/>
              <a:t>ProjectManagerName</a:t>
            </a:r>
            <a:r>
              <a:rPr lang="en-US" sz="1600" dirty="0"/>
              <a:t> value for manager M1 from Bob to Robert, because it will require making a change in four different records. As Bob is a manager for 5 projects in Total.</a:t>
            </a:r>
          </a:p>
          <a:p>
            <a:pPr lvl="1" algn="just"/>
            <a:endParaRPr lang="en-US" sz="1600" dirty="0"/>
          </a:p>
        </p:txBody>
      </p:sp>
    </p:spTree>
    <p:extLst>
      <p:ext uri="{BB962C8B-B14F-4D97-AF65-F5344CB8AC3E}">
        <p14:creationId xmlns:p14="http://schemas.microsoft.com/office/powerpoint/2010/main" val="2460605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751881-7488-B446-8C32-F6005C90EAF1}"/>
              </a:ext>
            </a:extLst>
          </p:cNvPr>
          <p:cNvSpPr>
            <a:spLocks noGrp="1"/>
          </p:cNvSpPr>
          <p:nvPr>
            <p:ph type="title"/>
          </p:nvPr>
        </p:nvSpPr>
        <p:spPr>
          <a:xfrm>
            <a:off x="627936" y="333932"/>
            <a:ext cx="6802482" cy="857250"/>
          </a:xfrm>
        </p:spPr>
        <p:txBody>
          <a:bodyPr/>
          <a:lstStyle/>
          <a:p>
            <a:r>
              <a:rPr lang="en-US" dirty="0"/>
              <a:t>Exercise 2-b</a:t>
            </a:r>
          </a:p>
        </p:txBody>
      </p:sp>
      <p:sp>
        <p:nvSpPr>
          <p:cNvPr id="3" name="Content Placeholder 2">
            <a:extLst>
              <a:ext uri="{FF2B5EF4-FFF2-40B4-BE49-F238E27FC236}">
                <a16:creationId xmlns:a16="http://schemas.microsoft.com/office/drawing/2014/main" id="{9A20A427-A787-4940-A713-BC8821DAF425}"/>
              </a:ext>
            </a:extLst>
          </p:cNvPr>
          <p:cNvSpPr>
            <a:spLocks noGrp="1"/>
          </p:cNvSpPr>
          <p:nvPr>
            <p:ph idx="1"/>
          </p:nvPr>
        </p:nvSpPr>
        <p:spPr>
          <a:xfrm>
            <a:off x="1161892" y="2780269"/>
            <a:ext cx="7067708" cy="2024955"/>
          </a:xfrm>
        </p:spPr>
        <p:txBody>
          <a:bodyPr>
            <a:normAutofit lnSpcReduction="10000"/>
          </a:bodyPr>
          <a:lstStyle/>
          <a:p>
            <a:pPr>
              <a:spcAft>
                <a:spcPts val="600"/>
              </a:spcAft>
            </a:pPr>
            <a:r>
              <a:rPr lang="en-US" sz="1400" b="1" dirty="0"/>
              <a:t>Full key functional dependencies:</a:t>
            </a:r>
          </a:p>
          <a:p>
            <a:pPr marL="0" indent="0">
              <a:spcAft>
                <a:spcPts val="600"/>
              </a:spcAft>
              <a:buNone/>
            </a:pPr>
            <a:r>
              <a:rPr lang="en-US" sz="1400" dirty="0"/>
              <a:t>	- </a:t>
            </a:r>
            <a:r>
              <a:rPr lang="en-US" sz="1400" dirty="0" err="1"/>
              <a:t>ProjectID</a:t>
            </a:r>
            <a:r>
              <a:rPr lang="en-US" sz="1400" dirty="0"/>
              <a:t>, </a:t>
            </a:r>
            <a:r>
              <a:rPr lang="en-US" sz="1400" dirty="0" err="1"/>
              <a:t>CountyID</a:t>
            </a:r>
            <a:r>
              <a:rPr lang="en-US" sz="1400" dirty="0"/>
              <a:t>-&gt; </a:t>
            </a:r>
            <a:r>
              <a:rPr lang="en-US" sz="1400" dirty="0" err="1"/>
              <a:t>ProjectMilesWithinCounty</a:t>
            </a:r>
            <a:endParaRPr lang="en-US" sz="1400" dirty="0"/>
          </a:p>
          <a:p>
            <a:pPr>
              <a:spcAft>
                <a:spcPts val="600"/>
              </a:spcAft>
            </a:pPr>
            <a:r>
              <a:rPr lang="en-US" sz="1400" b="1" dirty="0"/>
              <a:t>Partial key functional dependencies:</a:t>
            </a:r>
          </a:p>
          <a:p>
            <a:pPr marL="457200" lvl="1" indent="0">
              <a:spcAft>
                <a:spcPts val="600"/>
              </a:spcAft>
              <a:buNone/>
            </a:pPr>
            <a:r>
              <a:rPr lang="en-US" sz="1400" dirty="0"/>
              <a:t>- </a:t>
            </a:r>
            <a:r>
              <a:rPr lang="en-US" sz="1400" dirty="0" err="1"/>
              <a:t>ProjectID</a:t>
            </a:r>
            <a:r>
              <a:rPr lang="en-US" sz="1400" dirty="0"/>
              <a:t> -&gt; </a:t>
            </a:r>
            <a:r>
              <a:rPr lang="en-US" sz="1400" dirty="0" err="1"/>
              <a:t>ProjectName</a:t>
            </a:r>
            <a:r>
              <a:rPr lang="en-US" sz="1400" dirty="0"/>
              <a:t>, </a:t>
            </a:r>
            <a:r>
              <a:rPr lang="en-US" sz="1400" dirty="0" err="1"/>
              <a:t>ProjectManagerID</a:t>
            </a:r>
            <a:r>
              <a:rPr lang="en-US" sz="1400" dirty="0"/>
              <a:t>, </a:t>
            </a:r>
            <a:r>
              <a:rPr lang="en-US" sz="1400" dirty="0" err="1"/>
              <a:t>ProjectManagerName</a:t>
            </a:r>
            <a:endParaRPr lang="en-US" sz="1400" dirty="0"/>
          </a:p>
          <a:p>
            <a:pPr marL="457200" lvl="1" indent="0">
              <a:spcAft>
                <a:spcPts val="600"/>
              </a:spcAft>
              <a:buNone/>
            </a:pPr>
            <a:r>
              <a:rPr lang="en-US" sz="1400" dirty="0"/>
              <a:t>- </a:t>
            </a:r>
            <a:r>
              <a:rPr lang="en-US" sz="1400" dirty="0" err="1"/>
              <a:t>CountyID</a:t>
            </a:r>
            <a:r>
              <a:rPr lang="en-US" sz="1400" dirty="0"/>
              <a:t> -&gt; </a:t>
            </a:r>
            <a:r>
              <a:rPr lang="en-US" sz="1400" dirty="0" err="1"/>
              <a:t>CountyName</a:t>
            </a:r>
            <a:endParaRPr lang="en-US" sz="1400" dirty="0"/>
          </a:p>
          <a:p>
            <a:pPr>
              <a:spcAft>
                <a:spcPts val="600"/>
              </a:spcAft>
            </a:pPr>
            <a:r>
              <a:rPr lang="en-US" sz="1400" b="1" dirty="0"/>
              <a:t>Transitive functional dependencies:</a:t>
            </a:r>
          </a:p>
          <a:p>
            <a:pPr marL="457200" lvl="1" indent="0">
              <a:spcAft>
                <a:spcPts val="600"/>
              </a:spcAft>
              <a:buNone/>
            </a:pPr>
            <a:r>
              <a:rPr lang="en-US" sz="1400" dirty="0"/>
              <a:t>- </a:t>
            </a:r>
            <a:r>
              <a:rPr lang="en-US" sz="1400" dirty="0" err="1"/>
              <a:t>ProjectManagerID</a:t>
            </a:r>
            <a:r>
              <a:rPr lang="en-US" sz="1400" dirty="0"/>
              <a:t> -&gt; </a:t>
            </a:r>
            <a:r>
              <a:rPr lang="en-US" sz="1400" dirty="0" err="1"/>
              <a:t>ProjectManagerName</a:t>
            </a:r>
            <a:endParaRPr lang="en-US" sz="1400" dirty="0"/>
          </a:p>
          <a:p>
            <a:pPr lvl="1">
              <a:spcAft>
                <a:spcPts val="600"/>
              </a:spcAft>
            </a:pPr>
            <a:endParaRPr lang="en-US" sz="1400" dirty="0"/>
          </a:p>
        </p:txBody>
      </p:sp>
      <p:graphicFrame>
        <p:nvGraphicFramePr>
          <p:cNvPr id="4" name="Table 4">
            <a:extLst>
              <a:ext uri="{FF2B5EF4-FFF2-40B4-BE49-F238E27FC236}">
                <a16:creationId xmlns:a16="http://schemas.microsoft.com/office/drawing/2014/main" id="{C2632125-A7CE-9AE5-8622-21CCC4B510E1}"/>
              </a:ext>
            </a:extLst>
          </p:cNvPr>
          <p:cNvGraphicFramePr>
            <a:graphicFrameLocks noGrp="1"/>
          </p:cNvGraphicFramePr>
          <p:nvPr>
            <p:extLst>
              <p:ext uri="{D42A27DB-BD31-4B8C-83A1-F6EECF244321}">
                <p14:modId xmlns:p14="http://schemas.microsoft.com/office/powerpoint/2010/main" val="2197348977"/>
              </p:ext>
            </p:extLst>
          </p:nvPr>
        </p:nvGraphicFramePr>
        <p:xfrm>
          <a:off x="358347" y="1765221"/>
          <a:ext cx="8587950" cy="370840"/>
        </p:xfrm>
        <a:graphic>
          <a:graphicData uri="http://schemas.openxmlformats.org/drawingml/2006/table">
            <a:tbl>
              <a:tblPr firstRow="1" bandRow="1">
                <a:tableStyleId>{5940675A-B579-460E-94D1-54222C63F5DA}</a:tableStyleId>
              </a:tblPr>
              <a:tblGrid>
                <a:gridCol w="803188">
                  <a:extLst>
                    <a:ext uri="{9D8B030D-6E8A-4147-A177-3AD203B41FA5}">
                      <a16:colId xmlns:a16="http://schemas.microsoft.com/office/drawing/2014/main" val="3178800610"/>
                    </a:ext>
                  </a:extLst>
                </a:gridCol>
                <a:gridCol w="1075038">
                  <a:extLst>
                    <a:ext uri="{9D8B030D-6E8A-4147-A177-3AD203B41FA5}">
                      <a16:colId xmlns:a16="http://schemas.microsoft.com/office/drawing/2014/main" val="618929675"/>
                    </a:ext>
                  </a:extLst>
                </a:gridCol>
                <a:gridCol w="852616">
                  <a:extLst>
                    <a:ext uri="{9D8B030D-6E8A-4147-A177-3AD203B41FA5}">
                      <a16:colId xmlns:a16="http://schemas.microsoft.com/office/drawing/2014/main" val="3033547251"/>
                    </a:ext>
                  </a:extLst>
                </a:gridCol>
                <a:gridCol w="1050325">
                  <a:extLst>
                    <a:ext uri="{9D8B030D-6E8A-4147-A177-3AD203B41FA5}">
                      <a16:colId xmlns:a16="http://schemas.microsoft.com/office/drawing/2014/main" val="1393715103"/>
                    </a:ext>
                  </a:extLst>
                </a:gridCol>
                <a:gridCol w="1334529">
                  <a:extLst>
                    <a:ext uri="{9D8B030D-6E8A-4147-A177-3AD203B41FA5}">
                      <a16:colId xmlns:a16="http://schemas.microsoft.com/office/drawing/2014/main" val="2720932467"/>
                    </a:ext>
                  </a:extLst>
                </a:gridCol>
                <a:gridCol w="1606379">
                  <a:extLst>
                    <a:ext uri="{9D8B030D-6E8A-4147-A177-3AD203B41FA5}">
                      <a16:colId xmlns:a16="http://schemas.microsoft.com/office/drawing/2014/main" val="3277691833"/>
                    </a:ext>
                  </a:extLst>
                </a:gridCol>
                <a:gridCol w="1865875">
                  <a:extLst>
                    <a:ext uri="{9D8B030D-6E8A-4147-A177-3AD203B41FA5}">
                      <a16:colId xmlns:a16="http://schemas.microsoft.com/office/drawing/2014/main" val="3394469496"/>
                    </a:ext>
                  </a:extLst>
                </a:gridCol>
              </a:tblGrid>
              <a:tr h="370840">
                <a:tc>
                  <a:txBody>
                    <a:bodyPr/>
                    <a:lstStyle/>
                    <a:p>
                      <a:r>
                        <a:rPr lang="en-US" sz="1050" b="1" u="sng" dirty="0" err="1"/>
                        <a:t>ProjectID</a:t>
                      </a:r>
                      <a:endParaRPr lang="en-US" sz="1050" b="1" u="sng" dirty="0"/>
                    </a:p>
                  </a:txBody>
                  <a:tcPr/>
                </a:tc>
                <a:tc>
                  <a:txBody>
                    <a:bodyPr/>
                    <a:lstStyle/>
                    <a:p>
                      <a:r>
                        <a:rPr lang="en-US" sz="1050" b="1" dirty="0" err="1"/>
                        <a:t>ProjectName</a:t>
                      </a:r>
                      <a:endParaRPr lang="en-US" sz="1050" b="1" dirty="0"/>
                    </a:p>
                  </a:txBody>
                  <a:tcPr/>
                </a:tc>
                <a:tc>
                  <a:txBody>
                    <a:bodyPr/>
                    <a:lstStyle/>
                    <a:p>
                      <a:r>
                        <a:rPr lang="en-US" sz="1050" b="1" u="sng" dirty="0" err="1"/>
                        <a:t>CountyID</a:t>
                      </a:r>
                      <a:endParaRPr lang="en-US" sz="1050" b="1" u="sng" dirty="0"/>
                    </a:p>
                  </a:txBody>
                  <a:tcPr/>
                </a:tc>
                <a:tc>
                  <a:txBody>
                    <a:bodyPr/>
                    <a:lstStyle/>
                    <a:p>
                      <a:r>
                        <a:rPr lang="en-US" sz="1050" b="1" dirty="0" err="1"/>
                        <a:t>CountyName</a:t>
                      </a:r>
                      <a:endParaRPr lang="en-US" sz="1050" b="1" dirty="0"/>
                    </a:p>
                  </a:txBody>
                  <a:tcPr/>
                </a:tc>
                <a:tc>
                  <a:txBody>
                    <a:bodyPr/>
                    <a:lstStyle/>
                    <a:p>
                      <a:r>
                        <a:rPr lang="en-US" sz="1050" b="1" dirty="0" err="1"/>
                        <a:t>ProjectManagerID</a:t>
                      </a:r>
                      <a:endParaRPr lang="en-US" sz="1050" b="1" dirty="0"/>
                    </a:p>
                  </a:txBody>
                  <a:tcPr/>
                </a:tc>
                <a:tc>
                  <a:txBody>
                    <a:bodyPr/>
                    <a:lstStyle/>
                    <a:p>
                      <a:r>
                        <a:rPr lang="en-US" sz="1050" b="1" dirty="0" err="1"/>
                        <a:t>ProjectManagerName</a:t>
                      </a:r>
                      <a:endParaRPr lang="en-US" sz="1050" b="1" dirty="0"/>
                    </a:p>
                  </a:txBody>
                  <a:tcPr/>
                </a:tc>
                <a:tc>
                  <a:txBody>
                    <a:bodyPr/>
                    <a:lstStyle/>
                    <a:p>
                      <a:r>
                        <a:rPr lang="en-US" sz="1050" b="1" dirty="0" err="1"/>
                        <a:t>ProjectMilesWithinCounty</a:t>
                      </a:r>
                      <a:endParaRPr lang="en-US" sz="1050" b="1" dirty="0"/>
                    </a:p>
                  </a:txBody>
                  <a:tcPr/>
                </a:tc>
                <a:extLst>
                  <a:ext uri="{0D108BD9-81ED-4DB2-BD59-A6C34878D82A}">
                    <a16:rowId xmlns:a16="http://schemas.microsoft.com/office/drawing/2014/main" val="1812200260"/>
                  </a:ext>
                </a:extLst>
              </a:tr>
            </a:tbl>
          </a:graphicData>
        </a:graphic>
      </p:graphicFrame>
      <p:sp>
        <p:nvSpPr>
          <p:cNvPr id="5" name="TextBox 4">
            <a:extLst>
              <a:ext uri="{FF2B5EF4-FFF2-40B4-BE49-F238E27FC236}">
                <a16:creationId xmlns:a16="http://schemas.microsoft.com/office/drawing/2014/main" id="{08FF2BD0-1482-DD29-D1DF-4A3648C72BD9}"/>
              </a:ext>
            </a:extLst>
          </p:cNvPr>
          <p:cNvSpPr txBox="1"/>
          <p:nvPr/>
        </p:nvSpPr>
        <p:spPr>
          <a:xfrm>
            <a:off x="2957359" y="2171843"/>
            <a:ext cx="601447" cy="276999"/>
          </a:xfrm>
          <a:prstGeom prst="rect">
            <a:avLst/>
          </a:prstGeom>
          <a:noFill/>
        </p:spPr>
        <p:txBody>
          <a:bodyPr wrap="none" rtlCol="0">
            <a:spAutoFit/>
          </a:bodyPr>
          <a:lstStyle/>
          <a:p>
            <a:r>
              <a:rPr lang="en-US" sz="1200" dirty="0"/>
              <a:t>partial</a:t>
            </a:r>
          </a:p>
        </p:txBody>
      </p:sp>
      <p:sp>
        <p:nvSpPr>
          <p:cNvPr id="6" name="TextBox 5">
            <a:extLst>
              <a:ext uri="{FF2B5EF4-FFF2-40B4-BE49-F238E27FC236}">
                <a16:creationId xmlns:a16="http://schemas.microsoft.com/office/drawing/2014/main" id="{00A9F7A1-2AD2-ABA9-1C0F-5132E362FE87}"/>
              </a:ext>
            </a:extLst>
          </p:cNvPr>
          <p:cNvSpPr txBox="1"/>
          <p:nvPr/>
        </p:nvSpPr>
        <p:spPr>
          <a:xfrm>
            <a:off x="3088213" y="1248652"/>
            <a:ext cx="569387" cy="261610"/>
          </a:xfrm>
          <a:prstGeom prst="rect">
            <a:avLst/>
          </a:prstGeom>
          <a:noFill/>
        </p:spPr>
        <p:txBody>
          <a:bodyPr wrap="none" rtlCol="0">
            <a:spAutoFit/>
          </a:bodyPr>
          <a:lstStyle/>
          <a:p>
            <a:r>
              <a:rPr lang="en-US" sz="1100" dirty="0"/>
              <a:t>partial</a:t>
            </a:r>
          </a:p>
        </p:txBody>
      </p:sp>
      <p:sp>
        <p:nvSpPr>
          <p:cNvPr id="7" name="TextBox 6">
            <a:extLst>
              <a:ext uri="{FF2B5EF4-FFF2-40B4-BE49-F238E27FC236}">
                <a16:creationId xmlns:a16="http://schemas.microsoft.com/office/drawing/2014/main" id="{3E3F7E5D-D333-8E68-F201-FFAD883AFC6A}"/>
              </a:ext>
            </a:extLst>
          </p:cNvPr>
          <p:cNvSpPr txBox="1"/>
          <p:nvPr/>
        </p:nvSpPr>
        <p:spPr>
          <a:xfrm>
            <a:off x="5429771" y="2155428"/>
            <a:ext cx="914400" cy="276999"/>
          </a:xfrm>
          <a:prstGeom prst="rect">
            <a:avLst/>
          </a:prstGeom>
          <a:noFill/>
        </p:spPr>
        <p:txBody>
          <a:bodyPr wrap="square" rtlCol="0">
            <a:spAutoFit/>
          </a:bodyPr>
          <a:lstStyle/>
          <a:p>
            <a:r>
              <a:rPr lang="en-US" sz="1200" dirty="0"/>
              <a:t>transitive</a:t>
            </a:r>
          </a:p>
        </p:txBody>
      </p:sp>
      <p:sp>
        <p:nvSpPr>
          <p:cNvPr id="8" name="TextBox 7">
            <a:extLst>
              <a:ext uri="{FF2B5EF4-FFF2-40B4-BE49-F238E27FC236}">
                <a16:creationId xmlns:a16="http://schemas.microsoft.com/office/drawing/2014/main" id="{DE69DC26-C967-13B6-03E6-1C8A1518DDDB}"/>
              </a:ext>
            </a:extLst>
          </p:cNvPr>
          <p:cNvSpPr txBox="1"/>
          <p:nvPr/>
        </p:nvSpPr>
        <p:spPr>
          <a:xfrm>
            <a:off x="954944" y="2374957"/>
            <a:ext cx="413896" cy="307777"/>
          </a:xfrm>
          <a:prstGeom prst="rect">
            <a:avLst/>
          </a:prstGeom>
          <a:noFill/>
        </p:spPr>
        <p:txBody>
          <a:bodyPr wrap="none" rtlCol="0">
            <a:spAutoFit/>
          </a:bodyPr>
          <a:lstStyle/>
          <a:p>
            <a:r>
              <a:rPr lang="en-US" sz="1400" dirty="0"/>
              <a:t>full</a:t>
            </a:r>
            <a:endParaRPr lang="en-US" dirty="0"/>
          </a:p>
        </p:txBody>
      </p:sp>
      <p:cxnSp>
        <p:nvCxnSpPr>
          <p:cNvPr id="10" name="Straight Connector 9">
            <a:extLst>
              <a:ext uri="{FF2B5EF4-FFF2-40B4-BE49-F238E27FC236}">
                <a16:creationId xmlns:a16="http://schemas.microsoft.com/office/drawing/2014/main" id="{F02F8B29-A79C-E80D-F1D8-1743D3B5C23F}"/>
              </a:ext>
            </a:extLst>
          </p:cNvPr>
          <p:cNvCxnSpPr/>
          <p:nvPr/>
        </p:nvCxnSpPr>
        <p:spPr>
          <a:xfrm>
            <a:off x="787585" y="2136061"/>
            <a:ext cx="0" cy="504646"/>
          </a:xfrm>
          <a:prstGeom prst="line">
            <a:avLst/>
          </a:prstGeom>
        </p:spPr>
        <p:style>
          <a:lnRef idx="2">
            <a:schemeClr val="dk1"/>
          </a:lnRef>
          <a:fillRef idx="0">
            <a:schemeClr val="dk1"/>
          </a:fillRef>
          <a:effectRef idx="1">
            <a:schemeClr val="dk1"/>
          </a:effectRef>
          <a:fontRef idx="minor">
            <a:schemeClr val="tx1"/>
          </a:fontRef>
        </p:style>
      </p:cxnSp>
      <p:cxnSp>
        <p:nvCxnSpPr>
          <p:cNvPr id="12" name="Straight Connector 11">
            <a:extLst>
              <a:ext uri="{FF2B5EF4-FFF2-40B4-BE49-F238E27FC236}">
                <a16:creationId xmlns:a16="http://schemas.microsoft.com/office/drawing/2014/main" id="{BF196224-5869-5F8C-B3B6-C74907E88D66}"/>
              </a:ext>
            </a:extLst>
          </p:cNvPr>
          <p:cNvCxnSpPr/>
          <p:nvPr/>
        </p:nvCxnSpPr>
        <p:spPr>
          <a:xfrm>
            <a:off x="787585" y="2640707"/>
            <a:ext cx="7228433" cy="0"/>
          </a:xfrm>
          <a:prstGeom prst="line">
            <a:avLst/>
          </a:prstGeom>
        </p:spPr>
        <p:style>
          <a:lnRef idx="2">
            <a:schemeClr val="dk1"/>
          </a:lnRef>
          <a:fillRef idx="0">
            <a:schemeClr val="dk1"/>
          </a:fillRef>
          <a:effectRef idx="1">
            <a:schemeClr val="dk1"/>
          </a:effectRef>
          <a:fontRef idx="minor">
            <a:schemeClr val="tx1"/>
          </a:fontRef>
        </p:style>
      </p:cxnSp>
      <p:cxnSp>
        <p:nvCxnSpPr>
          <p:cNvPr id="14" name="Straight Arrow Connector 13">
            <a:extLst>
              <a:ext uri="{FF2B5EF4-FFF2-40B4-BE49-F238E27FC236}">
                <a16:creationId xmlns:a16="http://schemas.microsoft.com/office/drawing/2014/main" id="{385E36A8-54C2-E885-5BA1-898E11BEFE85}"/>
              </a:ext>
            </a:extLst>
          </p:cNvPr>
          <p:cNvCxnSpPr/>
          <p:nvPr/>
        </p:nvCxnSpPr>
        <p:spPr>
          <a:xfrm flipV="1">
            <a:off x="8016018" y="2136061"/>
            <a:ext cx="0" cy="50464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6" name="Straight Connector 15">
            <a:extLst>
              <a:ext uri="{FF2B5EF4-FFF2-40B4-BE49-F238E27FC236}">
                <a16:creationId xmlns:a16="http://schemas.microsoft.com/office/drawing/2014/main" id="{1A323EF5-7F54-C1B0-8771-0AF7AAC6398C}"/>
              </a:ext>
            </a:extLst>
          </p:cNvPr>
          <p:cNvCxnSpPr/>
          <p:nvPr/>
        </p:nvCxnSpPr>
        <p:spPr>
          <a:xfrm>
            <a:off x="2376105" y="2136061"/>
            <a:ext cx="0" cy="504646"/>
          </a:xfrm>
          <a:prstGeom prst="line">
            <a:avLst/>
          </a:prstGeom>
        </p:spPr>
        <p:style>
          <a:lnRef idx="2">
            <a:schemeClr val="dk1"/>
          </a:lnRef>
          <a:fillRef idx="0">
            <a:schemeClr val="dk1"/>
          </a:fillRef>
          <a:effectRef idx="1">
            <a:schemeClr val="dk1"/>
          </a:effectRef>
          <a:fontRef idx="minor">
            <a:schemeClr val="tx1"/>
          </a:fontRef>
        </p:style>
      </p:cxnSp>
      <p:cxnSp>
        <p:nvCxnSpPr>
          <p:cNvPr id="18" name="Straight Connector 17">
            <a:extLst>
              <a:ext uri="{FF2B5EF4-FFF2-40B4-BE49-F238E27FC236}">
                <a16:creationId xmlns:a16="http://schemas.microsoft.com/office/drawing/2014/main" id="{17B3CB5F-282B-4BEE-DDE6-0728D4DCC266}"/>
              </a:ext>
            </a:extLst>
          </p:cNvPr>
          <p:cNvCxnSpPr/>
          <p:nvPr/>
        </p:nvCxnSpPr>
        <p:spPr>
          <a:xfrm>
            <a:off x="2796596" y="2136061"/>
            <a:ext cx="0" cy="273367"/>
          </a:xfrm>
          <a:prstGeom prst="line">
            <a:avLst/>
          </a:prstGeom>
        </p:spPr>
        <p:style>
          <a:lnRef idx="2">
            <a:schemeClr val="dk1"/>
          </a:lnRef>
          <a:fillRef idx="0">
            <a:schemeClr val="dk1"/>
          </a:fillRef>
          <a:effectRef idx="1">
            <a:schemeClr val="dk1"/>
          </a:effectRef>
          <a:fontRef idx="minor">
            <a:schemeClr val="tx1"/>
          </a:fontRef>
        </p:style>
      </p:cxnSp>
      <p:cxnSp>
        <p:nvCxnSpPr>
          <p:cNvPr id="20" name="Straight Connector 19">
            <a:extLst>
              <a:ext uri="{FF2B5EF4-FFF2-40B4-BE49-F238E27FC236}">
                <a16:creationId xmlns:a16="http://schemas.microsoft.com/office/drawing/2014/main" id="{A4E2F221-3591-95DB-FF4A-95AB0425F689}"/>
              </a:ext>
            </a:extLst>
          </p:cNvPr>
          <p:cNvCxnSpPr/>
          <p:nvPr/>
        </p:nvCxnSpPr>
        <p:spPr>
          <a:xfrm>
            <a:off x="2796596" y="2409428"/>
            <a:ext cx="861004" cy="0"/>
          </a:xfrm>
          <a:prstGeom prst="line">
            <a:avLst/>
          </a:prstGeom>
        </p:spPr>
        <p:style>
          <a:lnRef idx="2">
            <a:schemeClr val="dk1"/>
          </a:lnRef>
          <a:fillRef idx="0">
            <a:schemeClr val="dk1"/>
          </a:fillRef>
          <a:effectRef idx="1">
            <a:schemeClr val="dk1"/>
          </a:effectRef>
          <a:fontRef idx="minor">
            <a:schemeClr val="tx1"/>
          </a:fontRef>
        </p:style>
      </p:cxnSp>
      <p:cxnSp>
        <p:nvCxnSpPr>
          <p:cNvPr id="22" name="Straight Arrow Connector 21">
            <a:extLst>
              <a:ext uri="{FF2B5EF4-FFF2-40B4-BE49-F238E27FC236}">
                <a16:creationId xmlns:a16="http://schemas.microsoft.com/office/drawing/2014/main" id="{549C2D26-96BB-2840-186F-F89A387E0842}"/>
              </a:ext>
            </a:extLst>
          </p:cNvPr>
          <p:cNvCxnSpPr/>
          <p:nvPr/>
        </p:nvCxnSpPr>
        <p:spPr>
          <a:xfrm flipV="1">
            <a:off x="3657600" y="2136061"/>
            <a:ext cx="0" cy="27336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4" name="Straight Connector 23">
            <a:extLst>
              <a:ext uri="{FF2B5EF4-FFF2-40B4-BE49-F238E27FC236}">
                <a16:creationId xmlns:a16="http://schemas.microsoft.com/office/drawing/2014/main" id="{1FB1D87E-59D5-EF12-8A49-2AC9B07EACC8}"/>
              </a:ext>
            </a:extLst>
          </p:cNvPr>
          <p:cNvCxnSpPr>
            <a:cxnSpLocks/>
          </p:cNvCxnSpPr>
          <p:nvPr/>
        </p:nvCxnSpPr>
        <p:spPr>
          <a:xfrm>
            <a:off x="5206073" y="2136061"/>
            <a:ext cx="0" cy="273367"/>
          </a:xfrm>
          <a:prstGeom prst="line">
            <a:avLst/>
          </a:prstGeom>
        </p:spPr>
        <p:style>
          <a:lnRef idx="2">
            <a:schemeClr val="dk1"/>
          </a:lnRef>
          <a:fillRef idx="0">
            <a:schemeClr val="dk1"/>
          </a:fillRef>
          <a:effectRef idx="1">
            <a:schemeClr val="dk1"/>
          </a:effectRef>
          <a:fontRef idx="minor">
            <a:schemeClr val="tx1"/>
          </a:fontRef>
        </p:style>
      </p:cxnSp>
      <p:cxnSp>
        <p:nvCxnSpPr>
          <p:cNvPr id="27" name="Straight Arrow Connector 26">
            <a:extLst>
              <a:ext uri="{FF2B5EF4-FFF2-40B4-BE49-F238E27FC236}">
                <a16:creationId xmlns:a16="http://schemas.microsoft.com/office/drawing/2014/main" id="{C00A25AE-4831-4C94-D1D2-E5DD2686C03E}"/>
              </a:ext>
            </a:extLst>
          </p:cNvPr>
          <p:cNvCxnSpPr/>
          <p:nvPr/>
        </p:nvCxnSpPr>
        <p:spPr>
          <a:xfrm flipV="1">
            <a:off x="6320707" y="2136061"/>
            <a:ext cx="0" cy="23889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9" name="Straight Connector 28">
            <a:extLst>
              <a:ext uri="{FF2B5EF4-FFF2-40B4-BE49-F238E27FC236}">
                <a16:creationId xmlns:a16="http://schemas.microsoft.com/office/drawing/2014/main" id="{3139DBA9-FF31-B906-586B-14073536C2AA}"/>
              </a:ext>
            </a:extLst>
          </p:cNvPr>
          <p:cNvCxnSpPr>
            <a:cxnSpLocks/>
          </p:cNvCxnSpPr>
          <p:nvPr/>
        </p:nvCxnSpPr>
        <p:spPr>
          <a:xfrm>
            <a:off x="5206073" y="2388384"/>
            <a:ext cx="1114634" cy="0"/>
          </a:xfrm>
          <a:prstGeom prst="line">
            <a:avLst/>
          </a:prstGeom>
        </p:spPr>
        <p:style>
          <a:lnRef idx="2">
            <a:schemeClr val="dk1"/>
          </a:lnRef>
          <a:fillRef idx="0">
            <a:schemeClr val="dk1"/>
          </a:fillRef>
          <a:effectRef idx="1">
            <a:schemeClr val="dk1"/>
          </a:effectRef>
          <a:fontRef idx="minor">
            <a:schemeClr val="tx1"/>
          </a:fontRef>
        </p:style>
      </p:cxnSp>
      <p:cxnSp>
        <p:nvCxnSpPr>
          <p:cNvPr id="34" name="Straight Connector 33">
            <a:extLst>
              <a:ext uri="{FF2B5EF4-FFF2-40B4-BE49-F238E27FC236}">
                <a16:creationId xmlns:a16="http://schemas.microsoft.com/office/drawing/2014/main" id="{7410BD56-6BA7-BCF9-305E-009CF8E98A17}"/>
              </a:ext>
            </a:extLst>
          </p:cNvPr>
          <p:cNvCxnSpPr/>
          <p:nvPr/>
        </p:nvCxnSpPr>
        <p:spPr>
          <a:xfrm flipV="1">
            <a:off x="760888" y="1493847"/>
            <a:ext cx="0" cy="250329"/>
          </a:xfrm>
          <a:prstGeom prst="line">
            <a:avLst/>
          </a:prstGeom>
        </p:spPr>
        <p:style>
          <a:lnRef idx="2">
            <a:schemeClr val="dk1"/>
          </a:lnRef>
          <a:fillRef idx="0">
            <a:schemeClr val="dk1"/>
          </a:fillRef>
          <a:effectRef idx="1">
            <a:schemeClr val="dk1"/>
          </a:effectRef>
          <a:fontRef idx="minor">
            <a:schemeClr val="tx1"/>
          </a:fontRef>
        </p:style>
      </p:cxnSp>
      <p:cxnSp>
        <p:nvCxnSpPr>
          <p:cNvPr id="37" name="Straight Connector 36">
            <a:extLst>
              <a:ext uri="{FF2B5EF4-FFF2-40B4-BE49-F238E27FC236}">
                <a16:creationId xmlns:a16="http://schemas.microsoft.com/office/drawing/2014/main" id="{71646080-16A9-BD46-4E5B-332E9F9A4595}"/>
              </a:ext>
            </a:extLst>
          </p:cNvPr>
          <p:cNvCxnSpPr/>
          <p:nvPr/>
        </p:nvCxnSpPr>
        <p:spPr>
          <a:xfrm>
            <a:off x="760888" y="1491854"/>
            <a:ext cx="5559819" cy="1993"/>
          </a:xfrm>
          <a:prstGeom prst="line">
            <a:avLst/>
          </a:prstGeom>
        </p:spPr>
        <p:style>
          <a:lnRef idx="2">
            <a:schemeClr val="dk1"/>
          </a:lnRef>
          <a:fillRef idx="0">
            <a:schemeClr val="dk1"/>
          </a:fillRef>
          <a:effectRef idx="1">
            <a:schemeClr val="dk1"/>
          </a:effectRef>
          <a:fontRef idx="minor">
            <a:schemeClr val="tx1"/>
          </a:fontRef>
        </p:style>
      </p:cxnSp>
      <p:cxnSp>
        <p:nvCxnSpPr>
          <p:cNvPr id="39" name="Straight Arrow Connector 38">
            <a:extLst>
              <a:ext uri="{FF2B5EF4-FFF2-40B4-BE49-F238E27FC236}">
                <a16:creationId xmlns:a16="http://schemas.microsoft.com/office/drawing/2014/main" id="{00018724-095F-0736-9557-15CC6F96DB5E}"/>
              </a:ext>
            </a:extLst>
          </p:cNvPr>
          <p:cNvCxnSpPr/>
          <p:nvPr/>
        </p:nvCxnSpPr>
        <p:spPr>
          <a:xfrm>
            <a:off x="6320707" y="1493847"/>
            <a:ext cx="0" cy="25794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1" name="Straight Arrow Connector 40">
            <a:extLst>
              <a:ext uri="{FF2B5EF4-FFF2-40B4-BE49-F238E27FC236}">
                <a16:creationId xmlns:a16="http://schemas.microsoft.com/office/drawing/2014/main" id="{774CDE79-A56C-9C54-E34A-1CE1A2A384CB}"/>
              </a:ext>
            </a:extLst>
          </p:cNvPr>
          <p:cNvCxnSpPr/>
          <p:nvPr/>
        </p:nvCxnSpPr>
        <p:spPr>
          <a:xfrm>
            <a:off x="4752210" y="1493847"/>
            <a:ext cx="0" cy="27137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3" name="Straight Arrow Connector 42">
            <a:extLst>
              <a:ext uri="{FF2B5EF4-FFF2-40B4-BE49-F238E27FC236}">
                <a16:creationId xmlns:a16="http://schemas.microsoft.com/office/drawing/2014/main" id="{95310832-B8E6-3782-10F0-273972454CDE}"/>
              </a:ext>
            </a:extLst>
          </p:cNvPr>
          <p:cNvCxnSpPr/>
          <p:nvPr/>
        </p:nvCxnSpPr>
        <p:spPr>
          <a:xfrm>
            <a:off x="1728683" y="1493847"/>
            <a:ext cx="0" cy="27137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21273100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F4328D-8B21-A041-BB86-0BE26E291C59}"/>
              </a:ext>
            </a:extLst>
          </p:cNvPr>
          <p:cNvSpPr>
            <a:spLocks noGrp="1"/>
          </p:cNvSpPr>
          <p:nvPr>
            <p:ph type="title"/>
          </p:nvPr>
        </p:nvSpPr>
        <p:spPr>
          <a:xfrm>
            <a:off x="1061775" y="262820"/>
            <a:ext cx="6802482" cy="857250"/>
          </a:xfrm>
        </p:spPr>
        <p:txBody>
          <a:bodyPr/>
          <a:lstStyle/>
          <a:p>
            <a:r>
              <a:rPr lang="en-US" dirty="0"/>
              <a:t>Exercise 2-c</a:t>
            </a:r>
          </a:p>
        </p:txBody>
      </p:sp>
      <p:graphicFrame>
        <p:nvGraphicFramePr>
          <p:cNvPr id="4" name="Table 4">
            <a:extLst>
              <a:ext uri="{FF2B5EF4-FFF2-40B4-BE49-F238E27FC236}">
                <a16:creationId xmlns:a16="http://schemas.microsoft.com/office/drawing/2014/main" id="{2CC3CA92-192A-B300-8A3D-46A1D0727384}"/>
              </a:ext>
            </a:extLst>
          </p:cNvPr>
          <p:cNvGraphicFramePr>
            <a:graphicFrameLocks noGrp="1"/>
          </p:cNvGraphicFramePr>
          <p:nvPr>
            <p:ph idx="1"/>
            <p:extLst>
              <p:ext uri="{D42A27DB-BD31-4B8C-83A1-F6EECF244321}">
                <p14:modId xmlns:p14="http://schemas.microsoft.com/office/powerpoint/2010/main" val="149537711"/>
              </p:ext>
            </p:extLst>
          </p:nvPr>
        </p:nvGraphicFramePr>
        <p:xfrm>
          <a:off x="1161891" y="1618897"/>
          <a:ext cx="7413540" cy="370840"/>
        </p:xfrm>
        <a:graphic>
          <a:graphicData uri="http://schemas.openxmlformats.org/drawingml/2006/table">
            <a:tbl>
              <a:tblPr firstRow="1" bandRow="1">
                <a:tableStyleId>{5940675A-B579-460E-94D1-54222C63F5DA}</a:tableStyleId>
              </a:tblPr>
              <a:tblGrid>
                <a:gridCol w="1853385">
                  <a:extLst>
                    <a:ext uri="{9D8B030D-6E8A-4147-A177-3AD203B41FA5}">
                      <a16:colId xmlns:a16="http://schemas.microsoft.com/office/drawing/2014/main" val="3228531949"/>
                    </a:ext>
                  </a:extLst>
                </a:gridCol>
                <a:gridCol w="1853385">
                  <a:extLst>
                    <a:ext uri="{9D8B030D-6E8A-4147-A177-3AD203B41FA5}">
                      <a16:colId xmlns:a16="http://schemas.microsoft.com/office/drawing/2014/main" val="551615550"/>
                    </a:ext>
                  </a:extLst>
                </a:gridCol>
                <a:gridCol w="1853385">
                  <a:extLst>
                    <a:ext uri="{9D8B030D-6E8A-4147-A177-3AD203B41FA5}">
                      <a16:colId xmlns:a16="http://schemas.microsoft.com/office/drawing/2014/main" val="624348451"/>
                    </a:ext>
                  </a:extLst>
                </a:gridCol>
                <a:gridCol w="1853385">
                  <a:extLst>
                    <a:ext uri="{9D8B030D-6E8A-4147-A177-3AD203B41FA5}">
                      <a16:colId xmlns:a16="http://schemas.microsoft.com/office/drawing/2014/main" val="3554057534"/>
                    </a:ext>
                  </a:extLst>
                </a:gridCol>
              </a:tblGrid>
              <a:tr h="370840">
                <a:tc>
                  <a:txBody>
                    <a:bodyPr/>
                    <a:lstStyle/>
                    <a:p>
                      <a:r>
                        <a:rPr lang="en-US" sz="1200" b="1" u="sng" dirty="0" err="1"/>
                        <a:t>ProjectID</a:t>
                      </a:r>
                      <a:endParaRPr lang="en-US" sz="1200" b="1" u="sng" dirty="0"/>
                    </a:p>
                  </a:txBody>
                  <a:tcPr/>
                </a:tc>
                <a:tc>
                  <a:txBody>
                    <a:bodyPr/>
                    <a:lstStyle/>
                    <a:p>
                      <a:r>
                        <a:rPr lang="en-US" sz="1200" b="1" dirty="0" err="1"/>
                        <a:t>ProjectName</a:t>
                      </a:r>
                      <a:endParaRPr lang="en-US" sz="1200" b="1" dirty="0"/>
                    </a:p>
                  </a:txBody>
                  <a:tcPr/>
                </a:tc>
                <a:tc>
                  <a:txBody>
                    <a:bodyPr/>
                    <a:lstStyle/>
                    <a:p>
                      <a:r>
                        <a:rPr lang="en-US" sz="1200" b="1" dirty="0" err="1"/>
                        <a:t>ProjectManagerID</a:t>
                      </a:r>
                      <a:endParaRPr lang="en-US" sz="1200" b="1" dirty="0"/>
                    </a:p>
                  </a:txBody>
                  <a:tcPr/>
                </a:tc>
                <a:tc>
                  <a:txBody>
                    <a:bodyPr/>
                    <a:lstStyle/>
                    <a:p>
                      <a:r>
                        <a:rPr lang="en-US" sz="1200" b="1" dirty="0" err="1"/>
                        <a:t>ProjectManagerName</a:t>
                      </a:r>
                      <a:endParaRPr lang="en-US" sz="1200" b="1" dirty="0"/>
                    </a:p>
                  </a:txBody>
                  <a:tcPr/>
                </a:tc>
                <a:extLst>
                  <a:ext uri="{0D108BD9-81ED-4DB2-BD59-A6C34878D82A}">
                    <a16:rowId xmlns:a16="http://schemas.microsoft.com/office/drawing/2014/main" val="762841361"/>
                  </a:ext>
                </a:extLst>
              </a:tr>
            </a:tbl>
          </a:graphicData>
        </a:graphic>
      </p:graphicFrame>
      <p:graphicFrame>
        <p:nvGraphicFramePr>
          <p:cNvPr id="5" name="Table 5">
            <a:extLst>
              <a:ext uri="{FF2B5EF4-FFF2-40B4-BE49-F238E27FC236}">
                <a16:creationId xmlns:a16="http://schemas.microsoft.com/office/drawing/2014/main" id="{B6D4218A-00DB-2BB3-6E71-A67179FC2C42}"/>
              </a:ext>
            </a:extLst>
          </p:cNvPr>
          <p:cNvGraphicFramePr>
            <a:graphicFrameLocks noGrp="1"/>
          </p:cNvGraphicFramePr>
          <p:nvPr>
            <p:extLst>
              <p:ext uri="{D42A27DB-BD31-4B8C-83A1-F6EECF244321}">
                <p14:modId xmlns:p14="http://schemas.microsoft.com/office/powerpoint/2010/main" val="337933295"/>
              </p:ext>
            </p:extLst>
          </p:nvPr>
        </p:nvGraphicFramePr>
        <p:xfrm>
          <a:off x="1161892" y="2386330"/>
          <a:ext cx="3237114" cy="370840"/>
        </p:xfrm>
        <a:graphic>
          <a:graphicData uri="http://schemas.openxmlformats.org/drawingml/2006/table">
            <a:tbl>
              <a:tblPr firstRow="1" bandRow="1">
                <a:tableStyleId>{5940675A-B579-460E-94D1-54222C63F5DA}</a:tableStyleId>
              </a:tblPr>
              <a:tblGrid>
                <a:gridCol w="1618557">
                  <a:extLst>
                    <a:ext uri="{9D8B030D-6E8A-4147-A177-3AD203B41FA5}">
                      <a16:colId xmlns:a16="http://schemas.microsoft.com/office/drawing/2014/main" val="1070257949"/>
                    </a:ext>
                  </a:extLst>
                </a:gridCol>
                <a:gridCol w="1618557">
                  <a:extLst>
                    <a:ext uri="{9D8B030D-6E8A-4147-A177-3AD203B41FA5}">
                      <a16:colId xmlns:a16="http://schemas.microsoft.com/office/drawing/2014/main" val="4191461199"/>
                    </a:ext>
                  </a:extLst>
                </a:gridCol>
              </a:tblGrid>
              <a:tr h="370840">
                <a:tc>
                  <a:txBody>
                    <a:bodyPr/>
                    <a:lstStyle/>
                    <a:p>
                      <a:r>
                        <a:rPr lang="en-US" sz="1200" b="1" u="sng" dirty="0" err="1"/>
                        <a:t>CountyID</a:t>
                      </a:r>
                      <a:endParaRPr lang="en-US" sz="1200" b="1" u="sng" dirty="0"/>
                    </a:p>
                  </a:txBody>
                  <a:tcPr/>
                </a:tc>
                <a:tc>
                  <a:txBody>
                    <a:bodyPr/>
                    <a:lstStyle/>
                    <a:p>
                      <a:r>
                        <a:rPr lang="en-US" sz="1200" b="1" dirty="0" err="1"/>
                        <a:t>CountyName</a:t>
                      </a:r>
                      <a:endParaRPr lang="en-US" sz="1200" b="1" dirty="0"/>
                    </a:p>
                  </a:txBody>
                  <a:tcPr/>
                </a:tc>
                <a:extLst>
                  <a:ext uri="{0D108BD9-81ED-4DB2-BD59-A6C34878D82A}">
                    <a16:rowId xmlns:a16="http://schemas.microsoft.com/office/drawing/2014/main" val="1748341167"/>
                  </a:ext>
                </a:extLst>
              </a:tr>
            </a:tbl>
          </a:graphicData>
        </a:graphic>
      </p:graphicFrame>
      <p:graphicFrame>
        <p:nvGraphicFramePr>
          <p:cNvPr id="6" name="Table 6">
            <a:extLst>
              <a:ext uri="{FF2B5EF4-FFF2-40B4-BE49-F238E27FC236}">
                <a16:creationId xmlns:a16="http://schemas.microsoft.com/office/drawing/2014/main" id="{F8B7BCDA-6017-E8BB-976D-ED0105AC3F8F}"/>
              </a:ext>
            </a:extLst>
          </p:cNvPr>
          <p:cNvGraphicFramePr>
            <a:graphicFrameLocks noGrp="1"/>
          </p:cNvGraphicFramePr>
          <p:nvPr>
            <p:extLst>
              <p:ext uri="{D42A27DB-BD31-4B8C-83A1-F6EECF244321}">
                <p14:modId xmlns:p14="http://schemas.microsoft.com/office/powerpoint/2010/main" val="4097772732"/>
              </p:ext>
            </p:extLst>
          </p:nvPr>
        </p:nvGraphicFramePr>
        <p:xfrm>
          <a:off x="1161892" y="3091193"/>
          <a:ext cx="6500382" cy="370840"/>
        </p:xfrm>
        <a:graphic>
          <a:graphicData uri="http://schemas.openxmlformats.org/drawingml/2006/table">
            <a:tbl>
              <a:tblPr firstRow="1" bandRow="1">
                <a:tableStyleId>{5940675A-B579-460E-94D1-54222C63F5DA}</a:tableStyleId>
              </a:tblPr>
              <a:tblGrid>
                <a:gridCol w="2166794">
                  <a:extLst>
                    <a:ext uri="{9D8B030D-6E8A-4147-A177-3AD203B41FA5}">
                      <a16:colId xmlns:a16="http://schemas.microsoft.com/office/drawing/2014/main" val="2829554599"/>
                    </a:ext>
                  </a:extLst>
                </a:gridCol>
                <a:gridCol w="2166794">
                  <a:extLst>
                    <a:ext uri="{9D8B030D-6E8A-4147-A177-3AD203B41FA5}">
                      <a16:colId xmlns:a16="http://schemas.microsoft.com/office/drawing/2014/main" val="375753667"/>
                    </a:ext>
                  </a:extLst>
                </a:gridCol>
                <a:gridCol w="2166794">
                  <a:extLst>
                    <a:ext uri="{9D8B030D-6E8A-4147-A177-3AD203B41FA5}">
                      <a16:colId xmlns:a16="http://schemas.microsoft.com/office/drawing/2014/main" val="3666939830"/>
                    </a:ext>
                  </a:extLst>
                </a:gridCol>
              </a:tblGrid>
              <a:tr h="370840">
                <a:tc>
                  <a:txBody>
                    <a:bodyPr/>
                    <a:lstStyle/>
                    <a:p>
                      <a:pPr algn="l"/>
                      <a:r>
                        <a:rPr lang="en-US" sz="1200" b="1" u="sng" dirty="0" err="1"/>
                        <a:t>ProjectID</a:t>
                      </a:r>
                      <a:endParaRPr lang="en-US" sz="1200" b="1" u="sng" dirty="0"/>
                    </a:p>
                  </a:txBody>
                  <a:tcPr/>
                </a:tc>
                <a:tc>
                  <a:txBody>
                    <a:bodyPr/>
                    <a:lstStyle/>
                    <a:p>
                      <a:r>
                        <a:rPr lang="en-US" sz="1200" b="1" u="sng" dirty="0" err="1"/>
                        <a:t>CountyID</a:t>
                      </a:r>
                      <a:endParaRPr lang="en-US" sz="1200" b="1" u="sng" dirty="0"/>
                    </a:p>
                  </a:txBody>
                  <a:tcPr/>
                </a:tc>
                <a:tc>
                  <a:txBody>
                    <a:bodyPr/>
                    <a:lstStyle/>
                    <a:p>
                      <a:r>
                        <a:rPr lang="en-US" sz="1200" b="1" dirty="0" err="1"/>
                        <a:t>ProjectMilesWithinCounty</a:t>
                      </a:r>
                      <a:endParaRPr lang="en-US" sz="1200" b="1" dirty="0"/>
                    </a:p>
                  </a:txBody>
                  <a:tcPr/>
                </a:tc>
                <a:extLst>
                  <a:ext uri="{0D108BD9-81ED-4DB2-BD59-A6C34878D82A}">
                    <a16:rowId xmlns:a16="http://schemas.microsoft.com/office/drawing/2014/main" val="865658129"/>
                  </a:ext>
                </a:extLst>
              </a:tr>
            </a:tbl>
          </a:graphicData>
        </a:graphic>
      </p:graphicFrame>
      <p:sp>
        <p:nvSpPr>
          <p:cNvPr id="8" name="TextBox 7">
            <a:extLst>
              <a:ext uri="{FF2B5EF4-FFF2-40B4-BE49-F238E27FC236}">
                <a16:creationId xmlns:a16="http://schemas.microsoft.com/office/drawing/2014/main" id="{0EE80960-D50A-0821-27E2-563B91A048E4}"/>
              </a:ext>
            </a:extLst>
          </p:cNvPr>
          <p:cNvSpPr txBox="1"/>
          <p:nvPr/>
        </p:nvSpPr>
        <p:spPr>
          <a:xfrm>
            <a:off x="983780" y="3698119"/>
            <a:ext cx="5386411" cy="1200329"/>
          </a:xfrm>
          <a:prstGeom prst="rect">
            <a:avLst/>
          </a:prstGeom>
          <a:noFill/>
        </p:spPr>
        <p:txBody>
          <a:bodyPr wrap="none" rtlCol="0">
            <a:spAutoFit/>
          </a:bodyPr>
          <a:lstStyle/>
          <a:p>
            <a:r>
              <a:rPr lang="en-US" sz="1200" b="1" dirty="0"/>
              <a:t>Full key functional dependencies:</a:t>
            </a:r>
          </a:p>
          <a:p>
            <a:r>
              <a:rPr lang="en-US" sz="1200" dirty="0"/>
              <a:t>	- </a:t>
            </a:r>
            <a:r>
              <a:rPr lang="en-US" sz="1200" dirty="0" err="1"/>
              <a:t>ProjectID</a:t>
            </a:r>
            <a:r>
              <a:rPr lang="en-US" sz="1200" dirty="0"/>
              <a:t>, </a:t>
            </a:r>
            <a:r>
              <a:rPr lang="en-US" sz="1200" dirty="0" err="1"/>
              <a:t>CountyID</a:t>
            </a:r>
            <a:r>
              <a:rPr lang="en-US" sz="1200" dirty="0"/>
              <a:t> -&gt; </a:t>
            </a:r>
            <a:r>
              <a:rPr lang="en-US" sz="1200" dirty="0" err="1"/>
              <a:t>ProjectMileswithinCounty</a:t>
            </a:r>
            <a:endParaRPr lang="en-US" sz="1200" dirty="0"/>
          </a:p>
          <a:p>
            <a:r>
              <a:rPr lang="en-US" sz="1200" dirty="0"/>
              <a:t>	- </a:t>
            </a:r>
            <a:r>
              <a:rPr lang="en-US" sz="1200" dirty="0" err="1"/>
              <a:t>ProjectID</a:t>
            </a:r>
            <a:r>
              <a:rPr lang="en-US" sz="1200" dirty="0"/>
              <a:t> -&gt; </a:t>
            </a:r>
            <a:r>
              <a:rPr lang="en-US" sz="1200" dirty="0" err="1"/>
              <a:t>ProjectName</a:t>
            </a:r>
            <a:r>
              <a:rPr lang="en-US" sz="1200" dirty="0"/>
              <a:t>, </a:t>
            </a:r>
            <a:r>
              <a:rPr lang="en-US" sz="1200" dirty="0" err="1"/>
              <a:t>ProjectManagerID</a:t>
            </a:r>
            <a:r>
              <a:rPr lang="en-US" sz="1200" dirty="0"/>
              <a:t>, </a:t>
            </a:r>
            <a:r>
              <a:rPr lang="en-US" sz="1200" dirty="0" err="1"/>
              <a:t>ProjectManagerName</a:t>
            </a:r>
            <a:endParaRPr lang="en-US" sz="1200" dirty="0"/>
          </a:p>
          <a:p>
            <a:r>
              <a:rPr lang="en-US" sz="1200" dirty="0"/>
              <a:t>	- </a:t>
            </a:r>
            <a:r>
              <a:rPr lang="en-US" sz="1200" dirty="0" err="1"/>
              <a:t>CountyID</a:t>
            </a:r>
            <a:r>
              <a:rPr lang="en-US" sz="1200" dirty="0"/>
              <a:t> -&gt; </a:t>
            </a:r>
            <a:r>
              <a:rPr lang="en-US" sz="1200" dirty="0" err="1"/>
              <a:t>CountyName</a:t>
            </a:r>
            <a:endParaRPr lang="en-US" sz="1200" dirty="0"/>
          </a:p>
          <a:p>
            <a:r>
              <a:rPr lang="en-US" sz="1200" b="1" dirty="0"/>
              <a:t>Transitive functional dependencies:</a:t>
            </a:r>
          </a:p>
          <a:p>
            <a:r>
              <a:rPr lang="en-US" sz="1200" dirty="0"/>
              <a:t> 	- </a:t>
            </a:r>
            <a:r>
              <a:rPr lang="en-US" sz="1200" dirty="0" err="1"/>
              <a:t>ProjectManagerID</a:t>
            </a:r>
            <a:r>
              <a:rPr lang="en-US" sz="1200" dirty="0"/>
              <a:t> -&gt; </a:t>
            </a:r>
            <a:r>
              <a:rPr lang="en-US" sz="1200" dirty="0" err="1"/>
              <a:t>ProjectManagerName</a:t>
            </a:r>
            <a:endParaRPr lang="en-US" sz="1200" dirty="0"/>
          </a:p>
        </p:txBody>
      </p:sp>
      <p:cxnSp>
        <p:nvCxnSpPr>
          <p:cNvPr id="10" name="Straight Connector 9">
            <a:extLst>
              <a:ext uri="{FF2B5EF4-FFF2-40B4-BE49-F238E27FC236}">
                <a16:creationId xmlns:a16="http://schemas.microsoft.com/office/drawing/2014/main" id="{77CB976B-3FEB-2DD4-A0F2-B5102FD786DD}"/>
              </a:ext>
            </a:extLst>
          </p:cNvPr>
          <p:cNvCxnSpPr/>
          <p:nvPr/>
        </p:nvCxnSpPr>
        <p:spPr>
          <a:xfrm flipV="1">
            <a:off x="1855498" y="1355845"/>
            <a:ext cx="0" cy="263052"/>
          </a:xfrm>
          <a:prstGeom prst="line">
            <a:avLst/>
          </a:prstGeom>
        </p:spPr>
        <p:style>
          <a:lnRef idx="2">
            <a:schemeClr val="dk1"/>
          </a:lnRef>
          <a:fillRef idx="0">
            <a:schemeClr val="dk1"/>
          </a:fillRef>
          <a:effectRef idx="1">
            <a:schemeClr val="dk1"/>
          </a:effectRef>
          <a:fontRef idx="minor">
            <a:schemeClr val="tx1"/>
          </a:fontRef>
        </p:style>
      </p:cxnSp>
      <p:cxnSp>
        <p:nvCxnSpPr>
          <p:cNvPr id="12" name="Straight Connector 11">
            <a:extLst>
              <a:ext uri="{FF2B5EF4-FFF2-40B4-BE49-F238E27FC236}">
                <a16:creationId xmlns:a16="http://schemas.microsoft.com/office/drawing/2014/main" id="{D523F855-8C82-C4E4-DED2-986C6667DB94}"/>
              </a:ext>
            </a:extLst>
          </p:cNvPr>
          <p:cNvCxnSpPr/>
          <p:nvPr/>
        </p:nvCxnSpPr>
        <p:spPr>
          <a:xfrm>
            <a:off x="1855498" y="1383121"/>
            <a:ext cx="5593191" cy="0"/>
          </a:xfrm>
          <a:prstGeom prst="line">
            <a:avLst/>
          </a:prstGeom>
        </p:spPr>
        <p:style>
          <a:lnRef idx="2">
            <a:schemeClr val="dk1"/>
          </a:lnRef>
          <a:fillRef idx="0">
            <a:schemeClr val="dk1"/>
          </a:fillRef>
          <a:effectRef idx="1">
            <a:schemeClr val="dk1"/>
          </a:effectRef>
          <a:fontRef idx="minor">
            <a:schemeClr val="tx1"/>
          </a:fontRef>
        </p:style>
      </p:cxnSp>
      <p:cxnSp>
        <p:nvCxnSpPr>
          <p:cNvPr id="14" name="Straight Arrow Connector 13">
            <a:extLst>
              <a:ext uri="{FF2B5EF4-FFF2-40B4-BE49-F238E27FC236}">
                <a16:creationId xmlns:a16="http://schemas.microsoft.com/office/drawing/2014/main" id="{110E9409-5C55-AF98-48B1-1FEF1E510883}"/>
              </a:ext>
            </a:extLst>
          </p:cNvPr>
          <p:cNvCxnSpPr/>
          <p:nvPr/>
        </p:nvCxnSpPr>
        <p:spPr>
          <a:xfrm>
            <a:off x="4070523" y="1383121"/>
            <a:ext cx="0" cy="23577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6" name="Straight Arrow Connector 15">
            <a:extLst>
              <a:ext uri="{FF2B5EF4-FFF2-40B4-BE49-F238E27FC236}">
                <a16:creationId xmlns:a16="http://schemas.microsoft.com/office/drawing/2014/main" id="{86B9E927-BA94-60F0-C12F-627854E5DCDE}"/>
              </a:ext>
            </a:extLst>
          </p:cNvPr>
          <p:cNvCxnSpPr/>
          <p:nvPr/>
        </p:nvCxnSpPr>
        <p:spPr>
          <a:xfrm>
            <a:off x="5793425" y="1383121"/>
            <a:ext cx="0" cy="23577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8" name="Straight Arrow Connector 17">
            <a:extLst>
              <a:ext uri="{FF2B5EF4-FFF2-40B4-BE49-F238E27FC236}">
                <a16:creationId xmlns:a16="http://schemas.microsoft.com/office/drawing/2014/main" id="{7158AAC1-3335-340C-38FC-1AC0678DDA69}"/>
              </a:ext>
            </a:extLst>
          </p:cNvPr>
          <p:cNvCxnSpPr/>
          <p:nvPr/>
        </p:nvCxnSpPr>
        <p:spPr>
          <a:xfrm>
            <a:off x="7448689" y="1383121"/>
            <a:ext cx="0" cy="23577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2" name="Straight Connector 21">
            <a:extLst>
              <a:ext uri="{FF2B5EF4-FFF2-40B4-BE49-F238E27FC236}">
                <a16:creationId xmlns:a16="http://schemas.microsoft.com/office/drawing/2014/main" id="{86E7E04D-7E76-5457-29FE-497A5DE28778}"/>
              </a:ext>
            </a:extLst>
          </p:cNvPr>
          <p:cNvCxnSpPr/>
          <p:nvPr/>
        </p:nvCxnSpPr>
        <p:spPr>
          <a:xfrm flipV="1">
            <a:off x="1855498" y="2117724"/>
            <a:ext cx="0" cy="268606"/>
          </a:xfrm>
          <a:prstGeom prst="line">
            <a:avLst/>
          </a:prstGeom>
        </p:spPr>
        <p:style>
          <a:lnRef idx="2">
            <a:schemeClr val="dk1"/>
          </a:lnRef>
          <a:fillRef idx="0">
            <a:schemeClr val="dk1"/>
          </a:fillRef>
          <a:effectRef idx="1">
            <a:schemeClr val="dk1"/>
          </a:effectRef>
          <a:fontRef idx="minor">
            <a:schemeClr val="tx1"/>
          </a:fontRef>
        </p:style>
      </p:cxnSp>
      <p:cxnSp>
        <p:nvCxnSpPr>
          <p:cNvPr id="24" name="Straight Connector 23">
            <a:extLst>
              <a:ext uri="{FF2B5EF4-FFF2-40B4-BE49-F238E27FC236}">
                <a16:creationId xmlns:a16="http://schemas.microsoft.com/office/drawing/2014/main" id="{151F4CE5-AD4E-7C9E-2654-9118CE24F611}"/>
              </a:ext>
            </a:extLst>
          </p:cNvPr>
          <p:cNvCxnSpPr/>
          <p:nvPr/>
        </p:nvCxnSpPr>
        <p:spPr>
          <a:xfrm>
            <a:off x="1855498" y="2117724"/>
            <a:ext cx="1695311" cy="0"/>
          </a:xfrm>
          <a:prstGeom prst="line">
            <a:avLst/>
          </a:prstGeom>
        </p:spPr>
        <p:style>
          <a:lnRef idx="2">
            <a:schemeClr val="dk1"/>
          </a:lnRef>
          <a:fillRef idx="0">
            <a:schemeClr val="dk1"/>
          </a:fillRef>
          <a:effectRef idx="1">
            <a:schemeClr val="dk1"/>
          </a:effectRef>
          <a:fontRef idx="minor">
            <a:schemeClr val="tx1"/>
          </a:fontRef>
        </p:style>
      </p:cxnSp>
      <p:cxnSp>
        <p:nvCxnSpPr>
          <p:cNvPr id="26" name="Straight Arrow Connector 25">
            <a:extLst>
              <a:ext uri="{FF2B5EF4-FFF2-40B4-BE49-F238E27FC236}">
                <a16:creationId xmlns:a16="http://schemas.microsoft.com/office/drawing/2014/main" id="{CAF881A6-D68C-EDC7-55AD-4D0781501C95}"/>
              </a:ext>
            </a:extLst>
          </p:cNvPr>
          <p:cNvCxnSpPr/>
          <p:nvPr/>
        </p:nvCxnSpPr>
        <p:spPr>
          <a:xfrm>
            <a:off x="3550809" y="2117724"/>
            <a:ext cx="0" cy="26860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8" name="Straight Connector 27">
            <a:extLst>
              <a:ext uri="{FF2B5EF4-FFF2-40B4-BE49-F238E27FC236}">
                <a16:creationId xmlns:a16="http://schemas.microsoft.com/office/drawing/2014/main" id="{6B64DC57-38C3-F5D8-AE3C-C1EBCA5EAC18}"/>
              </a:ext>
            </a:extLst>
          </p:cNvPr>
          <p:cNvCxnSpPr/>
          <p:nvPr/>
        </p:nvCxnSpPr>
        <p:spPr>
          <a:xfrm>
            <a:off x="5793425" y="1992239"/>
            <a:ext cx="0" cy="289196"/>
          </a:xfrm>
          <a:prstGeom prst="line">
            <a:avLst/>
          </a:prstGeom>
        </p:spPr>
        <p:style>
          <a:lnRef idx="2">
            <a:schemeClr val="dk1"/>
          </a:lnRef>
          <a:fillRef idx="0">
            <a:schemeClr val="dk1"/>
          </a:fillRef>
          <a:effectRef idx="1">
            <a:schemeClr val="dk1"/>
          </a:effectRef>
          <a:fontRef idx="minor">
            <a:schemeClr val="tx1"/>
          </a:fontRef>
        </p:style>
      </p:cxnSp>
      <p:cxnSp>
        <p:nvCxnSpPr>
          <p:cNvPr id="30" name="Straight Connector 29">
            <a:extLst>
              <a:ext uri="{FF2B5EF4-FFF2-40B4-BE49-F238E27FC236}">
                <a16:creationId xmlns:a16="http://schemas.microsoft.com/office/drawing/2014/main" id="{C270951D-8A45-5329-7507-C34D5F3A21C0}"/>
              </a:ext>
            </a:extLst>
          </p:cNvPr>
          <p:cNvCxnSpPr/>
          <p:nvPr/>
        </p:nvCxnSpPr>
        <p:spPr>
          <a:xfrm>
            <a:off x="5793425" y="2281435"/>
            <a:ext cx="1715334" cy="0"/>
          </a:xfrm>
          <a:prstGeom prst="line">
            <a:avLst/>
          </a:prstGeom>
        </p:spPr>
        <p:style>
          <a:lnRef idx="2">
            <a:schemeClr val="dk1"/>
          </a:lnRef>
          <a:fillRef idx="0">
            <a:schemeClr val="dk1"/>
          </a:fillRef>
          <a:effectRef idx="1">
            <a:schemeClr val="dk1"/>
          </a:effectRef>
          <a:fontRef idx="minor">
            <a:schemeClr val="tx1"/>
          </a:fontRef>
        </p:style>
      </p:cxnSp>
      <p:cxnSp>
        <p:nvCxnSpPr>
          <p:cNvPr id="32" name="Straight Arrow Connector 31">
            <a:extLst>
              <a:ext uri="{FF2B5EF4-FFF2-40B4-BE49-F238E27FC236}">
                <a16:creationId xmlns:a16="http://schemas.microsoft.com/office/drawing/2014/main" id="{92EE609E-983E-7B84-863D-7FAE9F3D854D}"/>
              </a:ext>
            </a:extLst>
          </p:cNvPr>
          <p:cNvCxnSpPr/>
          <p:nvPr/>
        </p:nvCxnSpPr>
        <p:spPr>
          <a:xfrm flipV="1">
            <a:off x="7508759" y="1992239"/>
            <a:ext cx="0" cy="28919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4" name="Straight Connector 33">
            <a:extLst>
              <a:ext uri="{FF2B5EF4-FFF2-40B4-BE49-F238E27FC236}">
                <a16:creationId xmlns:a16="http://schemas.microsoft.com/office/drawing/2014/main" id="{CE220154-8BD6-36E5-2488-035D2BB06D71}"/>
              </a:ext>
            </a:extLst>
          </p:cNvPr>
          <p:cNvCxnSpPr/>
          <p:nvPr/>
        </p:nvCxnSpPr>
        <p:spPr>
          <a:xfrm flipV="1">
            <a:off x="1855498" y="2876689"/>
            <a:ext cx="0" cy="214504"/>
          </a:xfrm>
          <a:prstGeom prst="line">
            <a:avLst/>
          </a:prstGeom>
        </p:spPr>
        <p:style>
          <a:lnRef idx="2">
            <a:schemeClr val="dk1"/>
          </a:lnRef>
          <a:fillRef idx="0">
            <a:schemeClr val="dk1"/>
          </a:fillRef>
          <a:effectRef idx="1">
            <a:schemeClr val="dk1"/>
          </a:effectRef>
          <a:fontRef idx="minor">
            <a:schemeClr val="tx1"/>
          </a:fontRef>
        </p:style>
      </p:cxnSp>
      <p:cxnSp>
        <p:nvCxnSpPr>
          <p:cNvPr id="36" name="Straight Connector 35">
            <a:extLst>
              <a:ext uri="{FF2B5EF4-FFF2-40B4-BE49-F238E27FC236}">
                <a16:creationId xmlns:a16="http://schemas.microsoft.com/office/drawing/2014/main" id="{D5AF602A-1CA3-DA84-0627-0DB073E3AD9A}"/>
              </a:ext>
            </a:extLst>
          </p:cNvPr>
          <p:cNvCxnSpPr/>
          <p:nvPr/>
        </p:nvCxnSpPr>
        <p:spPr>
          <a:xfrm>
            <a:off x="1855498" y="2876689"/>
            <a:ext cx="4338394" cy="0"/>
          </a:xfrm>
          <a:prstGeom prst="line">
            <a:avLst/>
          </a:prstGeom>
        </p:spPr>
        <p:style>
          <a:lnRef idx="2">
            <a:schemeClr val="dk1"/>
          </a:lnRef>
          <a:fillRef idx="0">
            <a:schemeClr val="dk1"/>
          </a:fillRef>
          <a:effectRef idx="1">
            <a:schemeClr val="dk1"/>
          </a:effectRef>
          <a:fontRef idx="minor">
            <a:schemeClr val="tx1"/>
          </a:fontRef>
        </p:style>
      </p:cxnSp>
      <p:cxnSp>
        <p:nvCxnSpPr>
          <p:cNvPr id="38" name="Straight Connector 37">
            <a:extLst>
              <a:ext uri="{FF2B5EF4-FFF2-40B4-BE49-F238E27FC236}">
                <a16:creationId xmlns:a16="http://schemas.microsoft.com/office/drawing/2014/main" id="{3AE0FC23-CE4D-92EF-FB8A-03607F739E40}"/>
              </a:ext>
            </a:extLst>
          </p:cNvPr>
          <p:cNvCxnSpPr>
            <a:cxnSpLocks/>
            <a:endCxn id="6" idx="0"/>
          </p:cNvCxnSpPr>
          <p:nvPr/>
        </p:nvCxnSpPr>
        <p:spPr>
          <a:xfrm>
            <a:off x="4412083" y="2876689"/>
            <a:ext cx="0" cy="214504"/>
          </a:xfrm>
          <a:prstGeom prst="line">
            <a:avLst/>
          </a:prstGeom>
        </p:spPr>
        <p:style>
          <a:lnRef idx="2">
            <a:schemeClr val="dk1"/>
          </a:lnRef>
          <a:fillRef idx="0">
            <a:schemeClr val="dk1"/>
          </a:fillRef>
          <a:effectRef idx="1">
            <a:schemeClr val="dk1"/>
          </a:effectRef>
          <a:fontRef idx="minor">
            <a:schemeClr val="tx1"/>
          </a:fontRef>
        </p:style>
      </p:cxnSp>
      <p:cxnSp>
        <p:nvCxnSpPr>
          <p:cNvPr id="41" name="Straight Arrow Connector 40">
            <a:extLst>
              <a:ext uri="{FF2B5EF4-FFF2-40B4-BE49-F238E27FC236}">
                <a16:creationId xmlns:a16="http://schemas.microsoft.com/office/drawing/2014/main" id="{9F5A1795-70D7-1764-0A2D-E874997E70D2}"/>
              </a:ext>
            </a:extLst>
          </p:cNvPr>
          <p:cNvCxnSpPr/>
          <p:nvPr/>
        </p:nvCxnSpPr>
        <p:spPr>
          <a:xfrm>
            <a:off x="6193892" y="2876689"/>
            <a:ext cx="0" cy="21450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6042207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F4328D-8B21-A041-BB86-0BE26E291C59}"/>
              </a:ext>
            </a:extLst>
          </p:cNvPr>
          <p:cNvSpPr>
            <a:spLocks noGrp="1"/>
          </p:cNvSpPr>
          <p:nvPr>
            <p:ph type="title"/>
          </p:nvPr>
        </p:nvSpPr>
        <p:spPr>
          <a:xfrm>
            <a:off x="828260" y="205979"/>
            <a:ext cx="6802482" cy="857250"/>
          </a:xfrm>
        </p:spPr>
        <p:txBody>
          <a:bodyPr/>
          <a:lstStyle/>
          <a:p>
            <a:r>
              <a:rPr lang="en-US" dirty="0"/>
              <a:t>Exercise 2-d</a:t>
            </a:r>
          </a:p>
        </p:txBody>
      </p:sp>
      <p:graphicFrame>
        <p:nvGraphicFramePr>
          <p:cNvPr id="4" name="Table 4">
            <a:extLst>
              <a:ext uri="{FF2B5EF4-FFF2-40B4-BE49-F238E27FC236}">
                <a16:creationId xmlns:a16="http://schemas.microsoft.com/office/drawing/2014/main" id="{95751C42-97FB-0B51-5209-8B75E0DBC0DE}"/>
              </a:ext>
            </a:extLst>
          </p:cNvPr>
          <p:cNvGraphicFramePr>
            <a:graphicFrameLocks noGrp="1"/>
          </p:cNvGraphicFramePr>
          <p:nvPr>
            <p:ph idx="1"/>
            <p:extLst>
              <p:ext uri="{D42A27DB-BD31-4B8C-83A1-F6EECF244321}">
                <p14:modId xmlns:p14="http://schemas.microsoft.com/office/powerpoint/2010/main" val="131164481"/>
              </p:ext>
            </p:extLst>
          </p:nvPr>
        </p:nvGraphicFramePr>
        <p:xfrm>
          <a:off x="964342" y="1195216"/>
          <a:ext cx="5337603" cy="381455"/>
        </p:xfrm>
        <a:graphic>
          <a:graphicData uri="http://schemas.openxmlformats.org/drawingml/2006/table">
            <a:tbl>
              <a:tblPr firstRow="1" bandRow="1">
                <a:tableStyleId>{5940675A-B579-460E-94D1-54222C63F5DA}</a:tableStyleId>
              </a:tblPr>
              <a:tblGrid>
                <a:gridCol w="1779201">
                  <a:extLst>
                    <a:ext uri="{9D8B030D-6E8A-4147-A177-3AD203B41FA5}">
                      <a16:colId xmlns:a16="http://schemas.microsoft.com/office/drawing/2014/main" val="1714935806"/>
                    </a:ext>
                  </a:extLst>
                </a:gridCol>
                <a:gridCol w="1779201">
                  <a:extLst>
                    <a:ext uri="{9D8B030D-6E8A-4147-A177-3AD203B41FA5}">
                      <a16:colId xmlns:a16="http://schemas.microsoft.com/office/drawing/2014/main" val="1875721697"/>
                    </a:ext>
                  </a:extLst>
                </a:gridCol>
                <a:gridCol w="1779201">
                  <a:extLst>
                    <a:ext uri="{9D8B030D-6E8A-4147-A177-3AD203B41FA5}">
                      <a16:colId xmlns:a16="http://schemas.microsoft.com/office/drawing/2014/main" val="729758550"/>
                    </a:ext>
                  </a:extLst>
                </a:gridCol>
              </a:tblGrid>
              <a:tr h="381455">
                <a:tc>
                  <a:txBody>
                    <a:bodyPr/>
                    <a:lstStyle/>
                    <a:p>
                      <a:pPr algn="ctr"/>
                      <a:r>
                        <a:rPr lang="en-US" sz="1400" b="1" u="sng" dirty="0" err="1"/>
                        <a:t>ProjectID</a:t>
                      </a:r>
                      <a:endParaRPr lang="en-US" sz="1400" b="1" u="sng" dirty="0"/>
                    </a:p>
                  </a:txBody>
                  <a:tcPr/>
                </a:tc>
                <a:tc>
                  <a:txBody>
                    <a:bodyPr/>
                    <a:lstStyle/>
                    <a:p>
                      <a:pPr algn="ctr"/>
                      <a:r>
                        <a:rPr lang="en-US" sz="1400" b="1" dirty="0" err="1"/>
                        <a:t>ProjectName</a:t>
                      </a:r>
                      <a:endParaRPr lang="en-US" sz="1400" b="1" dirty="0"/>
                    </a:p>
                  </a:txBody>
                  <a:tcPr/>
                </a:tc>
                <a:tc>
                  <a:txBody>
                    <a:bodyPr/>
                    <a:lstStyle/>
                    <a:p>
                      <a:pPr algn="ctr"/>
                      <a:r>
                        <a:rPr lang="en-US" sz="1400" b="1" dirty="0" err="1"/>
                        <a:t>ProjectManagerID</a:t>
                      </a:r>
                      <a:endParaRPr lang="en-US" sz="1400" b="1" dirty="0"/>
                    </a:p>
                  </a:txBody>
                  <a:tcPr/>
                </a:tc>
                <a:extLst>
                  <a:ext uri="{0D108BD9-81ED-4DB2-BD59-A6C34878D82A}">
                    <a16:rowId xmlns:a16="http://schemas.microsoft.com/office/drawing/2014/main" val="3073463597"/>
                  </a:ext>
                </a:extLst>
              </a:tr>
            </a:tbl>
          </a:graphicData>
        </a:graphic>
      </p:graphicFrame>
      <p:graphicFrame>
        <p:nvGraphicFramePr>
          <p:cNvPr id="5" name="Table 5">
            <a:extLst>
              <a:ext uri="{FF2B5EF4-FFF2-40B4-BE49-F238E27FC236}">
                <a16:creationId xmlns:a16="http://schemas.microsoft.com/office/drawing/2014/main" id="{1BF30F64-377B-2C0F-976D-3AA389443C4D}"/>
              </a:ext>
            </a:extLst>
          </p:cNvPr>
          <p:cNvGraphicFramePr>
            <a:graphicFrameLocks noGrp="1"/>
          </p:cNvGraphicFramePr>
          <p:nvPr>
            <p:extLst>
              <p:ext uri="{D42A27DB-BD31-4B8C-83A1-F6EECF244321}">
                <p14:modId xmlns:p14="http://schemas.microsoft.com/office/powerpoint/2010/main" val="4120326088"/>
              </p:ext>
            </p:extLst>
          </p:nvPr>
        </p:nvGraphicFramePr>
        <p:xfrm>
          <a:off x="964340" y="2057649"/>
          <a:ext cx="3212242" cy="370840"/>
        </p:xfrm>
        <a:graphic>
          <a:graphicData uri="http://schemas.openxmlformats.org/drawingml/2006/table">
            <a:tbl>
              <a:tblPr firstRow="1" bandRow="1">
                <a:tableStyleId>{5940675A-B579-460E-94D1-54222C63F5DA}</a:tableStyleId>
              </a:tblPr>
              <a:tblGrid>
                <a:gridCol w="1606121">
                  <a:extLst>
                    <a:ext uri="{9D8B030D-6E8A-4147-A177-3AD203B41FA5}">
                      <a16:colId xmlns:a16="http://schemas.microsoft.com/office/drawing/2014/main" val="1807664164"/>
                    </a:ext>
                  </a:extLst>
                </a:gridCol>
                <a:gridCol w="1606121">
                  <a:extLst>
                    <a:ext uri="{9D8B030D-6E8A-4147-A177-3AD203B41FA5}">
                      <a16:colId xmlns:a16="http://schemas.microsoft.com/office/drawing/2014/main" val="3610844740"/>
                    </a:ext>
                  </a:extLst>
                </a:gridCol>
              </a:tblGrid>
              <a:tr h="370840">
                <a:tc>
                  <a:txBody>
                    <a:bodyPr/>
                    <a:lstStyle/>
                    <a:p>
                      <a:pPr algn="ctr"/>
                      <a:r>
                        <a:rPr lang="en-US" sz="1400" b="1" u="sng" dirty="0" err="1"/>
                        <a:t>CountyID</a:t>
                      </a:r>
                      <a:endParaRPr lang="en-US" sz="1400" b="1" u="sng" dirty="0"/>
                    </a:p>
                  </a:txBody>
                  <a:tcPr/>
                </a:tc>
                <a:tc>
                  <a:txBody>
                    <a:bodyPr/>
                    <a:lstStyle/>
                    <a:p>
                      <a:pPr algn="ctr"/>
                      <a:r>
                        <a:rPr lang="en-US" sz="1400" b="1" dirty="0" err="1"/>
                        <a:t>CountyName</a:t>
                      </a:r>
                      <a:endParaRPr lang="en-US" sz="1400" b="1" dirty="0"/>
                    </a:p>
                  </a:txBody>
                  <a:tcPr/>
                </a:tc>
                <a:extLst>
                  <a:ext uri="{0D108BD9-81ED-4DB2-BD59-A6C34878D82A}">
                    <a16:rowId xmlns:a16="http://schemas.microsoft.com/office/drawing/2014/main" val="2567608365"/>
                  </a:ext>
                </a:extLst>
              </a:tr>
            </a:tbl>
          </a:graphicData>
        </a:graphic>
      </p:graphicFrame>
      <p:graphicFrame>
        <p:nvGraphicFramePr>
          <p:cNvPr id="6" name="Table 6">
            <a:extLst>
              <a:ext uri="{FF2B5EF4-FFF2-40B4-BE49-F238E27FC236}">
                <a16:creationId xmlns:a16="http://schemas.microsoft.com/office/drawing/2014/main" id="{14C9A61E-1930-DD7F-B5AD-AEA13F1D5312}"/>
              </a:ext>
            </a:extLst>
          </p:cNvPr>
          <p:cNvGraphicFramePr>
            <a:graphicFrameLocks noGrp="1"/>
          </p:cNvGraphicFramePr>
          <p:nvPr>
            <p:extLst>
              <p:ext uri="{D42A27DB-BD31-4B8C-83A1-F6EECF244321}">
                <p14:modId xmlns:p14="http://schemas.microsoft.com/office/powerpoint/2010/main" val="1578191266"/>
              </p:ext>
            </p:extLst>
          </p:nvPr>
        </p:nvGraphicFramePr>
        <p:xfrm>
          <a:off x="4589303" y="2533829"/>
          <a:ext cx="4237854" cy="370840"/>
        </p:xfrm>
        <a:graphic>
          <a:graphicData uri="http://schemas.openxmlformats.org/drawingml/2006/table">
            <a:tbl>
              <a:tblPr firstRow="1" bandRow="1">
                <a:tableStyleId>{5940675A-B579-460E-94D1-54222C63F5DA}</a:tableStyleId>
              </a:tblPr>
              <a:tblGrid>
                <a:gridCol w="2118927">
                  <a:extLst>
                    <a:ext uri="{9D8B030D-6E8A-4147-A177-3AD203B41FA5}">
                      <a16:colId xmlns:a16="http://schemas.microsoft.com/office/drawing/2014/main" val="2044754136"/>
                    </a:ext>
                  </a:extLst>
                </a:gridCol>
                <a:gridCol w="2118927">
                  <a:extLst>
                    <a:ext uri="{9D8B030D-6E8A-4147-A177-3AD203B41FA5}">
                      <a16:colId xmlns:a16="http://schemas.microsoft.com/office/drawing/2014/main" val="527579128"/>
                    </a:ext>
                  </a:extLst>
                </a:gridCol>
              </a:tblGrid>
              <a:tr h="370840">
                <a:tc>
                  <a:txBody>
                    <a:bodyPr/>
                    <a:lstStyle/>
                    <a:p>
                      <a:pPr algn="ctr"/>
                      <a:r>
                        <a:rPr lang="en-US" sz="1400" b="1" u="sng" dirty="0" err="1"/>
                        <a:t>ProjectManagerID</a:t>
                      </a:r>
                      <a:endParaRPr lang="en-US" sz="1400" b="1" u="sng" dirty="0"/>
                    </a:p>
                  </a:txBody>
                  <a:tcPr/>
                </a:tc>
                <a:tc>
                  <a:txBody>
                    <a:bodyPr/>
                    <a:lstStyle/>
                    <a:p>
                      <a:pPr algn="ctr"/>
                      <a:r>
                        <a:rPr lang="en-US" sz="1400" b="1" dirty="0" err="1"/>
                        <a:t>ProjectManagerName</a:t>
                      </a:r>
                      <a:endParaRPr lang="en-US" sz="1400" b="1" dirty="0"/>
                    </a:p>
                  </a:txBody>
                  <a:tcPr/>
                </a:tc>
                <a:extLst>
                  <a:ext uri="{0D108BD9-81ED-4DB2-BD59-A6C34878D82A}">
                    <a16:rowId xmlns:a16="http://schemas.microsoft.com/office/drawing/2014/main" val="3808678065"/>
                  </a:ext>
                </a:extLst>
              </a:tr>
            </a:tbl>
          </a:graphicData>
        </a:graphic>
      </p:graphicFrame>
      <p:graphicFrame>
        <p:nvGraphicFramePr>
          <p:cNvPr id="7" name="Table 7">
            <a:extLst>
              <a:ext uri="{FF2B5EF4-FFF2-40B4-BE49-F238E27FC236}">
                <a16:creationId xmlns:a16="http://schemas.microsoft.com/office/drawing/2014/main" id="{46A91973-F487-2779-7CD9-F7D867FEFE80}"/>
              </a:ext>
            </a:extLst>
          </p:cNvPr>
          <p:cNvGraphicFramePr>
            <a:graphicFrameLocks noGrp="1"/>
          </p:cNvGraphicFramePr>
          <p:nvPr>
            <p:extLst>
              <p:ext uri="{D42A27DB-BD31-4B8C-83A1-F6EECF244321}">
                <p14:modId xmlns:p14="http://schemas.microsoft.com/office/powerpoint/2010/main" val="1345939137"/>
              </p:ext>
            </p:extLst>
          </p:nvPr>
        </p:nvGraphicFramePr>
        <p:xfrm>
          <a:off x="964340" y="3343488"/>
          <a:ext cx="7289973" cy="370840"/>
        </p:xfrm>
        <a:graphic>
          <a:graphicData uri="http://schemas.openxmlformats.org/drawingml/2006/table">
            <a:tbl>
              <a:tblPr firstRow="1" bandRow="1">
                <a:tableStyleId>{5940675A-B579-460E-94D1-54222C63F5DA}</a:tableStyleId>
              </a:tblPr>
              <a:tblGrid>
                <a:gridCol w="2429991">
                  <a:extLst>
                    <a:ext uri="{9D8B030D-6E8A-4147-A177-3AD203B41FA5}">
                      <a16:colId xmlns:a16="http://schemas.microsoft.com/office/drawing/2014/main" val="900556798"/>
                    </a:ext>
                  </a:extLst>
                </a:gridCol>
                <a:gridCol w="2429991">
                  <a:extLst>
                    <a:ext uri="{9D8B030D-6E8A-4147-A177-3AD203B41FA5}">
                      <a16:colId xmlns:a16="http://schemas.microsoft.com/office/drawing/2014/main" val="3575410832"/>
                    </a:ext>
                  </a:extLst>
                </a:gridCol>
                <a:gridCol w="2429991">
                  <a:extLst>
                    <a:ext uri="{9D8B030D-6E8A-4147-A177-3AD203B41FA5}">
                      <a16:colId xmlns:a16="http://schemas.microsoft.com/office/drawing/2014/main" val="3348434664"/>
                    </a:ext>
                  </a:extLst>
                </a:gridCol>
              </a:tblGrid>
              <a:tr h="370840">
                <a:tc>
                  <a:txBody>
                    <a:bodyPr/>
                    <a:lstStyle/>
                    <a:p>
                      <a:pPr algn="ctr"/>
                      <a:r>
                        <a:rPr lang="en-US" sz="1400" b="1" u="sng" dirty="0" err="1"/>
                        <a:t>ProjectID</a:t>
                      </a:r>
                      <a:endParaRPr lang="en-US" sz="1400" b="1" u="sng" dirty="0"/>
                    </a:p>
                  </a:txBody>
                  <a:tcPr/>
                </a:tc>
                <a:tc>
                  <a:txBody>
                    <a:bodyPr/>
                    <a:lstStyle/>
                    <a:p>
                      <a:pPr algn="ctr"/>
                      <a:r>
                        <a:rPr lang="en-US" sz="1400" b="1" u="sng" dirty="0" err="1"/>
                        <a:t>CountyID</a:t>
                      </a:r>
                      <a:endParaRPr lang="en-US" sz="1400" b="1" u="sng" dirty="0"/>
                    </a:p>
                  </a:txBody>
                  <a:tcPr/>
                </a:tc>
                <a:tc>
                  <a:txBody>
                    <a:bodyPr/>
                    <a:lstStyle/>
                    <a:p>
                      <a:pPr algn="ctr"/>
                      <a:r>
                        <a:rPr lang="en-US" sz="1400" b="1" dirty="0" err="1"/>
                        <a:t>ProjectMilesWithinCounty</a:t>
                      </a:r>
                      <a:endParaRPr lang="en-US" sz="1400" b="1" dirty="0"/>
                    </a:p>
                  </a:txBody>
                  <a:tcPr/>
                </a:tc>
                <a:extLst>
                  <a:ext uri="{0D108BD9-81ED-4DB2-BD59-A6C34878D82A}">
                    <a16:rowId xmlns:a16="http://schemas.microsoft.com/office/drawing/2014/main" val="2100585145"/>
                  </a:ext>
                </a:extLst>
              </a:tr>
            </a:tbl>
          </a:graphicData>
        </a:graphic>
      </p:graphicFrame>
      <p:sp>
        <p:nvSpPr>
          <p:cNvPr id="8" name="TextBox 7">
            <a:extLst>
              <a:ext uri="{FF2B5EF4-FFF2-40B4-BE49-F238E27FC236}">
                <a16:creationId xmlns:a16="http://schemas.microsoft.com/office/drawing/2014/main" id="{F8740BE8-7688-F202-412A-EC6C2E308F77}"/>
              </a:ext>
            </a:extLst>
          </p:cNvPr>
          <p:cNvSpPr txBox="1"/>
          <p:nvPr/>
        </p:nvSpPr>
        <p:spPr>
          <a:xfrm>
            <a:off x="964342" y="3775083"/>
            <a:ext cx="4644220" cy="1169551"/>
          </a:xfrm>
          <a:prstGeom prst="rect">
            <a:avLst/>
          </a:prstGeom>
          <a:noFill/>
        </p:spPr>
        <p:txBody>
          <a:bodyPr wrap="none" rtlCol="0">
            <a:spAutoFit/>
          </a:bodyPr>
          <a:lstStyle/>
          <a:p>
            <a:r>
              <a:rPr lang="en-US" sz="1400" b="1" dirty="0"/>
              <a:t>Full Key functional dependencies:</a:t>
            </a:r>
          </a:p>
          <a:p>
            <a:r>
              <a:rPr lang="en-US" sz="1400" dirty="0"/>
              <a:t>	- </a:t>
            </a:r>
            <a:r>
              <a:rPr lang="en-US" sz="1400" dirty="0" err="1"/>
              <a:t>ProjectID</a:t>
            </a:r>
            <a:r>
              <a:rPr lang="en-US" sz="1400" dirty="0"/>
              <a:t>, </a:t>
            </a:r>
            <a:r>
              <a:rPr lang="en-US" sz="1400" dirty="0" err="1"/>
              <a:t>CountyID</a:t>
            </a:r>
            <a:r>
              <a:rPr lang="en-US" sz="1400" dirty="0"/>
              <a:t> -&gt; </a:t>
            </a:r>
            <a:r>
              <a:rPr lang="en-US" sz="1400" dirty="0" err="1"/>
              <a:t>ProjectMilesWithinCounty</a:t>
            </a:r>
            <a:endParaRPr lang="en-US" sz="1400" dirty="0"/>
          </a:p>
          <a:p>
            <a:r>
              <a:rPr lang="en-US" sz="1400" dirty="0"/>
              <a:t>	- </a:t>
            </a:r>
            <a:r>
              <a:rPr lang="en-US" sz="1400" dirty="0" err="1"/>
              <a:t>ProjectID</a:t>
            </a:r>
            <a:r>
              <a:rPr lang="en-US" sz="1400" dirty="0"/>
              <a:t> -&gt; </a:t>
            </a:r>
            <a:r>
              <a:rPr lang="en-US" sz="1400" dirty="0" err="1"/>
              <a:t>ProjectName</a:t>
            </a:r>
            <a:r>
              <a:rPr lang="en-US" sz="1400" dirty="0"/>
              <a:t>, </a:t>
            </a:r>
            <a:r>
              <a:rPr lang="en-US" sz="1400" dirty="0" err="1"/>
              <a:t>ProjectManagerID</a:t>
            </a:r>
            <a:endParaRPr lang="en-US" sz="1400" dirty="0"/>
          </a:p>
          <a:p>
            <a:r>
              <a:rPr lang="en-US" sz="1400" dirty="0"/>
              <a:t>	- </a:t>
            </a:r>
            <a:r>
              <a:rPr lang="en-US" sz="1400" dirty="0" err="1"/>
              <a:t>CountyID</a:t>
            </a:r>
            <a:r>
              <a:rPr lang="en-US" sz="1400" dirty="0"/>
              <a:t> -&gt; </a:t>
            </a:r>
            <a:r>
              <a:rPr lang="en-US" sz="1400" dirty="0" err="1"/>
              <a:t>CountyName</a:t>
            </a:r>
            <a:endParaRPr lang="en-US" sz="1400" dirty="0"/>
          </a:p>
          <a:p>
            <a:r>
              <a:rPr lang="en-US" sz="1400" dirty="0"/>
              <a:t>	- </a:t>
            </a:r>
            <a:r>
              <a:rPr lang="en-US" sz="1400" dirty="0" err="1"/>
              <a:t>ProjectManagerID</a:t>
            </a:r>
            <a:r>
              <a:rPr lang="en-US" sz="1400" dirty="0"/>
              <a:t> -&gt; </a:t>
            </a:r>
            <a:r>
              <a:rPr lang="en-US" sz="1400" dirty="0" err="1"/>
              <a:t>ProjectManagerName</a:t>
            </a:r>
            <a:endParaRPr lang="en-US" sz="1400" dirty="0"/>
          </a:p>
        </p:txBody>
      </p:sp>
      <p:cxnSp>
        <p:nvCxnSpPr>
          <p:cNvPr id="10" name="Straight Connector 9">
            <a:extLst>
              <a:ext uri="{FF2B5EF4-FFF2-40B4-BE49-F238E27FC236}">
                <a16:creationId xmlns:a16="http://schemas.microsoft.com/office/drawing/2014/main" id="{D20D72C8-4729-C6EE-589D-9F841A255CD4}"/>
              </a:ext>
            </a:extLst>
          </p:cNvPr>
          <p:cNvCxnSpPr/>
          <p:nvPr/>
        </p:nvCxnSpPr>
        <p:spPr>
          <a:xfrm flipV="1">
            <a:off x="1728683" y="981145"/>
            <a:ext cx="0" cy="214071"/>
          </a:xfrm>
          <a:prstGeom prst="line">
            <a:avLst/>
          </a:prstGeom>
        </p:spPr>
        <p:style>
          <a:lnRef idx="2">
            <a:schemeClr val="dk1"/>
          </a:lnRef>
          <a:fillRef idx="0">
            <a:schemeClr val="dk1"/>
          </a:fillRef>
          <a:effectRef idx="1">
            <a:schemeClr val="dk1"/>
          </a:effectRef>
          <a:fontRef idx="minor">
            <a:schemeClr val="tx1"/>
          </a:fontRef>
        </p:style>
      </p:cxnSp>
      <p:cxnSp>
        <p:nvCxnSpPr>
          <p:cNvPr id="12" name="Straight Connector 11">
            <a:extLst>
              <a:ext uri="{FF2B5EF4-FFF2-40B4-BE49-F238E27FC236}">
                <a16:creationId xmlns:a16="http://schemas.microsoft.com/office/drawing/2014/main" id="{939DA852-20E9-C409-2BA7-53D46281F875}"/>
              </a:ext>
            </a:extLst>
          </p:cNvPr>
          <p:cNvCxnSpPr/>
          <p:nvPr/>
        </p:nvCxnSpPr>
        <p:spPr>
          <a:xfrm>
            <a:off x="1728683" y="981145"/>
            <a:ext cx="3650926" cy="0"/>
          </a:xfrm>
          <a:prstGeom prst="line">
            <a:avLst/>
          </a:prstGeom>
        </p:spPr>
        <p:style>
          <a:lnRef idx="2">
            <a:schemeClr val="dk1"/>
          </a:lnRef>
          <a:fillRef idx="0">
            <a:schemeClr val="dk1"/>
          </a:fillRef>
          <a:effectRef idx="1">
            <a:schemeClr val="dk1"/>
          </a:effectRef>
          <a:fontRef idx="minor">
            <a:schemeClr val="tx1"/>
          </a:fontRef>
        </p:style>
      </p:cxnSp>
      <p:cxnSp>
        <p:nvCxnSpPr>
          <p:cNvPr id="14" name="Straight Arrow Connector 13">
            <a:extLst>
              <a:ext uri="{FF2B5EF4-FFF2-40B4-BE49-F238E27FC236}">
                <a16:creationId xmlns:a16="http://schemas.microsoft.com/office/drawing/2014/main" id="{4673425D-6554-4179-BE69-B75F01DC94F5}"/>
              </a:ext>
            </a:extLst>
          </p:cNvPr>
          <p:cNvCxnSpPr/>
          <p:nvPr/>
        </p:nvCxnSpPr>
        <p:spPr>
          <a:xfrm>
            <a:off x="5379609" y="981145"/>
            <a:ext cx="0" cy="21407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6" name="Straight Arrow Connector 15">
            <a:extLst>
              <a:ext uri="{FF2B5EF4-FFF2-40B4-BE49-F238E27FC236}">
                <a16:creationId xmlns:a16="http://schemas.microsoft.com/office/drawing/2014/main" id="{3AFB1E78-8096-C06B-7A8F-C7275426C020}"/>
              </a:ext>
            </a:extLst>
          </p:cNvPr>
          <p:cNvCxnSpPr/>
          <p:nvPr/>
        </p:nvCxnSpPr>
        <p:spPr>
          <a:xfrm>
            <a:off x="3554146" y="981145"/>
            <a:ext cx="0" cy="21407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8" name="Straight Connector 17">
            <a:extLst>
              <a:ext uri="{FF2B5EF4-FFF2-40B4-BE49-F238E27FC236}">
                <a16:creationId xmlns:a16="http://schemas.microsoft.com/office/drawing/2014/main" id="{AD2B17F9-3B25-C221-EDFB-2E079B2E98FE}"/>
              </a:ext>
            </a:extLst>
          </p:cNvPr>
          <p:cNvCxnSpPr/>
          <p:nvPr/>
        </p:nvCxnSpPr>
        <p:spPr>
          <a:xfrm flipV="1">
            <a:off x="1668613" y="1848823"/>
            <a:ext cx="0" cy="208826"/>
          </a:xfrm>
          <a:prstGeom prst="line">
            <a:avLst/>
          </a:prstGeom>
        </p:spPr>
        <p:style>
          <a:lnRef idx="2">
            <a:schemeClr val="dk1"/>
          </a:lnRef>
          <a:fillRef idx="0">
            <a:schemeClr val="dk1"/>
          </a:fillRef>
          <a:effectRef idx="1">
            <a:schemeClr val="dk1"/>
          </a:effectRef>
          <a:fontRef idx="minor">
            <a:schemeClr val="tx1"/>
          </a:fontRef>
        </p:style>
      </p:cxnSp>
      <p:cxnSp>
        <p:nvCxnSpPr>
          <p:cNvPr id="20" name="Straight Connector 19">
            <a:extLst>
              <a:ext uri="{FF2B5EF4-FFF2-40B4-BE49-F238E27FC236}">
                <a16:creationId xmlns:a16="http://schemas.microsoft.com/office/drawing/2014/main" id="{580039B6-B663-E975-DFED-08FB2F23B10B}"/>
              </a:ext>
            </a:extLst>
          </p:cNvPr>
          <p:cNvCxnSpPr/>
          <p:nvPr/>
        </p:nvCxnSpPr>
        <p:spPr>
          <a:xfrm>
            <a:off x="1668613" y="1848823"/>
            <a:ext cx="1748707" cy="0"/>
          </a:xfrm>
          <a:prstGeom prst="line">
            <a:avLst/>
          </a:prstGeom>
        </p:spPr>
        <p:style>
          <a:lnRef idx="2">
            <a:schemeClr val="dk1"/>
          </a:lnRef>
          <a:fillRef idx="0">
            <a:schemeClr val="dk1"/>
          </a:fillRef>
          <a:effectRef idx="1">
            <a:schemeClr val="dk1"/>
          </a:effectRef>
          <a:fontRef idx="minor">
            <a:schemeClr val="tx1"/>
          </a:fontRef>
        </p:style>
      </p:cxnSp>
      <p:cxnSp>
        <p:nvCxnSpPr>
          <p:cNvPr id="22" name="Straight Arrow Connector 21">
            <a:extLst>
              <a:ext uri="{FF2B5EF4-FFF2-40B4-BE49-F238E27FC236}">
                <a16:creationId xmlns:a16="http://schemas.microsoft.com/office/drawing/2014/main" id="{2673F13B-DC55-E128-6C7B-68E7DF706A35}"/>
              </a:ext>
            </a:extLst>
          </p:cNvPr>
          <p:cNvCxnSpPr/>
          <p:nvPr/>
        </p:nvCxnSpPr>
        <p:spPr>
          <a:xfrm>
            <a:off x="3417320" y="1848823"/>
            <a:ext cx="0" cy="20882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6" name="Straight Connector 25">
            <a:extLst>
              <a:ext uri="{FF2B5EF4-FFF2-40B4-BE49-F238E27FC236}">
                <a16:creationId xmlns:a16="http://schemas.microsoft.com/office/drawing/2014/main" id="{408D90EB-E89C-B948-1BDF-A76115C8F9B4}"/>
              </a:ext>
            </a:extLst>
          </p:cNvPr>
          <p:cNvCxnSpPr/>
          <p:nvPr/>
        </p:nvCxnSpPr>
        <p:spPr>
          <a:xfrm flipV="1">
            <a:off x="5546471" y="2316696"/>
            <a:ext cx="0" cy="217133"/>
          </a:xfrm>
          <a:prstGeom prst="line">
            <a:avLst/>
          </a:prstGeom>
        </p:spPr>
        <p:style>
          <a:lnRef idx="2">
            <a:schemeClr val="dk1"/>
          </a:lnRef>
          <a:fillRef idx="0">
            <a:schemeClr val="dk1"/>
          </a:fillRef>
          <a:effectRef idx="1">
            <a:schemeClr val="dk1"/>
          </a:effectRef>
          <a:fontRef idx="minor">
            <a:schemeClr val="tx1"/>
          </a:fontRef>
        </p:style>
      </p:cxnSp>
      <p:cxnSp>
        <p:nvCxnSpPr>
          <p:cNvPr id="28" name="Straight Connector 27">
            <a:extLst>
              <a:ext uri="{FF2B5EF4-FFF2-40B4-BE49-F238E27FC236}">
                <a16:creationId xmlns:a16="http://schemas.microsoft.com/office/drawing/2014/main" id="{DACBA08B-19A5-DFEB-86A9-B040607AC9EB}"/>
              </a:ext>
            </a:extLst>
          </p:cNvPr>
          <p:cNvCxnSpPr/>
          <p:nvPr/>
        </p:nvCxnSpPr>
        <p:spPr>
          <a:xfrm>
            <a:off x="5546471" y="2316696"/>
            <a:ext cx="2109127" cy="0"/>
          </a:xfrm>
          <a:prstGeom prst="line">
            <a:avLst/>
          </a:prstGeom>
        </p:spPr>
        <p:style>
          <a:lnRef idx="2">
            <a:schemeClr val="dk1"/>
          </a:lnRef>
          <a:fillRef idx="0">
            <a:schemeClr val="dk1"/>
          </a:fillRef>
          <a:effectRef idx="1">
            <a:schemeClr val="dk1"/>
          </a:effectRef>
          <a:fontRef idx="minor">
            <a:schemeClr val="tx1"/>
          </a:fontRef>
        </p:style>
      </p:cxnSp>
      <p:cxnSp>
        <p:nvCxnSpPr>
          <p:cNvPr id="30" name="Straight Arrow Connector 29">
            <a:extLst>
              <a:ext uri="{FF2B5EF4-FFF2-40B4-BE49-F238E27FC236}">
                <a16:creationId xmlns:a16="http://schemas.microsoft.com/office/drawing/2014/main" id="{86194EDB-D9FB-967B-5181-40E1CA170D71}"/>
              </a:ext>
            </a:extLst>
          </p:cNvPr>
          <p:cNvCxnSpPr/>
          <p:nvPr/>
        </p:nvCxnSpPr>
        <p:spPr>
          <a:xfrm>
            <a:off x="7655598" y="2299562"/>
            <a:ext cx="0" cy="217133"/>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2" name="Straight Connector 31">
            <a:extLst>
              <a:ext uri="{FF2B5EF4-FFF2-40B4-BE49-F238E27FC236}">
                <a16:creationId xmlns:a16="http://schemas.microsoft.com/office/drawing/2014/main" id="{B0BB0401-EEF8-D037-0528-9818201BFF15}"/>
              </a:ext>
            </a:extLst>
          </p:cNvPr>
          <p:cNvCxnSpPr/>
          <p:nvPr/>
        </p:nvCxnSpPr>
        <p:spPr>
          <a:xfrm flipV="1">
            <a:off x="1862172" y="3127585"/>
            <a:ext cx="0" cy="215903"/>
          </a:xfrm>
          <a:prstGeom prst="line">
            <a:avLst/>
          </a:prstGeom>
        </p:spPr>
        <p:style>
          <a:lnRef idx="2">
            <a:schemeClr val="dk1"/>
          </a:lnRef>
          <a:fillRef idx="0">
            <a:schemeClr val="dk1"/>
          </a:fillRef>
          <a:effectRef idx="1">
            <a:schemeClr val="dk1"/>
          </a:effectRef>
          <a:fontRef idx="minor">
            <a:schemeClr val="tx1"/>
          </a:fontRef>
        </p:style>
      </p:cxnSp>
      <p:cxnSp>
        <p:nvCxnSpPr>
          <p:cNvPr id="34" name="Straight Connector 33">
            <a:extLst>
              <a:ext uri="{FF2B5EF4-FFF2-40B4-BE49-F238E27FC236}">
                <a16:creationId xmlns:a16="http://schemas.microsoft.com/office/drawing/2014/main" id="{0946B782-1D51-CBD8-7EC9-48108F011D9B}"/>
              </a:ext>
            </a:extLst>
          </p:cNvPr>
          <p:cNvCxnSpPr/>
          <p:nvPr/>
        </p:nvCxnSpPr>
        <p:spPr>
          <a:xfrm>
            <a:off x="1862172" y="3120911"/>
            <a:ext cx="5092608" cy="0"/>
          </a:xfrm>
          <a:prstGeom prst="line">
            <a:avLst/>
          </a:prstGeom>
        </p:spPr>
        <p:style>
          <a:lnRef idx="2">
            <a:schemeClr val="dk1"/>
          </a:lnRef>
          <a:fillRef idx="0">
            <a:schemeClr val="dk1"/>
          </a:fillRef>
          <a:effectRef idx="1">
            <a:schemeClr val="dk1"/>
          </a:effectRef>
          <a:fontRef idx="minor">
            <a:schemeClr val="tx1"/>
          </a:fontRef>
        </p:style>
      </p:cxnSp>
      <p:cxnSp>
        <p:nvCxnSpPr>
          <p:cNvPr id="36" name="Straight Connector 35">
            <a:extLst>
              <a:ext uri="{FF2B5EF4-FFF2-40B4-BE49-F238E27FC236}">
                <a16:creationId xmlns:a16="http://schemas.microsoft.com/office/drawing/2014/main" id="{29E38585-0840-0CF9-E314-0883163C229A}"/>
              </a:ext>
            </a:extLst>
          </p:cNvPr>
          <p:cNvCxnSpPr>
            <a:endCxn id="7" idx="0"/>
          </p:cNvCxnSpPr>
          <p:nvPr/>
        </p:nvCxnSpPr>
        <p:spPr>
          <a:xfrm>
            <a:off x="4609326" y="3127585"/>
            <a:ext cx="0" cy="215903"/>
          </a:xfrm>
          <a:prstGeom prst="line">
            <a:avLst/>
          </a:prstGeom>
        </p:spPr>
        <p:style>
          <a:lnRef idx="2">
            <a:schemeClr val="dk1"/>
          </a:lnRef>
          <a:fillRef idx="0">
            <a:schemeClr val="dk1"/>
          </a:fillRef>
          <a:effectRef idx="1">
            <a:schemeClr val="dk1"/>
          </a:effectRef>
          <a:fontRef idx="minor">
            <a:schemeClr val="tx1"/>
          </a:fontRef>
        </p:style>
      </p:cxnSp>
      <p:cxnSp>
        <p:nvCxnSpPr>
          <p:cNvPr id="38" name="Straight Arrow Connector 37">
            <a:extLst>
              <a:ext uri="{FF2B5EF4-FFF2-40B4-BE49-F238E27FC236}">
                <a16:creationId xmlns:a16="http://schemas.microsoft.com/office/drawing/2014/main" id="{50381FFC-88B2-6A31-623B-8AC19A3F13F6}"/>
              </a:ext>
            </a:extLst>
          </p:cNvPr>
          <p:cNvCxnSpPr/>
          <p:nvPr/>
        </p:nvCxnSpPr>
        <p:spPr>
          <a:xfrm>
            <a:off x="6954780" y="3127585"/>
            <a:ext cx="0" cy="215903"/>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3801141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751881-7488-B446-8C32-F6005C90EAF1}"/>
              </a:ext>
            </a:extLst>
          </p:cNvPr>
          <p:cNvSpPr>
            <a:spLocks noGrp="1"/>
          </p:cNvSpPr>
          <p:nvPr>
            <p:ph type="title"/>
          </p:nvPr>
        </p:nvSpPr>
        <p:spPr>
          <a:xfrm>
            <a:off x="828259" y="205979"/>
            <a:ext cx="6802482" cy="857250"/>
          </a:xfrm>
        </p:spPr>
        <p:txBody>
          <a:bodyPr/>
          <a:lstStyle/>
          <a:p>
            <a:r>
              <a:rPr lang="en-US" dirty="0"/>
              <a:t>Exercise 3-a</a:t>
            </a:r>
          </a:p>
        </p:txBody>
      </p:sp>
      <p:sp>
        <p:nvSpPr>
          <p:cNvPr id="3" name="Content Placeholder 2">
            <a:extLst>
              <a:ext uri="{FF2B5EF4-FFF2-40B4-BE49-F238E27FC236}">
                <a16:creationId xmlns:a16="http://schemas.microsoft.com/office/drawing/2014/main" id="{9A20A427-A787-4940-A713-BC8821DAF425}"/>
              </a:ext>
            </a:extLst>
          </p:cNvPr>
          <p:cNvSpPr>
            <a:spLocks noGrp="1"/>
          </p:cNvSpPr>
          <p:nvPr>
            <p:ph idx="1"/>
          </p:nvPr>
        </p:nvSpPr>
        <p:spPr>
          <a:xfrm>
            <a:off x="939113" y="1063230"/>
            <a:ext cx="7933037" cy="3741996"/>
          </a:xfrm>
        </p:spPr>
        <p:txBody>
          <a:bodyPr>
            <a:noAutofit/>
          </a:bodyPr>
          <a:lstStyle/>
          <a:p>
            <a:pPr algn="just">
              <a:spcAft>
                <a:spcPts val="600"/>
              </a:spcAft>
            </a:pPr>
            <a:r>
              <a:rPr lang="en-US" sz="1200" b="1" dirty="0"/>
              <a:t>Insertion anomaly:</a:t>
            </a:r>
          </a:p>
          <a:p>
            <a:pPr marL="0" indent="0" algn="just">
              <a:spcAft>
                <a:spcPts val="600"/>
              </a:spcAft>
              <a:buNone/>
            </a:pPr>
            <a:r>
              <a:rPr lang="en-US" sz="1200" dirty="0"/>
              <a:t>	- We cannot add a new course without adding a new client associated with it.</a:t>
            </a:r>
          </a:p>
          <a:p>
            <a:pPr marL="0" indent="0" algn="just">
              <a:spcAft>
                <a:spcPts val="600"/>
              </a:spcAft>
              <a:buNone/>
            </a:pPr>
            <a:r>
              <a:rPr lang="en-US" sz="1200" dirty="0"/>
              <a:t>	- We cannot add a new client without adding a new course associated with it</a:t>
            </a:r>
          </a:p>
          <a:p>
            <a:pPr algn="just">
              <a:spcAft>
                <a:spcPts val="600"/>
              </a:spcAft>
            </a:pPr>
            <a:r>
              <a:rPr lang="en-US" sz="1200" b="1" dirty="0"/>
              <a:t>Deletion anomaly:</a:t>
            </a:r>
          </a:p>
          <a:p>
            <a:pPr marL="0" indent="0" algn="just">
              <a:spcAft>
                <a:spcPts val="600"/>
              </a:spcAft>
              <a:buNone/>
            </a:pPr>
            <a:r>
              <a:rPr lang="en-US" sz="1200" dirty="0"/>
              <a:t>	- If we were to delete course(11, German), the information related to it would be deleted, which would also 	result in deletion of information of client (C555, Ms. Wong)</a:t>
            </a:r>
          </a:p>
          <a:p>
            <a:pPr marL="0" indent="0" algn="just">
              <a:spcAft>
                <a:spcPts val="600"/>
              </a:spcAft>
              <a:buNone/>
            </a:pPr>
            <a:r>
              <a:rPr lang="en-US" sz="1200" dirty="0"/>
              <a:t>	- If we were to delete course(10, German), the information related to it would be deleted, which would also 	result in deletion of information of client (C444, Ms. Clark)</a:t>
            </a:r>
          </a:p>
          <a:p>
            <a:pPr marL="0" indent="0" algn="just">
              <a:spcAft>
                <a:spcPts val="600"/>
              </a:spcAft>
              <a:buNone/>
            </a:pPr>
            <a:r>
              <a:rPr lang="en-US" sz="1200" dirty="0"/>
              <a:t>	- If we were to delete course(12, German), the information related to it would be deleted, which would also 	result in deletion of information of client (C333, Mr. Vance) and client (C666, Ms. Hess).</a:t>
            </a:r>
          </a:p>
          <a:p>
            <a:pPr algn="just">
              <a:spcAft>
                <a:spcPts val="600"/>
              </a:spcAft>
            </a:pPr>
            <a:r>
              <a:rPr lang="en-US" sz="1200" b="1" dirty="0"/>
              <a:t>Modification anomaly:</a:t>
            </a:r>
          </a:p>
          <a:p>
            <a:pPr marL="0" indent="0" algn="just">
              <a:spcAft>
                <a:spcPts val="600"/>
              </a:spcAft>
              <a:buNone/>
            </a:pPr>
            <a:r>
              <a:rPr lang="en-US" sz="1200" dirty="0"/>
              <a:t>	- We can’t change the </a:t>
            </a:r>
            <a:r>
              <a:rPr lang="en-US" sz="1200" dirty="0" err="1"/>
              <a:t>ClientName</a:t>
            </a:r>
            <a:r>
              <a:rPr lang="en-US" sz="1200" dirty="0"/>
              <a:t> for client C111 from Mr. Smith to Mr. Williams, because it will require 	making a change in two different records. </a:t>
            </a:r>
          </a:p>
          <a:p>
            <a:pPr marL="0" indent="0" algn="just">
              <a:spcAft>
                <a:spcPts val="600"/>
              </a:spcAft>
              <a:buNone/>
            </a:pPr>
            <a:r>
              <a:rPr lang="en-US" sz="1200" dirty="0"/>
              <a:t>	- We can’t change the </a:t>
            </a:r>
            <a:r>
              <a:rPr lang="en-US" sz="1200" dirty="0" err="1"/>
              <a:t>ClientName</a:t>
            </a:r>
            <a:r>
              <a:rPr lang="en-US" sz="1200" dirty="0"/>
              <a:t> for client C222 from Ms. Jones to Mr. Brown, because it will require 	making a change in two different records. </a:t>
            </a:r>
          </a:p>
        </p:txBody>
      </p:sp>
    </p:spTree>
    <p:extLst>
      <p:ext uri="{BB962C8B-B14F-4D97-AF65-F5344CB8AC3E}">
        <p14:creationId xmlns:p14="http://schemas.microsoft.com/office/powerpoint/2010/main" val="26061944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F4328D-8B21-A041-BB86-0BE26E291C59}"/>
              </a:ext>
            </a:extLst>
          </p:cNvPr>
          <p:cNvSpPr>
            <a:spLocks noGrp="1"/>
          </p:cNvSpPr>
          <p:nvPr>
            <p:ph type="title"/>
          </p:nvPr>
        </p:nvSpPr>
        <p:spPr>
          <a:xfrm>
            <a:off x="974470" y="313182"/>
            <a:ext cx="6802482" cy="857250"/>
          </a:xfrm>
        </p:spPr>
        <p:txBody>
          <a:bodyPr/>
          <a:lstStyle/>
          <a:p>
            <a:r>
              <a:rPr lang="en-US" dirty="0"/>
              <a:t>Exercise 3-b</a:t>
            </a:r>
          </a:p>
        </p:txBody>
      </p:sp>
      <p:graphicFrame>
        <p:nvGraphicFramePr>
          <p:cNvPr id="4" name="Table 4">
            <a:extLst>
              <a:ext uri="{FF2B5EF4-FFF2-40B4-BE49-F238E27FC236}">
                <a16:creationId xmlns:a16="http://schemas.microsoft.com/office/drawing/2014/main" id="{8D2202EB-248B-D519-773D-945331CA5B3E}"/>
              </a:ext>
            </a:extLst>
          </p:cNvPr>
          <p:cNvGraphicFramePr>
            <a:graphicFrameLocks noGrp="1"/>
          </p:cNvGraphicFramePr>
          <p:nvPr>
            <p:ph idx="1"/>
            <p:extLst>
              <p:ext uri="{D42A27DB-BD31-4B8C-83A1-F6EECF244321}">
                <p14:modId xmlns:p14="http://schemas.microsoft.com/office/powerpoint/2010/main" val="3691846486"/>
              </p:ext>
            </p:extLst>
          </p:nvPr>
        </p:nvGraphicFramePr>
        <p:xfrm>
          <a:off x="358347" y="1982882"/>
          <a:ext cx="8662080" cy="370840"/>
        </p:xfrm>
        <a:graphic>
          <a:graphicData uri="http://schemas.openxmlformats.org/drawingml/2006/table">
            <a:tbl>
              <a:tblPr firstRow="1" bandRow="1">
                <a:tableStyleId>{616DA210-FB5B-4158-B5E0-FEB733F419BA}</a:tableStyleId>
              </a:tblPr>
              <a:tblGrid>
                <a:gridCol w="1237440">
                  <a:extLst>
                    <a:ext uri="{9D8B030D-6E8A-4147-A177-3AD203B41FA5}">
                      <a16:colId xmlns:a16="http://schemas.microsoft.com/office/drawing/2014/main" val="33810012"/>
                    </a:ext>
                  </a:extLst>
                </a:gridCol>
                <a:gridCol w="1505759">
                  <a:extLst>
                    <a:ext uri="{9D8B030D-6E8A-4147-A177-3AD203B41FA5}">
                      <a16:colId xmlns:a16="http://schemas.microsoft.com/office/drawing/2014/main" val="3318928588"/>
                    </a:ext>
                  </a:extLst>
                </a:gridCol>
                <a:gridCol w="1112108">
                  <a:extLst>
                    <a:ext uri="{9D8B030D-6E8A-4147-A177-3AD203B41FA5}">
                      <a16:colId xmlns:a16="http://schemas.microsoft.com/office/drawing/2014/main" val="3613329353"/>
                    </a:ext>
                  </a:extLst>
                </a:gridCol>
                <a:gridCol w="1094453">
                  <a:extLst>
                    <a:ext uri="{9D8B030D-6E8A-4147-A177-3AD203B41FA5}">
                      <a16:colId xmlns:a16="http://schemas.microsoft.com/office/drawing/2014/main" val="3362916160"/>
                    </a:ext>
                  </a:extLst>
                </a:gridCol>
                <a:gridCol w="1237440">
                  <a:extLst>
                    <a:ext uri="{9D8B030D-6E8A-4147-A177-3AD203B41FA5}">
                      <a16:colId xmlns:a16="http://schemas.microsoft.com/office/drawing/2014/main" val="3542499813"/>
                    </a:ext>
                  </a:extLst>
                </a:gridCol>
                <a:gridCol w="1237440">
                  <a:extLst>
                    <a:ext uri="{9D8B030D-6E8A-4147-A177-3AD203B41FA5}">
                      <a16:colId xmlns:a16="http://schemas.microsoft.com/office/drawing/2014/main" val="3587845309"/>
                    </a:ext>
                  </a:extLst>
                </a:gridCol>
                <a:gridCol w="1237440">
                  <a:extLst>
                    <a:ext uri="{9D8B030D-6E8A-4147-A177-3AD203B41FA5}">
                      <a16:colId xmlns:a16="http://schemas.microsoft.com/office/drawing/2014/main" val="687580739"/>
                    </a:ext>
                  </a:extLst>
                </a:gridCol>
              </a:tblGrid>
              <a:tr h="370840">
                <a:tc>
                  <a:txBody>
                    <a:bodyPr/>
                    <a:lstStyle/>
                    <a:p>
                      <a:pPr algn="ctr"/>
                      <a:r>
                        <a:rPr lang="en-US" sz="1200" u="sng" dirty="0" err="1"/>
                        <a:t>CourseID</a:t>
                      </a:r>
                      <a:endParaRPr lang="en-US" sz="1200" u="sng" dirty="0"/>
                    </a:p>
                  </a:txBody>
                  <a:tcPr/>
                </a:tc>
                <a:tc>
                  <a:txBody>
                    <a:bodyPr/>
                    <a:lstStyle/>
                    <a:p>
                      <a:pPr algn="ctr"/>
                      <a:r>
                        <a:rPr lang="en-US" sz="1200" dirty="0" err="1"/>
                        <a:t>CourseLanguage</a:t>
                      </a:r>
                      <a:endParaRPr lang="en-US" sz="1200" dirty="0"/>
                    </a:p>
                  </a:txBody>
                  <a:tcPr/>
                </a:tc>
                <a:tc>
                  <a:txBody>
                    <a:bodyPr/>
                    <a:lstStyle/>
                    <a:p>
                      <a:pPr algn="ctr"/>
                      <a:r>
                        <a:rPr lang="en-US" sz="1200" dirty="0" err="1"/>
                        <a:t>CourseLevel</a:t>
                      </a:r>
                      <a:endParaRPr lang="en-US" sz="1200" dirty="0"/>
                    </a:p>
                  </a:txBody>
                  <a:tcPr/>
                </a:tc>
                <a:tc>
                  <a:txBody>
                    <a:bodyPr/>
                    <a:lstStyle/>
                    <a:p>
                      <a:pPr algn="ctr"/>
                      <a:r>
                        <a:rPr lang="en-US" sz="1200" u="sng" dirty="0"/>
                        <a:t>ClientID</a:t>
                      </a:r>
                    </a:p>
                  </a:txBody>
                  <a:tcPr/>
                </a:tc>
                <a:tc>
                  <a:txBody>
                    <a:bodyPr/>
                    <a:lstStyle/>
                    <a:p>
                      <a:pPr algn="ctr"/>
                      <a:r>
                        <a:rPr lang="en-US" sz="1200" dirty="0" err="1"/>
                        <a:t>ClientName</a:t>
                      </a:r>
                      <a:endParaRPr lang="en-US" sz="1200" dirty="0"/>
                    </a:p>
                  </a:txBody>
                  <a:tcPr/>
                </a:tc>
                <a:tc>
                  <a:txBody>
                    <a:bodyPr/>
                    <a:lstStyle/>
                    <a:p>
                      <a:pPr algn="ctr"/>
                      <a:r>
                        <a:rPr lang="en-US" sz="1200" dirty="0"/>
                        <a:t>Attendance</a:t>
                      </a:r>
                    </a:p>
                  </a:txBody>
                  <a:tcPr/>
                </a:tc>
                <a:tc>
                  <a:txBody>
                    <a:bodyPr/>
                    <a:lstStyle/>
                    <a:p>
                      <a:pPr algn="ctr"/>
                      <a:r>
                        <a:rPr lang="en-US" sz="1200" dirty="0" err="1"/>
                        <a:t>FinalScore</a:t>
                      </a:r>
                      <a:endParaRPr lang="en-US" sz="1200" dirty="0"/>
                    </a:p>
                  </a:txBody>
                  <a:tcPr/>
                </a:tc>
                <a:extLst>
                  <a:ext uri="{0D108BD9-81ED-4DB2-BD59-A6C34878D82A}">
                    <a16:rowId xmlns:a16="http://schemas.microsoft.com/office/drawing/2014/main" val="1113753211"/>
                  </a:ext>
                </a:extLst>
              </a:tr>
            </a:tbl>
          </a:graphicData>
        </a:graphic>
      </p:graphicFrame>
      <p:sp>
        <p:nvSpPr>
          <p:cNvPr id="5" name="TextBox 4">
            <a:extLst>
              <a:ext uri="{FF2B5EF4-FFF2-40B4-BE49-F238E27FC236}">
                <a16:creationId xmlns:a16="http://schemas.microsoft.com/office/drawing/2014/main" id="{62AB8720-FBF4-23A8-F915-EEAFC410AEC4}"/>
              </a:ext>
            </a:extLst>
          </p:cNvPr>
          <p:cNvSpPr txBox="1"/>
          <p:nvPr/>
        </p:nvSpPr>
        <p:spPr>
          <a:xfrm>
            <a:off x="518983" y="3150974"/>
            <a:ext cx="6522563" cy="1600438"/>
          </a:xfrm>
          <a:prstGeom prst="rect">
            <a:avLst/>
          </a:prstGeom>
          <a:noFill/>
        </p:spPr>
        <p:txBody>
          <a:bodyPr wrap="square" rtlCol="0">
            <a:spAutoFit/>
          </a:bodyPr>
          <a:lstStyle/>
          <a:p>
            <a:r>
              <a:rPr lang="en-US" sz="1400" b="1" dirty="0"/>
              <a:t>Full key functional dependencies:</a:t>
            </a:r>
          </a:p>
          <a:p>
            <a:r>
              <a:rPr lang="en-US" sz="1400" dirty="0"/>
              <a:t>	- </a:t>
            </a:r>
            <a:r>
              <a:rPr lang="en-US" sz="1400" dirty="0" err="1"/>
              <a:t>CourseID</a:t>
            </a:r>
            <a:r>
              <a:rPr lang="en-US" sz="1400" dirty="0"/>
              <a:t>, ClientID -&gt; Attendance, </a:t>
            </a:r>
            <a:r>
              <a:rPr lang="en-US" sz="1400" dirty="0" err="1"/>
              <a:t>FinalScore</a:t>
            </a:r>
            <a:endParaRPr lang="en-US" sz="1400" dirty="0"/>
          </a:p>
          <a:p>
            <a:r>
              <a:rPr lang="en-US" sz="1400" b="1" dirty="0"/>
              <a:t>Partial functional dependencies:</a:t>
            </a:r>
          </a:p>
          <a:p>
            <a:r>
              <a:rPr lang="en-US" sz="1400" dirty="0"/>
              <a:t>	- </a:t>
            </a:r>
            <a:r>
              <a:rPr lang="en-US" sz="1400" dirty="0" err="1"/>
              <a:t>CourseID</a:t>
            </a:r>
            <a:r>
              <a:rPr lang="en-US" sz="1400" dirty="0"/>
              <a:t> -&gt; </a:t>
            </a:r>
            <a:r>
              <a:rPr lang="en-US" sz="1400" dirty="0" err="1"/>
              <a:t>CourseLanguage</a:t>
            </a:r>
            <a:r>
              <a:rPr lang="en-US" sz="1400" dirty="0"/>
              <a:t>, </a:t>
            </a:r>
            <a:r>
              <a:rPr lang="en-US" sz="1400" dirty="0" err="1"/>
              <a:t>CourseLevel</a:t>
            </a:r>
            <a:endParaRPr lang="en-US" sz="1400" dirty="0"/>
          </a:p>
          <a:p>
            <a:r>
              <a:rPr lang="en-US" sz="1400" dirty="0"/>
              <a:t>	- ClientID -&gt; </a:t>
            </a:r>
            <a:r>
              <a:rPr lang="en-US" sz="1400" dirty="0" err="1"/>
              <a:t>ClientName</a:t>
            </a:r>
            <a:endParaRPr lang="en-US" sz="1400" dirty="0"/>
          </a:p>
          <a:p>
            <a:endParaRPr lang="en-US" sz="1400" dirty="0"/>
          </a:p>
          <a:p>
            <a:r>
              <a:rPr lang="en-US" sz="1400" dirty="0"/>
              <a:t>No Transitive functional dependencies are in this table.</a:t>
            </a:r>
          </a:p>
        </p:txBody>
      </p:sp>
      <p:cxnSp>
        <p:nvCxnSpPr>
          <p:cNvPr id="7" name="Straight Connector 6">
            <a:extLst>
              <a:ext uri="{FF2B5EF4-FFF2-40B4-BE49-F238E27FC236}">
                <a16:creationId xmlns:a16="http://schemas.microsoft.com/office/drawing/2014/main" id="{B9B5BA5F-2C8C-2245-8134-786B473F6659}"/>
              </a:ext>
            </a:extLst>
          </p:cNvPr>
          <p:cNvCxnSpPr/>
          <p:nvPr/>
        </p:nvCxnSpPr>
        <p:spPr>
          <a:xfrm flipV="1">
            <a:off x="974470" y="1491854"/>
            <a:ext cx="0" cy="491028"/>
          </a:xfrm>
          <a:prstGeom prst="line">
            <a:avLst/>
          </a:prstGeom>
        </p:spPr>
        <p:style>
          <a:lnRef idx="2">
            <a:schemeClr val="dk1"/>
          </a:lnRef>
          <a:fillRef idx="0">
            <a:schemeClr val="dk1"/>
          </a:fillRef>
          <a:effectRef idx="1">
            <a:schemeClr val="dk1"/>
          </a:effectRef>
          <a:fontRef idx="minor">
            <a:schemeClr val="tx1"/>
          </a:fontRef>
        </p:style>
      </p:cxnSp>
      <p:cxnSp>
        <p:nvCxnSpPr>
          <p:cNvPr id="9" name="Straight Connector 8">
            <a:extLst>
              <a:ext uri="{FF2B5EF4-FFF2-40B4-BE49-F238E27FC236}">
                <a16:creationId xmlns:a16="http://schemas.microsoft.com/office/drawing/2014/main" id="{B16E515F-3061-55C3-8918-22F5128514B7}"/>
              </a:ext>
            </a:extLst>
          </p:cNvPr>
          <p:cNvCxnSpPr/>
          <p:nvPr/>
        </p:nvCxnSpPr>
        <p:spPr>
          <a:xfrm>
            <a:off x="974470" y="1491854"/>
            <a:ext cx="7381945" cy="0"/>
          </a:xfrm>
          <a:prstGeom prst="line">
            <a:avLst/>
          </a:prstGeom>
        </p:spPr>
        <p:style>
          <a:lnRef idx="2">
            <a:schemeClr val="dk1"/>
          </a:lnRef>
          <a:fillRef idx="0">
            <a:schemeClr val="dk1"/>
          </a:fillRef>
          <a:effectRef idx="1">
            <a:schemeClr val="dk1"/>
          </a:effectRef>
          <a:fontRef idx="minor">
            <a:schemeClr val="tx1"/>
          </a:fontRef>
        </p:style>
      </p:cxnSp>
      <p:cxnSp>
        <p:nvCxnSpPr>
          <p:cNvPr id="12" name="Straight Arrow Connector 11">
            <a:extLst>
              <a:ext uri="{FF2B5EF4-FFF2-40B4-BE49-F238E27FC236}">
                <a16:creationId xmlns:a16="http://schemas.microsoft.com/office/drawing/2014/main" id="{42080C9D-AE7F-A7AF-3C93-3C791A8D9443}"/>
              </a:ext>
            </a:extLst>
          </p:cNvPr>
          <p:cNvCxnSpPr/>
          <p:nvPr/>
        </p:nvCxnSpPr>
        <p:spPr>
          <a:xfrm>
            <a:off x="8356415" y="1491854"/>
            <a:ext cx="0" cy="49102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4" name="Straight Arrow Connector 13">
            <a:extLst>
              <a:ext uri="{FF2B5EF4-FFF2-40B4-BE49-F238E27FC236}">
                <a16:creationId xmlns:a16="http://schemas.microsoft.com/office/drawing/2014/main" id="{6E86C8F5-F942-B27D-5703-349E07570810}"/>
              </a:ext>
            </a:extLst>
          </p:cNvPr>
          <p:cNvCxnSpPr/>
          <p:nvPr/>
        </p:nvCxnSpPr>
        <p:spPr>
          <a:xfrm>
            <a:off x="7041547" y="1491854"/>
            <a:ext cx="0" cy="54385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6" name="Straight Connector 15">
            <a:extLst>
              <a:ext uri="{FF2B5EF4-FFF2-40B4-BE49-F238E27FC236}">
                <a16:creationId xmlns:a16="http://schemas.microsoft.com/office/drawing/2014/main" id="{742DF907-FFBA-B9B7-2F72-F14ABD967A1A}"/>
              </a:ext>
            </a:extLst>
          </p:cNvPr>
          <p:cNvCxnSpPr>
            <a:endCxn id="4" idx="0"/>
          </p:cNvCxnSpPr>
          <p:nvPr/>
        </p:nvCxnSpPr>
        <p:spPr>
          <a:xfrm>
            <a:off x="4689387" y="1491854"/>
            <a:ext cx="0" cy="491028"/>
          </a:xfrm>
          <a:prstGeom prst="line">
            <a:avLst/>
          </a:prstGeom>
        </p:spPr>
        <p:style>
          <a:lnRef idx="2">
            <a:schemeClr val="dk1"/>
          </a:lnRef>
          <a:fillRef idx="0">
            <a:schemeClr val="dk1"/>
          </a:fillRef>
          <a:effectRef idx="1">
            <a:schemeClr val="dk1"/>
          </a:effectRef>
          <a:fontRef idx="minor">
            <a:schemeClr val="tx1"/>
          </a:fontRef>
        </p:style>
      </p:cxnSp>
      <p:cxnSp>
        <p:nvCxnSpPr>
          <p:cNvPr id="18" name="Straight Connector 17">
            <a:extLst>
              <a:ext uri="{FF2B5EF4-FFF2-40B4-BE49-F238E27FC236}">
                <a16:creationId xmlns:a16="http://schemas.microsoft.com/office/drawing/2014/main" id="{DCF04262-5FE7-8D78-E331-5D68D2414536}"/>
              </a:ext>
            </a:extLst>
          </p:cNvPr>
          <p:cNvCxnSpPr/>
          <p:nvPr/>
        </p:nvCxnSpPr>
        <p:spPr>
          <a:xfrm>
            <a:off x="1254797" y="1763781"/>
            <a:ext cx="0" cy="219101"/>
          </a:xfrm>
          <a:prstGeom prst="line">
            <a:avLst/>
          </a:prstGeom>
        </p:spPr>
        <p:style>
          <a:lnRef idx="2">
            <a:schemeClr val="dk1"/>
          </a:lnRef>
          <a:fillRef idx="0">
            <a:schemeClr val="dk1"/>
          </a:fillRef>
          <a:effectRef idx="1">
            <a:schemeClr val="dk1"/>
          </a:effectRef>
          <a:fontRef idx="minor">
            <a:schemeClr val="tx1"/>
          </a:fontRef>
        </p:style>
      </p:cxnSp>
      <p:cxnSp>
        <p:nvCxnSpPr>
          <p:cNvPr id="20" name="Straight Connector 19">
            <a:extLst>
              <a:ext uri="{FF2B5EF4-FFF2-40B4-BE49-F238E27FC236}">
                <a16:creationId xmlns:a16="http://schemas.microsoft.com/office/drawing/2014/main" id="{CBC79726-32DC-EF3C-0D0B-28B85CC2B45B}"/>
              </a:ext>
            </a:extLst>
          </p:cNvPr>
          <p:cNvCxnSpPr>
            <a:cxnSpLocks/>
          </p:cNvCxnSpPr>
          <p:nvPr/>
        </p:nvCxnSpPr>
        <p:spPr>
          <a:xfrm>
            <a:off x="1254797" y="1750574"/>
            <a:ext cx="2429501" cy="13207"/>
          </a:xfrm>
          <a:prstGeom prst="line">
            <a:avLst/>
          </a:prstGeom>
        </p:spPr>
        <p:style>
          <a:lnRef idx="2">
            <a:schemeClr val="dk1"/>
          </a:lnRef>
          <a:fillRef idx="0">
            <a:schemeClr val="dk1"/>
          </a:fillRef>
          <a:effectRef idx="1">
            <a:schemeClr val="dk1"/>
          </a:effectRef>
          <a:fontRef idx="minor">
            <a:schemeClr val="tx1"/>
          </a:fontRef>
        </p:style>
      </p:cxnSp>
      <p:cxnSp>
        <p:nvCxnSpPr>
          <p:cNvPr id="22" name="Straight Arrow Connector 21">
            <a:extLst>
              <a:ext uri="{FF2B5EF4-FFF2-40B4-BE49-F238E27FC236}">
                <a16:creationId xmlns:a16="http://schemas.microsoft.com/office/drawing/2014/main" id="{A06DAF67-DA93-CD56-F599-76A4911CF036}"/>
              </a:ext>
            </a:extLst>
          </p:cNvPr>
          <p:cNvCxnSpPr/>
          <p:nvPr/>
        </p:nvCxnSpPr>
        <p:spPr>
          <a:xfrm>
            <a:off x="2436175" y="1763781"/>
            <a:ext cx="0" cy="21910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4" name="Straight Arrow Connector 23">
            <a:extLst>
              <a:ext uri="{FF2B5EF4-FFF2-40B4-BE49-F238E27FC236}">
                <a16:creationId xmlns:a16="http://schemas.microsoft.com/office/drawing/2014/main" id="{C781E3BD-4BD1-0AA5-7CCF-55B507EA8A30}"/>
              </a:ext>
            </a:extLst>
          </p:cNvPr>
          <p:cNvCxnSpPr/>
          <p:nvPr/>
        </p:nvCxnSpPr>
        <p:spPr>
          <a:xfrm>
            <a:off x="3684298" y="1750574"/>
            <a:ext cx="0" cy="23230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7" name="Straight Connector 26">
            <a:extLst>
              <a:ext uri="{FF2B5EF4-FFF2-40B4-BE49-F238E27FC236}">
                <a16:creationId xmlns:a16="http://schemas.microsoft.com/office/drawing/2014/main" id="{C59E6048-457F-2F51-E0BE-D8DF462CF209}"/>
              </a:ext>
            </a:extLst>
          </p:cNvPr>
          <p:cNvCxnSpPr/>
          <p:nvPr/>
        </p:nvCxnSpPr>
        <p:spPr>
          <a:xfrm>
            <a:off x="4689387" y="2353722"/>
            <a:ext cx="0" cy="258719"/>
          </a:xfrm>
          <a:prstGeom prst="line">
            <a:avLst/>
          </a:prstGeom>
        </p:spPr>
        <p:style>
          <a:lnRef idx="2">
            <a:schemeClr val="dk1"/>
          </a:lnRef>
          <a:fillRef idx="0">
            <a:schemeClr val="dk1"/>
          </a:fillRef>
          <a:effectRef idx="1">
            <a:schemeClr val="dk1"/>
          </a:effectRef>
          <a:fontRef idx="minor">
            <a:schemeClr val="tx1"/>
          </a:fontRef>
        </p:style>
      </p:cxnSp>
      <p:cxnSp>
        <p:nvCxnSpPr>
          <p:cNvPr id="31" name="Straight Connector 30">
            <a:extLst>
              <a:ext uri="{FF2B5EF4-FFF2-40B4-BE49-F238E27FC236}">
                <a16:creationId xmlns:a16="http://schemas.microsoft.com/office/drawing/2014/main" id="{093A311A-5066-A205-27CB-06283C0AD803}"/>
              </a:ext>
            </a:extLst>
          </p:cNvPr>
          <p:cNvCxnSpPr/>
          <p:nvPr/>
        </p:nvCxnSpPr>
        <p:spPr>
          <a:xfrm>
            <a:off x="4689387" y="2612441"/>
            <a:ext cx="1344318" cy="0"/>
          </a:xfrm>
          <a:prstGeom prst="line">
            <a:avLst/>
          </a:prstGeom>
        </p:spPr>
        <p:style>
          <a:lnRef idx="2">
            <a:schemeClr val="dk1"/>
          </a:lnRef>
          <a:fillRef idx="0">
            <a:schemeClr val="dk1"/>
          </a:fillRef>
          <a:effectRef idx="1">
            <a:schemeClr val="dk1"/>
          </a:effectRef>
          <a:fontRef idx="minor">
            <a:schemeClr val="tx1"/>
          </a:fontRef>
        </p:style>
      </p:cxnSp>
      <p:cxnSp>
        <p:nvCxnSpPr>
          <p:cNvPr id="33" name="Straight Arrow Connector 32">
            <a:extLst>
              <a:ext uri="{FF2B5EF4-FFF2-40B4-BE49-F238E27FC236}">
                <a16:creationId xmlns:a16="http://schemas.microsoft.com/office/drawing/2014/main" id="{1A63A785-3AF7-87BF-0D15-C1F43F4C2A02}"/>
              </a:ext>
            </a:extLst>
          </p:cNvPr>
          <p:cNvCxnSpPr/>
          <p:nvPr/>
        </p:nvCxnSpPr>
        <p:spPr>
          <a:xfrm flipV="1">
            <a:off x="6033705" y="2353722"/>
            <a:ext cx="0" cy="25871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34" name="TextBox 33">
            <a:extLst>
              <a:ext uri="{FF2B5EF4-FFF2-40B4-BE49-F238E27FC236}">
                <a16:creationId xmlns:a16="http://schemas.microsoft.com/office/drawing/2014/main" id="{B96EBFE9-8D32-43A0-EC62-6467A162024E}"/>
              </a:ext>
            </a:extLst>
          </p:cNvPr>
          <p:cNvSpPr txBox="1"/>
          <p:nvPr/>
        </p:nvSpPr>
        <p:spPr>
          <a:xfrm>
            <a:off x="1822126" y="1522194"/>
            <a:ext cx="569387" cy="261610"/>
          </a:xfrm>
          <a:prstGeom prst="rect">
            <a:avLst/>
          </a:prstGeom>
          <a:noFill/>
        </p:spPr>
        <p:txBody>
          <a:bodyPr wrap="none" rtlCol="0">
            <a:spAutoFit/>
          </a:bodyPr>
          <a:lstStyle/>
          <a:p>
            <a:r>
              <a:rPr lang="en-US" sz="1100" dirty="0"/>
              <a:t>partial</a:t>
            </a:r>
          </a:p>
        </p:txBody>
      </p:sp>
      <p:sp>
        <p:nvSpPr>
          <p:cNvPr id="35" name="TextBox 34">
            <a:extLst>
              <a:ext uri="{FF2B5EF4-FFF2-40B4-BE49-F238E27FC236}">
                <a16:creationId xmlns:a16="http://schemas.microsoft.com/office/drawing/2014/main" id="{29F3F520-23F0-6BF5-F0D5-F01E0D9E9E6F}"/>
              </a:ext>
            </a:extLst>
          </p:cNvPr>
          <p:cNvSpPr txBox="1"/>
          <p:nvPr/>
        </p:nvSpPr>
        <p:spPr>
          <a:xfrm>
            <a:off x="5214409" y="1199246"/>
            <a:ext cx="413896" cy="307777"/>
          </a:xfrm>
          <a:prstGeom prst="rect">
            <a:avLst/>
          </a:prstGeom>
          <a:noFill/>
        </p:spPr>
        <p:txBody>
          <a:bodyPr wrap="none" rtlCol="0">
            <a:spAutoFit/>
          </a:bodyPr>
          <a:lstStyle/>
          <a:p>
            <a:r>
              <a:rPr lang="en-US" sz="1400" dirty="0"/>
              <a:t>full</a:t>
            </a:r>
          </a:p>
        </p:txBody>
      </p:sp>
      <p:sp>
        <p:nvSpPr>
          <p:cNvPr id="36" name="TextBox 35">
            <a:extLst>
              <a:ext uri="{FF2B5EF4-FFF2-40B4-BE49-F238E27FC236}">
                <a16:creationId xmlns:a16="http://schemas.microsoft.com/office/drawing/2014/main" id="{30F50A2D-4BAF-C036-14DA-F424E8A908F8}"/>
              </a:ext>
            </a:extLst>
          </p:cNvPr>
          <p:cNvSpPr txBox="1"/>
          <p:nvPr/>
        </p:nvSpPr>
        <p:spPr>
          <a:xfrm>
            <a:off x="5159934" y="2616686"/>
            <a:ext cx="601447" cy="276999"/>
          </a:xfrm>
          <a:prstGeom prst="rect">
            <a:avLst/>
          </a:prstGeom>
          <a:noFill/>
        </p:spPr>
        <p:txBody>
          <a:bodyPr wrap="none" rtlCol="0">
            <a:spAutoFit/>
          </a:bodyPr>
          <a:lstStyle/>
          <a:p>
            <a:r>
              <a:rPr lang="en-US" sz="1200" dirty="0"/>
              <a:t>partial</a:t>
            </a:r>
          </a:p>
        </p:txBody>
      </p:sp>
    </p:spTree>
    <p:extLst>
      <p:ext uri="{BB962C8B-B14F-4D97-AF65-F5344CB8AC3E}">
        <p14:creationId xmlns:p14="http://schemas.microsoft.com/office/powerpoint/2010/main" val="2000222670"/>
      </p:ext>
    </p:extLst>
  </p:cSld>
  <p:clrMapOvr>
    <a:masterClrMapping/>
  </p:clrMapOvr>
</p:sld>
</file>

<file path=ppt/theme/theme1.xml><?xml version="1.0" encoding="utf-8"?>
<a:theme xmlns:a="http://schemas.openxmlformats.org/drawingml/2006/main" name="Mai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IUBloomington-template" id="{442B89A5-E1D6-184F-A554-257ED0F3CDD0}" vid="{43628B47-16EA-9748-9FE9-509C8BE9535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Version xmlns="http://schemas.microsoft.com/sharepoint/v3/fields" xsi:nil="true"/>
    <_Status xmlns="http://schemas.microsoft.com/sharepoint/v3/fields">Not Started</_Statu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DE64AEEDD9B7A4D93545ACBE97D4615" ma:contentTypeVersion="2" ma:contentTypeDescription="Create a new document." ma:contentTypeScope="" ma:versionID="f49002b78e3a4a71b814eef46a983816">
  <xsd:schema xmlns:xsd="http://www.w3.org/2001/XMLSchema" xmlns:xs="http://www.w3.org/2001/XMLSchema" xmlns:p="http://schemas.microsoft.com/office/2006/metadata/properties" xmlns:ns2="http://schemas.microsoft.com/sharepoint/v3/fields" targetNamespace="http://schemas.microsoft.com/office/2006/metadata/properties" ma:root="true" ma:fieldsID="38f6db2dd0d9a0cf6a8dc37be32b365b" ns2:_="">
    <xsd:import namespace="http://schemas.microsoft.com/sharepoint/v3/fields"/>
    <xsd:element name="properties">
      <xsd:complexType>
        <xsd:sequence>
          <xsd:element name="documentManagement">
            <xsd:complexType>
              <xsd:all>
                <xsd:element ref="ns2:_Status" minOccurs="0"/>
                <xsd:element ref="ns2:_Vers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Status" ma:index="8" nillable="true" ma:displayName="Status" ma:default="Not Started" ma:internalName="_Status">
      <xsd:simpleType>
        <xsd:union memberTypes="dms:Text">
          <xsd:simpleType>
            <xsd:restriction base="dms:Choice">
              <xsd:enumeration value="Not Started"/>
              <xsd:enumeration value="Draft"/>
              <xsd:enumeration value="Reviewed"/>
              <xsd:enumeration value="Scheduled"/>
              <xsd:enumeration value="Published"/>
              <xsd:enumeration value="Final"/>
              <xsd:enumeration value="Expired"/>
            </xsd:restriction>
          </xsd:simpleType>
        </xsd:union>
      </xsd:simpleType>
    </xsd:element>
    <xsd:element name="_Version" ma:index="9" nillable="true" ma:displayName="Version" ma:internalName="_Version">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ma:displayName="Status"/>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B6F2769-7194-4217-93D3-3AF3A4742282}">
  <ds:schemaRefs>
    <ds:schemaRef ds:uri="http://schemas.microsoft.com/office/2006/metadata/properties"/>
    <ds:schemaRef ds:uri="http://schemas.microsoft.com/office/infopath/2007/PartnerControls"/>
    <ds:schemaRef ds:uri="http://schemas.microsoft.com/sharepoint/v3/fields"/>
  </ds:schemaRefs>
</ds:datastoreItem>
</file>

<file path=customXml/itemProps2.xml><?xml version="1.0" encoding="utf-8"?>
<ds:datastoreItem xmlns:ds="http://schemas.openxmlformats.org/officeDocument/2006/customXml" ds:itemID="{87D2A1B0-FF3E-4009-940D-AED0EB70AA20}">
  <ds:schemaRefs>
    <ds:schemaRef ds:uri="http://schemas.microsoft.com/sharepoint/v3/contenttype/forms"/>
  </ds:schemaRefs>
</ds:datastoreItem>
</file>

<file path=customXml/itemProps3.xml><?xml version="1.0" encoding="utf-8"?>
<ds:datastoreItem xmlns:ds="http://schemas.openxmlformats.org/officeDocument/2006/customXml" ds:itemID="{E4214858-785C-42F7-BE66-6D0E79395FC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field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Main</Template>
  <TotalTime>23314</TotalTime>
  <Words>329</Words>
  <Application>Microsoft Office PowerPoint</Application>
  <PresentationFormat>On-screen Show (16:9)</PresentationFormat>
  <Paragraphs>176</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Wingdings</vt:lpstr>
      <vt:lpstr>Main</vt:lpstr>
      <vt:lpstr>Lab Task 1 (Week 04)</vt:lpstr>
      <vt:lpstr>Exercise 1-a</vt:lpstr>
      <vt:lpstr>Exercise 1-b</vt:lpstr>
      <vt:lpstr>Exercise 2-a</vt:lpstr>
      <vt:lpstr>Exercise 2-b</vt:lpstr>
      <vt:lpstr>Exercise 2-c</vt:lpstr>
      <vt:lpstr>Exercise 2-d</vt:lpstr>
      <vt:lpstr>Exercise 3-a</vt:lpstr>
      <vt:lpstr>Exercise 3-b</vt:lpstr>
      <vt:lpstr>Exercise 3-c &amp; 3-d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Requirements and ER Modeling</dc:title>
  <dc:creator>Choi, Kahyun</dc:creator>
  <cp:lastModifiedBy>Vaishnavi Pawar</cp:lastModifiedBy>
  <cp:revision>360</cp:revision>
  <cp:lastPrinted>2014-06-24T16:10:50Z</cp:lastPrinted>
  <dcterms:created xsi:type="dcterms:W3CDTF">2019-01-11T21:38:18Z</dcterms:created>
  <dcterms:modified xsi:type="dcterms:W3CDTF">2025-02-07T19:40:34Z</dcterms:modified>
  <cp:contentStatus>Draft</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0x0101000DE64AEEDD9B7A4D93545ACBE97D4615</vt:lpwstr>
  </property>
</Properties>
</file>