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3698CD-DB23-314A-BB5E-70AC27849DDF}" v="2269" dt="2020-09-01T17:56:42.273"/>
    <p1510:client id="{62ED4DD4-B337-C85A-0E20-789FAF93F058}" v="66" dt="2020-09-05T14:06:20.518"/>
    <p1510:client id="{7918E763-FA16-3E60-9637-C3318CD42A5A}" v="272" dt="2020-09-02T15:16:30.357"/>
    <p1510:client id="{79735CC7-DD65-DC5C-AC01-59812BF31EC1}" v="201" dt="2020-09-02T14:10:46.6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55" d="100"/>
          <a:sy n="55" d="100"/>
        </p:scale>
        <p:origin x="590"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ml/datasets/Census+Inc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7C853-106E-4E36-82E7-73C59160B975}"/>
              </a:ext>
            </a:extLst>
          </p:cNvPr>
          <p:cNvSpPr>
            <a:spLocks noGrp="1"/>
          </p:cNvSpPr>
          <p:nvPr>
            <p:ph type="title"/>
          </p:nvPr>
        </p:nvSpPr>
        <p:spPr/>
        <p:txBody>
          <a:bodyPr/>
          <a:lstStyle/>
          <a:p>
            <a:r>
              <a:rPr lang="en-US" b="1" dirty="0">
                <a:solidFill>
                  <a:schemeClr val="accent1">
                    <a:lumMod val="75000"/>
                  </a:schemeClr>
                </a:solidFill>
                <a:cs typeface="Calibri Light"/>
              </a:rPr>
              <a:t>Agenda</a:t>
            </a:r>
          </a:p>
        </p:txBody>
      </p:sp>
      <p:sp>
        <p:nvSpPr>
          <p:cNvPr id="3" name="Content Placeholder 2">
            <a:extLst>
              <a:ext uri="{FF2B5EF4-FFF2-40B4-BE49-F238E27FC236}">
                <a16:creationId xmlns:a16="http://schemas.microsoft.com/office/drawing/2014/main" id="{04F760F9-B793-4BA3-86F2-DC0C512622BB}"/>
              </a:ext>
            </a:extLst>
          </p:cNvPr>
          <p:cNvSpPr>
            <a:spLocks noGrp="1"/>
          </p:cNvSpPr>
          <p:nvPr>
            <p:ph idx="1"/>
          </p:nvPr>
        </p:nvSpPr>
        <p:spPr>
          <a:xfrm>
            <a:off x="838200" y="1655178"/>
            <a:ext cx="10515600" cy="4351338"/>
          </a:xfrm>
        </p:spPr>
        <p:txBody>
          <a:bodyPr vert="horz" lIns="91440" tIns="45720" rIns="91440" bIns="45720" rtlCol="0" anchor="t">
            <a:normAutofit fontScale="92500" lnSpcReduction="10000"/>
          </a:bodyPr>
          <a:lstStyle/>
          <a:p>
            <a:r>
              <a:rPr lang="en-US" dirty="0">
                <a:ea typeface="+mn-lt"/>
                <a:cs typeface="+mn-lt"/>
              </a:rPr>
              <a:t>Objective</a:t>
            </a:r>
            <a:endParaRPr lang="en-US" dirty="0">
              <a:cs typeface="Calibri" panose="020F0502020204030204"/>
            </a:endParaRPr>
          </a:p>
          <a:p>
            <a:r>
              <a:rPr lang="en-US" dirty="0">
                <a:ea typeface="+mn-lt"/>
                <a:cs typeface="+mn-lt"/>
              </a:rPr>
              <a:t>Data</a:t>
            </a:r>
          </a:p>
          <a:p>
            <a:r>
              <a:rPr lang="en-US" dirty="0">
                <a:ea typeface="+mn-lt"/>
                <a:cs typeface="+mn-lt"/>
              </a:rPr>
              <a:t>Methods</a:t>
            </a:r>
            <a:endParaRPr lang="en-US" dirty="0"/>
          </a:p>
          <a:p>
            <a:pPr lvl="1"/>
            <a:r>
              <a:rPr lang="en-US" dirty="0">
                <a:ea typeface="+mn-lt"/>
                <a:cs typeface="+mn-lt"/>
              </a:rPr>
              <a:t>Linear Regression</a:t>
            </a:r>
            <a:endParaRPr lang="en-US" dirty="0">
              <a:cs typeface="Calibri"/>
            </a:endParaRPr>
          </a:p>
          <a:p>
            <a:pPr lvl="1"/>
            <a:r>
              <a:rPr lang="en-US" dirty="0">
                <a:ea typeface="+mn-lt"/>
                <a:cs typeface="+mn-lt"/>
              </a:rPr>
              <a:t>Decision tree</a:t>
            </a:r>
            <a:endParaRPr lang="en-US" dirty="0">
              <a:cs typeface="Calibri"/>
            </a:endParaRPr>
          </a:p>
          <a:p>
            <a:pPr lvl="1"/>
            <a:r>
              <a:rPr lang="en-US" dirty="0">
                <a:ea typeface="+mn-lt"/>
                <a:cs typeface="+mn-lt"/>
              </a:rPr>
              <a:t>KNN</a:t>
            </a:r>
            <a:endParaRPr lang="en-US" dirty="0">
              <a:cs typeface="Calibri"/>
            </a:endParaRPr>
          </a:p>
          <a:p>
            <a:pPr lvl="1"/>
            <a:r>
              <a:rPr lang="en-US" dirty="0">
                <a:ea typeface="+mn-lt"/>
                <a:cs typeface="+mn-lt"/>
              </a:rPr>
              <a:t>Logistic regression</a:t>
            </a:r>
            <a:endParaRPr lang="en-US" dirty="0">
              <a:cs typeface="Calibri"/>
            </a:endParaRPr>
          </a:p>
          <a:p>
            <a:pPr lvl="1"/>
            <a:r>
              <a:rPr lang="en-US" dirty="0">
                <a:ea typeface="+mn-lt"/>
                <a:cs typeface="+mn-lt"/>
              </a:rPr>
              <a:t>KMEANS</a:t>
            </a:r>
            <a:endParaRPr lang="en-US" dirty="0">
              <a:cs typeface="Calibri"/>
            </a:endParaRPr>
          </a:p>
          <a:p>
            <a:r>
              <a:rPr lang="en-US" dirty="0">
                <a:ea typeface="+mn-lt"/>
                <a:cs typeface="+mn-lt"/>
              </a:rPr>
              <a:t>Results</a:t>
            </a:r>
            <a:endParaRPr lang="en-US" dirty="0"/>
          </a:p>
          <a:p>
            <a:r>
              <a:rPr lang="en-US" dirty="0">
                <a:ea typeface="+mn-lt"/>
                <a:cs typeface="+mn-lt"/>
              </a:rPr>
              <a:t>Comparisons</a:t>
            </a:r>
            <a:endParaRPr lang="en-US" dirty="0"/>
          </a:p>
          <a:p>
            <a:r>
              <a:rPr lang="en-US" dirty="0">
                <a:ea typeface="+mn-lt"/>
                <a:cs typeface="+mn-lt"/>
              </a:rPr>
              <a:t>Observations</a:t>
            </a:r>
            <a:endParaRPr lang="en-US" dirty="0"/>
          </a:p>
          <a:p>
            <a:endParaRPr lang="en-US" dirty="0">
              <a:cs typeface="Calibri"/>
            </a:endParaRPr>
          </a:p>
        </p:txBody>
      </p:sp>
    </p:spTree>
    <p:extLst>
      <p:ext uri="{BB962C8B-B14F-4D97-AF65-F5344CB8AC3E}">
        <p14:creationId xmlns:p14="http://schemas.microsoft.com/office/powerpoint/2010/main" val="4059774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1FEFD-81BB-4F1E-A896-4B7D15BC8BD9}"/>
              </a:ext>
            </a:extLst>
          </p:cNvPr>
          <p:cNvSpPr>
            <a:spLocks noGrp="1"/>
          </p:cNvSpPr>
          <p:nvPr>
            <p:ph type="ctrTitle"/>
          </p:nvPr>
        </p:nvSpPr>
        <p:spPr>
          <a:xfrm>
            <a:off x="1524000" y="692517"/>
            <a:ext cx="9144000" cy="609601"/>
          </a:xfrm>
        </p:spPr>
        <p:txBody>
          <a:bodyPr>
            <a:noAutofit/>
          </a:bodyPr>
          <a:lstStyle/>
          <a:p>
            <a:r>
              <a:rPr lang="en-US" sz="4400" dirty="0">
                <a:solidFill>
                  <a:schemeClr val="accent1">
                    <a:lumMod val="75000"/>
                  </a:schemeClr>
                </a:solidFill>
                <a:latin typeface="Calibri"/>
                <a:cs typeface="Calibri"/>
              </a:rPr>
              <a:t>Linear Regression</a:t>
            </a:r>
            <a:endParaRPr lang="en-US" sz="4400">
              <a:solidFill>
                <a:schemeClr val="accent1">
                  <a:lumMod val="75000"/>
                </a:schemeClr>
              </a:solidFill>
              <a:cs typeface="Calibri Light"/>
            </a:endParaRPr>
          </a:p>
        </p:txBody>
      </p:sp>
      <p:sp>
        <p:nvSpPr>
          <p:cNvPr id="3" name="Subtitle 2">
            <a:extLst>
              <a:ext uri="{FF2B5EF4-FFF2-40B4-BE49-F238E27FC236}">
                <a16:creationId xmlns:a16="http://schemas.microsoft.com/office/drawing/2014/main" id="{77F3C4C6-F777-49F9-85F6-92E7DAB0573E}"/>
              </a:ext>
            </a:extLst>
          </p:cNvPr>
          <p:cNvSpPr>
            <a:spLocks noGrp="1"/>
          </p:cNvSpPr>
          <p:nvPr>
            <p:ph type="subTitle" idx="1"/>
          </p:nvPr>
        </p:nvSpPr>
        <p:spPr>
          <a:xfrm>
            <a:off x="1524000" y="1355116"/>
            <a:ext cx="9144000" cy="4802394"/>
          </a:xfrm>
        </p:spPr>
        <p:txBody>
          <a:bodyPr vert="horz" lIns="91440" tIns="45720" rIns="91440" bIns="45720" rtlCol="0" anchor="t">
            <a:normAutofit/>
          </a:bodyPr>
          <a:lstStyle/>
          <a:p>
            <a:pPr algn="just"/>
            <a:r>
              <a:rPr lang="en-US" dirty="0">
                <a:ea typeface="+mn-lt"/>
                <a:cs typeface="+mn-lt"/>
              </a:rPr>
              <a:t>Linear regression attempts to model the relationship between two variables by fitting a linear equation to observed data. One variable is an explanatory variable, and the other is a dependent variable.</a:t>
            </a:r>
          </a:p>
          <a:p>
            <a:pPr algn="just"/>
            <a:r>
              <a:rPr lang="en-US" dirty="0">
                <a:cs typeface="Calibri"/>
              </a:rPr>
              <a:t>In this project, Income is explanatory variable and other variables are dependent variables. </a:t>
            </a:r>
          </a:p>
          <a:p>
            <a:pPr algn="just"/>
            <a:endParaRPr lang="en-US" dirty="0">
              <a:cs typeface="Calibri"/>
            </a:endParaRPr>
          </a:p>
          <a:p>
            <a:pPr algn="just"/>
            <a:endParaRPr lang="en-US" dirty="0">
              <a:cs typeface="Calibri"/>
            </a:endParaRPr>
          </a:p>
        </p:txBody>
      </p:sp>
      <p:pic>
        <p:nvPicPr>
          <p:cNvPr id="7" name="Picture 7" descr="A screenshot of a cell phone&#10;&#10;Description automatically generated">
            <a:extLst>
              <a:ext uri="{FF2B5EF4-FFF2-40B4-BE49-F238E27FC236}">
                <a16:creationId xmlns:a16="http://schemas.microsoft.com/office/drawing/2014/main" id="{1FB4850D-EBE6-4BEA-AA76-A12215B30976}"/>
              </a:ext>
            </a:extLst>
          </p:cNvPr>
          <p:cNvPicPr>
            <a:picLocks noChangeAspect="1"/>
          </p:cNvPicPr>
          <p:nvPr/>
        </p:nvPicPr>
        <p:blipFill>
          <a:blip r:embed="rId2"/>
          <a:stretch>
            <a:fillRect/>
          </a:stretch>
        </p:blipFill>
        <p:spPr>
          <a:xfrm>
            <a:off x="2663092" y="3163590"/>
            <a:ext cx="7207738" cy="2680052"/>
          </a:xfrm>
          <a:prstGeom prst="rect">
            <a:avLst/>
          </a:prstGeom>
        </p:spPr>
      </p:pic>
    </p:spTree>
    <p:extLst>
      <p:ext uri="{BB962C8B-B14F-4D97-AF65-F5344CB8AC3E}">
        <p14:creationId xmlns:p14="http://schemas.microsoft.com/office/powerpoint/2010/main" val="887662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50638-B5C5-4D09-8A19-AEED48EF9CA3}"/>
              </a:ext>
            </a:extLst>
          </p:cNvPr>
          <p:cNvSpPr>
            <a:spLocks noGrp="1"/>
          </p:cNvSpPr>
          <p:nvPr>
            <p:ph type="title"/>
          </p:nvPr>
        </p:nvSpPr>
        <p:spPr/>
        <p:txBody>
          <a:bodyPr/>
          <a:lstStyle/>
          <a:p>
            <a:pPr algn="ctr"/>
            <a:r>
              <a:rPr lang="en-US" dirty="0">
                <a:solidFill>
                  <a:schemeClr val="accent1">
                    <a:lumMod val="75000"/>
                  </a:schemeClr>
                </a:solidFill>
                <a:latin typeface="Calibri"/>
                <a:cs typeface="Calibri"/>
              </a:rPr>
              <a:t>Decision tree</a:t>
            </a:r>
            <a:endParaRPr lang="en-US">
              <a:solidFill>
                <a:schemeClr val="accent1">
                  <a:lumMod val="75000"/>
                </a:schemeClr>
              </a:solidFill>
              <a:ea typeface="+mj-lt"/>
              <a:cs typeface="+mj-lt"/>
            </a:endParaRPr>
          </a:p>
          <a:p>
            <a:endParaRPr lang="en-US" dirty="0">
              <a:solidFill>
                <a:schemeClr val="accent1">
                  <a:lumMod val="75000"/>
                </a:schemeClr>
              </a:solidFill>
              <a:cs typeface="Calibri Light"/>
            </a:endParaRPr>
          </a:p>
        </p:txBody>
      </p:sp>
      <p:sp>
        <p:nvSpPr>
          <p:cNvPr id="3" name="Content Placeholder 2">
            <a:extLst>
              <a:ext uri="{FF2B5EF4-FFF2-40B4-BE49-F238E27FC236}">
                <a16:creationId xmlns:a16="http://schemas.microsoft.com/office/drawing/2014/main" id="{E3A894D1-2AC2-4BAD-A3CA-468F62D4EF13}"/>
              </a:ext>
            </a:extLst>
          </p:cNvPr>
          <p:cNvSpPr>
            <a:spLocks noGrp="1"/>
          </p:cNvSpPr>
          <p:nvPr>
            <p:ph idx="1"/>
          </p:nvPr>
        </p:nvSpPr>
        <p:spPr>
          <a:xfrm>
            <a:off x="838200" y="1247240"/>
            <a:ext cx="10515600" cy="4929723"/>
          </a:xfrm>
        </p:spPr>
        <p:txBody>
          <a:bodyPr vert="horz" lIns="91440" tIns="45720" rIns="91440" bIns="45720" rtlCol="0" anchor="t">
            <a:normAutofit/>
          </a:bodyPr>
          <a:lstStyle/>
          <a:p>
            <a:pPr marL="0" indent="0">
              <a:buNone/>
            </a:pPr>
            <a:r>
              <a:rPr lang="en-US" sz="2400" dirty="0">
                <a:ea typeface="+mn-lt"/>
                <a:cs typeface="+mn-lt"/>
              </a:rPr>
              <a:t>A decision tree is a flowchart-like structure in which each internal node represents a "test" on an attribute (e.g. whether a coin flip comes up heads or tails), each branch represents the outcome of the test, and each leaf node represents a class label (decision taken after computing all attributes).</a:t>
            </a:r>
            <a:endParaRPr lang="en-US" sz="2400" dirty="0">
              <a:cs typeface="Calibri" panose="020F0502020204030204"/>
            </a:endParaRPr>
          </a:p>
        </p:txBody>
      </p:sp>
      <p:pic>
        <p:nvPicPr>
          <p:cNvPr id="4" name="Picture 4" descr="A screenshot of a cell phone&#10;&#10;Description automatically generated">
            <a:extLst>
              <a:ext uri="{FF2B5EF4-FFF2-40B4-BE49-F238E27FC236}">
                <a16:creationId xmlns:a16="http://schemas.microsoft.com/office/drawing/2014/main" id="{671C8460-EC7B-4D0B-A221-6F73081113FC}"/>
              </a:ext>
            </a:extLst>
          </p:cNvPr>
          <p:cNvPicPr>
            <a:picLocks noChangeAspect="1"/>
          </p:cNvPicPr>
          <p:nvPr/>
        </p:nvPicPr>
        <p:blipFill>
          <a:blip r:embed="rId2"/>
          <a:stretch>
            <a:fillRect/>
          </a:stretch>
        </p:blipFill>
        <p:spPr>
          <a:xfrm>
            <a:off x="2107894" y="3100959"/>
            <a:ext cx="7985392" cy="2712564"/>
          </a:xfrm>
          <a:prstGeom prst="rect">
            <a:avLst/>
          </a:prstGeom>
        </p:spPr>
      </p:pic>
    </p:spTree>
    <p:extLst>
      <p:ext uri="{BB962C8B-B14F-4D97-AF65-F5344CB8AC3E}">
        <p14:creationId xmlns:p14="http://schemas.microsoft.com/office/powerpoint/2010/main" val="225237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975E4-1F24-4A06-AC93-783B8B3A6A1B}"/>
              </a:ext>
            </a:extLst>
          </p:cNvPr>
          <p:cNvSpPr>
            <a:spLocks noGrp="1"/>
          </p:cNvSpPr>
          <p:nvPr>
            <p:ph type="title"/>
          </p:nvPr>
        </p:nvSpPr>
        <p:spPr>
          <a:xfrm>
            <a:off x="838200" y="267433"/>
            <a:ext cx="10515600" cy="1120409"/>
          </a:xfrm>
        </p:spPr>
        <p:txBody>
          <a:bodyPr/>
          <a:lstStyle/>
          <a:p>
            <a:pPr algn="ctr"/>
            <a:r>
              <a:rPr lang="en-US" dirty="0">
                <a:solidFill>
                  <a:schemeClr val="accent1">
                    <a:lumMod val="75000"/>
                  </a:schemeClr>
                </a:solidFill>
                <a:latin typeface="Calibri"/>
                <a:cs typeface="Calibri"/>
              </a:rPr>
              <a:t>KNN</a:t>
            </a:r>
            <a:endParaRPr lang="en-US" dirty="0">
              <a:solidFill>
                <a:schemeClr val="accent1">
                  <a:lumMod val="75000"/>
                </a:schemeClr>
              </a:solidFill>
              <a:cs typeface="Calibri Light"/>
            </a:endParaRPr>
          </a:p>
        </p:txBody>
      </p:sp>
      <p:sp>
        <p:nvSpPr>
          <p:cNvPr id="3" name="Content Placeholder 2">
            <a:extLst>
              <a:ext uri="{FF2B5EF4-FFF2-40B4-BE49-F238E27FC236}">
                <a16:creationId xmlns:a16="http://schemas.microsoft.com/office/drawing/2014/main" id="{6DA87078-51F9-47C2-9C12-3C9D2774B5BE}"/>
              </a:ext>
            </a:extLst>
          </p:cNvPr>
          <p:cNvSpPr>
            <a:spLocks noGrp="1"/>
          </p:cNvSpPr>
          <p:nvPr>
            <p:ph idx="1"/>
          </p:nvPr>
        </p:nvSpPr>
        <p:spPr>
          <a:xfrm>
            <a:off x="838200" y="1142486"/>
            <a:ext cx="10515600" cy="5034477"/>
          </a:xfrm>
        </p:spPr>
        <p:txBody>
          <a:bodyPr vert="horz" lIns="91440" tIns="45720" rIns="91440" bIns="45720" rtlCol="0" anchor="t">
            <a:normAutofit/>
          </a:bodyPr>
          <a:lstStyle/>
          <a:p>
            <a:pPr marL="0" indent="0">
              <a:buNone/>
            </a:pPr>
            <a:r>
              <a:rPr lang="en-US" dirty="0">
                <a:ea typeface="+mn-lt"/>
                <a:cs typeface="+mn-lt"/>
              </a:rPr>
              <a:t>K-Nearest Neighbors (KNN) is one of the simplest algorithms used in Machine Learning for regression and classification problem. KNN algorithms use data and classify new data points based on similarity measures (e.g. distance function). Classification is done by a majority vote to its neighbors.</a:t>
            </a:r>
          </a:p>
          <a:p>
            <a:pPr marL="0" indent="0">
              <a:buNone/>
            </a:pPr>
            <a:endParaRPr lang="en-US" dirty="0">
              <a:ea typeface="+mn-lt"/>
              <a:cs typeface="+mn-lt"/>
            </a:endParaRPr>
          </a:p>
        </p:txBody>
      </p:sp>
      <p:pic>
        <p:nvPicPr>
          <p:cNvPr id="4" name="Picture 4" descr="A screenshot of a cell phone&#10;&#10;Description automatically generated">
            <a:extLst>
              <a:ext uri="{FF2B5EF4-FFF2-40B4-BE49-F238E27FC236}">
                <a16:creationId xmlns:a16="http://schemas.microsoft.com/office/drawing/2014/main" id="{905F4D8C-8137-40AE-B309-65EA1B74FFAB}"/>
              </a:ext>
            </a:extLst>
          </p:cNvPr>
          <p:cNvPicPr>
            <a:picLocks noChangeAspect="1"/>
          </p:cNvPicPr>
          <p:nvPr/>
        </p:nvPicPr>
        <p:blipFill>
          <a:blip r:embed="rId2"/>
          <a:stretch>
            <a:fillRect/>
          </a:stretch>
        </p:blipFill>
        <p:spPr>
          <a:xfrm>
            <a:off x="3488769" y="3350982"/>
            <a:ext cx="5654430" cy="3140359"/>
          </a:xfrm>
          <a:prstGeom prst="rect">
            <a:avLst/>
          </a:prstGeom>
        </p:spPr>
      </p:pic>
    </p:spTree>
    <p:extLst>
      <p:ext uri="{BB962C8B-B14F-4D97-AF65-F5344CB8AC3E}">
        <p14:creationId xmlns:p14="http://schemas.microsoft.com/office/powerpoint/2010/main" val="1139269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81B00-3AB4-4358-9801-6C9B59387651}"/>
              </a:ext>
            </a:extLst>
          </p:cNvPr>
          <p:cNvSpPr>
            <a:spLocks noGrp="1"/>
          </p:cNvSpPr>
          <p:nvPr>
            <p:ph type="title"/>
          </p:nvPr>
        </p:nvSpPr>
        <p:spPr/>
        <p:txBody>
          <a:bodyPr/>
          <a:lstStyle/>
          <a:p>
            <a:pPr algn="ctr"/>
            <a:r>
              <a:rPr lang="en-US" dirty="0">
                <a:solidFill>
                  <a:schemeClr val="accent1">
                    <a:lumMod val="75000"/>
                  </a:schemeClr>
                </a:solidFill>
                <a:latin typeface="Calibri"/>
                <a:cs typeface="Calibri"/>
              </a:rPr>
              <a:t>Logistic regression</a:t>
            </a:r>
            <a:endParaRPr lang="en-US" dirty="0">
              <a:solidFill>
                <a:schemeClr val="accent1">
                  <a:lumMod val="75000"/>
                </a:schemeClr>
              </a:solidFill>
              <a:ea typeface="+mj-lt"/>
              <a:cs typeface="+mj-lt"/>
            </a:endParaRPr>
          </a:p>
          <a:p>
            <a:pPr algn="ctr"/>
            <a:endParaRPr lang="en-US" dirty="0">
              <a:solidFill>
                <a:schemeClr val="accent1">
                  <a:lumMod val="75000"/>
                </a:schemeClr>
              </a:solidFill>
              <a:cs typeface="Calibri Light"/>
            </a:endParaRPr>
          </a:p>
        </p:txBody>
      </p:sp>
      <p:sp>
        <p:nvSpPr>
          <p:cNvPr id="3" name="Content Placeholder 2">
            <a:extLst>
              <a:ext uri="{FF2B5EF4-FFF2-40B4-BE49-F238E27FC236}">
                <a16:creationId xmlns:a16="http://schemas.microsoft.com/office/drawing/2014/main" id="{D6796FCD-B96F-4C95-AD53-833F34AB413D}"/>
              </a:ext>
            </a:extLst>
          </p:cNvPr>
          <p:cNvSpPr>
            <a:spLocks noGrp="1"/>
          </p:cNvSpPr>
          <p:nvPr>
            <p:ph idx="1"/>
          </p:nvPr>
        </p:nvSpPr>
        <p:spPr>
          <a:xfrm>
            <a:off x="838200" y="1311505"/>
            <a:ext cx="10515600" cy="4865458"/>
          </a:xfrm>
        </p:spPr>
        <p:txBody>
          <a:bodyPr vert="horz" lIns="91440" tIns="45720" rIns="91440" bIns="45720" rtlCol="0" anchor="t">
            <a:normAutofit/>
          </a:bodyPr>
          <a:lstStyle/>
          <a:p>
            <a:pPr marL="0" indent="0">
              <a:buNone/>
            </a:pPr>
            <a:r>
              <a:rPr lang="en-US" dirty="0">
                <a:ea typeface="+mn-lt"/>
                <a:cs typeface="+mn-lt"/>
              </a:rPr>
              <a:t>Logistic regression is a classification algorithm, used when the value of the target variable is categorical in nature. Logistic regression is most used when the data in question has binary output, so when it belongs to one class or another, or is either a 0 or 1.</a:t>
            </a:r>
          </a:p>
          <a:p>
            <a:pPr marL="0" indent="0">
              <a:buNone/>
            </a:pPr>
            <a:endParaRPr lang="en-US" dirty="0">
              <a:cs typeface="Calibri" panose="020F0502020204030204"/>
            </a:endParaRPr>
          </a:p>
        </p:txBody>
      </p:sp>
      <p:pic>
        <p:nvPicPr>
          <p:cNvPr id="4" name="Picture 4" descr="A screenshot of a social media post&#10;&#10;Description automatically generated">
            <a:extLst>
              <a:ext uri="{FF2B5EF4-FFF2-40B4-BE49-F238E27FC236}">
                <a16:creationId xmlns:a16="http://schemas.microsoft.com/office/drawing/2014/main" id="{8E2FC3E0-DFFF-4CF6-8979-B374FEF77181}"/>
              </a:ext>
            </a:extLst>
          </p:cNvPr>
          <p:cNvPicPr>
            <a:picLocks noChangeAspect="1"/>
          </p:cNvPicPr>
          <p:nvPr/>
        </p:nvPicPr>
        <p:blipFill>
          <a:blip r:embed="rId2"/>
          <a:stretch>
            <a:fillRect/>
          </a:stretch>
        </p:blipFill>
        <p:spPr>
          <a:xfrm>
            <a:off x="1612135" y="3396750"/>
            <a:ext cx="8793296" cy="2561655"/>
          </a:xfrm>
          <a:prstGeom prst="rect">
            <a:avLst/>
          </a:prstGeom>
        </p:spPr>
      </p:pic>
    </p:spTree>
    <p:extLst>
      <p:ext uri="{BB962C8B-B14F-4D97-AF65-F5344CB8AC3E}">
        <p14:creationId xmlns:p14="http://schemas.microsoft.com/office/powerpoint/2010/main" val="2471018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A5A49-4B8A-4E96-B678-B811E19F7910}"/>
              </a:ext>
            </a:extLst>
          </p:cNvPr>
          <p:cNvSpPr>
            <a:spLocks noGrp="1"/>
          </p:cNvSpPr>
          <p:nvPr>
            <p:ph type="title"/>
          </p:nvPr>
        </p:nvSpPr>
        <p:spPr>
          <a:xfrm>
            <a:off x="838200" y="365125"/>
            <a:ext cx="10515600" cy="807794"/>
          </a:xfrm>
        </p:spPr>
        <p:txBody>
          <a:bodyPr/>
          <a:lstStyle/>
          <a:p>
            <a:pPr algn="ctr"/>
            <a:r>
              <a:rPr lang="en-US" dirty="0">
                <a:solidFill>
                  <a:schemeClr val="accent1">
                    <a:lumMod val="75000"/>
                  </a:schemeClr>
                </a:solidFill>
                <a:latin typeface="Calibri"/>
                <a:cs typeface="Calibri"/>
              </a:rPr>
              <a:t>KMEANS</a:t>
            </a:r>
            <a:endParaRPr lang="en-US" dirty="0">
              <a:solidFill>
                <a:schemeClr val="accent1">
                  <a:lumMod val="75000"/>
                </a:schemeClr>
              </a:solidFill>
              <a:cs typeface="Calibri Light"/>
            </a:endParaRPr>
          </a:p>
        </p:txBody>
      </p:sp>
      <p:sp>
        <p:nvSpPr>
          <p:cNvPr id="3" name="Content Placeholder 2">
            <a:extLst>
              <a:ext uri="{FF2B5EF4-FFF2-40B4-BE49-F238E27FC236}">
                <a16:creationId xmlns:a16="http://schemas.microsoft.com/office/drawing/2014/main" id="{FDC7A2FB-371C-4799-966F-C70D0C210B7A}"/>
              </a:ext>
            </a:extLst>
          </p:cNvPr>
          <p:cNvSpPr>
            <a:spLocks noGrp="1"/>
          </p:cNvSpPr>
          <p:nvPr>
            <p:ph idx="1"/>
          </p:nvPr>
        </p:nvSpPr>
        <p:spPr>
          <a:xfrm>
            <a:off x="838200" y="1014780"/>
            <a:ext cx="10515600" cy="5162183"/>
          </a:xfrm>
        </p:spPr>
        <p:txBody>
          <a:bodyPr vert="horz" lIns="91440" tIns="45720" rIns="91440" bIns="45720" rtlCol="0" anchor="t">
            <a:normAutofit/>
          </a:bodyPr>
          <a:lstStyle/>
          <a:p>
            <a:pPr marL="0" indent="0">
              <a:buNone/>
            </a:pPr>
            <a:r>
              <a:rPr lang="en-US" dirty="0">
                <a:ea typeface="+mn-lt"/>
                <a:cs typeface="+mn-lt"/>
              </a:rPr>
              <a:t>k-means clustering is a method of vector quantization, originally from signal processing, that aims to partition n observations into k clusters in which each observation belongs to the cluster with the nearest mean (cluster centers or cluster centroid), serving as a prototype of the cluster.</a:t>
            </a:r>
          </a:p>
          <a:p>
            <a:pPr marL="0" indent="0">
              <a:buNone/>
            </a:pPr>
            <a:endParaRPr lang="en-US" dirty="0">
              <a:cs typeface="Calibri" panose="020F0502020204030204"/>
            </a:endParaRPr>
          </a:p>
          <a:p>
            <a:pPr marL="0" indent="0">
              <a:buNone/>
            </a:pPr>
            <a:endParaRPr lang="en-US" dirty="0">
              <a:cs typeface="Calibri" panose="020F0502020204030204"/>
            </a:endParaRPr>
          </a:p>
        </p:txBody>
      </p:sp>
      <p:pic>
        <p:nvPicPr>
          <p:cNvPr id="4" name="Picture 4" descr="A screenshot of a cell phone&#10;&#10;Description automatically generated">
            <a:extLst>
              <a:ext uri="{FF2B5EF4-FFF2-40B4-BE49-F238E27FC236}">
                <a16:creationId xmlns:a16="http://schemas.microsoft.com/office/drawing/2014/main" id="{965AE4A2-672B-482D-A471-542612E17086}"/>
              </a:ext>
            </a:extLst>
          </p:cNvPr>
          <p:cNvPicPr>
            <a:picLocks noChangeAspect="1"/>
          </p:cNvPicPr>
          <p:nvPr/>
        </p:nvPicPr>
        <p:blipFill>
          <a:blip r:embed="rId2"/>
          <a:stretch>
            <a:fillRect/>
          </a:stretch>
        </p:blipFill>
        <p:spPr>
          <a:xfrm>
            <a:off x="3483708" y="3055505"/>
            <a:ext cx="5507892" cy="3345605"/>
          </a:xfrm>
          <a:prstGeom prst="rect">
            <a:avLst/>
          </a:prstGeom>
        </p:spPr>
      </p:pic>
    </p:spTree>
    <p:extLst>
      <p:ext uri="{BB962C8B-B14F-4D97-AF65-F5344CB8AC3E}">
        <p14:creationId xmlns:p14="http://schemas.microsoft.com/office/powerpoint/2010/main" val="4173404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DABB1-3475-42C6-B2FF-67CDB02725AB}"/>
              </a:ext>
            </a:extLst>
          </p:cNvPr>
          <p:cNvSpPr>
            <a:spLocks noGrp="1"/>
          </p:cNvSpPr>
          <p:nvPr>
            <p:ph type="title"/>
          </p:nvPr>
        </p:nvSpPr>
        <p:spPr>
          <a:xfrm>
            <a:off x="838200" y="365125"/>
            <a:ext cx="10515600" cy="876179"/>
          </a:xfrm>
        </p:spPr>
        <p:txBody>
          <a:bodyPr/>
          <a:lstStyle/>
          <a:p>
            <a:pPr algn="ctr"/>
            <a:r>
              <a:rPr lang="en-US" b="1" dirty="0">
                <a:solidFill>
                  <a:schemeClr val="accent1"/>
                </a:solidFill>
                <a:cs typeface="Calibri Light"/>
              </a:rPr>
              <a:t>Results</a:t>
            </a:r>
          </a:p>
        </p:txBody>
      </p:sp>
      <p:graphicFrame>
        <p:nvGraphicFramePr>
          <p:cNvPr id="13" name="Table 13">
            <a:extLst>
              <a:ext uri="{FF2B5EF4-FFF2-40B4-BE49-F238E27FC236}">
                <a16:creationId xmlns:a16="http://schemas.microsoft.com/office/drawing/2014/main" id="{DD1DC276-A7B6-418C-BA75-534203365CFB}"/>
              </a:ext>
            </a:extLst>
          </p:cNvPr>
          <p:cNvGraphicFramePr>
            <a:graphicFrameLocks noGrp="1"/>
          </p:cNvGraphicFramePr>
          <p:nvPr>
            <p:ph idx="1"/>
            <p:extLst>
              <p:ext uri="{D42A27DB-BD31-4B8C-83A1-F6EECF244321}">
                <p14:modId xmlns:p14="http://schemas.microsoft.com/office/powerpoint/2010/main" val="2342839275"/>
              </p:ext>
            </p:extLst>
          </p:nvPr>
        </p:nvGraphicFramePr>
        <p:xfrm>
          <a:off x="840153" y="1475153"/>
          <a:ext cx="10515600" cy="4024146"/>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22517019"/>
                    </a:ext>
                  </a:extLst>
                </a:gridCol>
                <a:gridCol w="5257800">
                  <a:extLst>
                    <a:ext uri="{9D8B030D-6E8A-4147-A177-3AD203B41FA5}">
                      <a16:colId xmlns:a16="http://schemas.microsoft.com/office/drawing/2014/main" val="2665515639"/>
                    </a:ext>
                  </a:extLst>
                </a:gridCol>
              </a:tblGrid>
              <a:tr h="670691">
                <a:tc>
                  <a:txBody>
                    <a:bodyPr/>
                    <a:lstStyle/>
                    <a:p>
                      <a:r>
                        <a:rPr lang="en-US" dirty="0"/>
                        <a:t>MODEL</a:t>
                      </a:r>
                    </a:p>
                  </a:txBody>
                  <a:tcPr/>
                </a:tc>
                <a:tc>
                  <a:txBody>
                    <a:bodyPr/>
                    <a:lstStyle/>
                    <a:p>
                      <a:r>
                        <a:rPr lang="en-US" dirty="0"/>
                        <a:t>Accuracy</a:t>
                      </a:r>
                    </a:p>
                  </a:txBody>
                  <a:tcPr/>
                </a:tc>
                <a:extLst>
                  <a:ext uri="{0D108BD9-81ED-4DB2-BD59-A6C34878D82A}">
                    <a16:rowId xmlns:a16="http://schemas.microsoft.com/office/drawing/2014/main" val="604933044"/>
                  </a:ext>
                </a:extLst>
              </a:tr>
              <a:tr h="670691">
                <a:tc>
                  <a:txBody>
                    <a:bodyPr/>
                    <a:lstStyle/>
                    <a:p>
                      <a:pPr lvl="0">
                        <a:buNone/>
                      </a:pPr>
                      <a:r>
                        <a:rPr lang="en-US" sz="1800" b="0" i="0" u="none" strike="noStrike" noProof="0" dirty="0">
                          <a:latin typeface="Calibri"/>
                        </a:rPr>
                        <a:t>Linear Regression </a:t>
                      </a:r>
                      <a:br>
                        <a:rPr lang="en-US" sz="1800" b="0" i="0" u="none" strike="noStrike" noProof="0" dirty="0">
                          <a:latin typeface="Calibri"/>
                        </a:rPr>
                      </a:br>
                      <a:endParaRPr lang="en-US" sz="1800" b="0" i="0" u="none" strike="noStrike" noProof="0" dirty="0">
                        <a:latin typeface="Calibri"/>
                      </a:endParaRPr>
                    </a:p>
                  </a:txBody>
                  <a:tcPr/>
                </a:tc>
                <a:tc>
                  <a:txBody>
                    <a:bodyPr/>
                    <a:lstStyle/>
                    <a:p>
                      <a:pPr lvl="0">
                        <a:buNone/>
                      </a:pPr>
                      <a:r>
                        <a:rPr lang="en-US" sz="1800" b="0" i="0" u="none" strike="noStrike" noProof="0" dirty="0">
                          <a:latin typeface="Calibri"/>
                        </a:rPr>
                        <a:t>83%</a:t>
                      </a:r>
                      <a:endParaRPr lang="en-US" dirty="0"/>
                    </a:p>
                  </a:txBody>
                  <a:tcPr/>
                </a:tc>
                <a:extLst>
                  <a:ext uri="{0D108BD9-81ED-4DB2-BD59-A6C34878D82A}">
                    <a16:rowId xmlns:a16="http://schemas.microsoft.com/office/drawing/2014/main" val="3762203221"/>
                  </a:ext>
                </a:extLst>
              </a:tr>
              <a:tr h="670691">
                <a:tc>
                  <a:txBody>
                    <a:bodyPr/>
                    <a:lstStyle/>
                    <a:p>
                      <a:pPr lvl="0">
                        <a:buNone/>
                      </a:pPr>
                      <a:r>
                        <a:rPr lang="en-US" sz="1800" b="0" i="0" u="none" strike="noStrike" noProof="0" dirty="0">
                          <a:latin typeface="Calibri"/>
                        </a:rPr>
                        <a:t>Decision Tree</a:t>
                      </a:r>
                      <a:endParaRPr lang="en-US" dirty="0"/>
                    </a:p>
                  </a:txBody>
                  <a:tcPr/>
                </a:tc>
                <a:tc>
                  <a:txBody>
                    <a:bodyPr/>
                    <a:lstStyle/>
                    <a:p>
                      <a:r>
                        <a:rPr lang="en-US" dirty="0"/>
                        <a:t>83%</a:t>
                      </a:r>
                    </a:p>
                  </a:txBody>
                  <a:tcPr/>
                </a:tc>
                <a:extLst>
                  <a:ext uri="{0D108BD9-81ED-4DB2-BD59-A6C34878D82A}">
                    <a16:rowId xmlns:a16="http://schemas.microsoft.com/office/drawing/2014/main" val="1640639433"/>
                  </a:ext>
                </a:extLst>
              </a:tr>
              <a:tr h="670691">
                <a:tc>
                  <a:txBody>
                    <a:bodyPr/>
                    <a:lstStyle/>
                    <a:p>
                      <a:pPr lvl="0">
                        <a:buNone/>
                      </a:pPr>
                      <a:r>
                        <a:rPr lang="en-US" sz="1800" b="0" i="0" u="none" strike="noStrike" noProof="0" dirty="0">
                          <a:latin typeface="Calibri"/>
                        </a:rPr>
                        <a:t>KNN </a:t>
                      </a:r>
                      <a:endParaRPr lang="en-US"/>
                    </a:p>
                  </a:txBody>
                  <a:tcPr/>
                </a:tc>
                <a:tc>
                  <a:txBody>
                    <a:bodyPr/>
                    <a:lstStyle/>
                    <a:p>
                      <a:r>
                        <a:rPr lang="en-US" dirty="0"/>
                        <a:t>81%</a:t>
                      </a:r>
                    </a:p>
                  </a:txBody>
                  <a:tcPr/>
                </a:tc>
                <a:extLst>
                  <a:ext uri="{0D108BD9-81ED-4DB2-BD59-A6C34878D82A}">
                    <a16:rowId xmlns:a16="http://schemas.microsoft.com/office/drawing/2014/main" val="1894694179"/>
                  </a:ext>
                </a:extLst>
              </a:tr>
              <a:tr h="670691">
                <a:tc>
                  <a:txBody>
                    <a:bodyPr/>
                    <a:lstStyle/>
                    <a:p>
                      <a:pPr lvl="0">
                        <a:buNone/>
                      </a:pPr>
                      <a:r>
                        <a:rPr lang="en-US" sz="1800" b="0" i="0" u="none" strike="noStrike" noProof="0" dirty="0">
                          <a:latin typeface="Calibri"/>
                        </a:rPr>
                        <a:t>Logistic Regression</a:t>
                      </a:r>
                      <a:endParaRPr lang="en-US" dirty="0"/>
                    </a:p>
                  </a:txBody>
                  <a:tcPr/>
                </a:tc>
                <a:tc>
                  <a:txBody>
                    <a:bodyPr/>
                    <a:lstStyle/>
                    <a:p>
                      <a:r>
                        <a:rPr lang="en-US" dirty="0"/>
                        <a:t>72%</a:t>
                      </a:r>
                    </a:p>
                  </a:txBody>
                  <a:tcPr/>
                </a:tc>
                <a:extLst>
                  <a:ext uri="{0D108BD9-81ED-4DB2-BD59-A6C34878D82A}">
                    <a16:rowId xmlns:a16="http://schemas.microsoft.com/office/drawing/2014/main" val="3493275479"/>
                  </a:ext>
                </a:extLst>
              </a:tr>
              <a:tr h="670691">
                <a:tc>
                  <a:txBody>
                    <a:bodyPr/>
                    <a:lstStyle/>
                    <a:p>
                      <a:r>
                        <a:rPr lang="en-US" dirty="0"/>
                        <a:t>K Means </a:t>
                      </a:r>
                    </a:p>
                  </a:txBody>
                  <a:tcPr/>
                </a:tc>
                <a:tc>
                  <a:txBody>
                    <a:bodyPr/>
                    <a:lstStyle/>
                    <a:p>
                      <a:r>
                        <a:rPr lang="en-US" dirty="0"/>
                        <a:t>28%</a:t>
                      </a:r>
                    </a:p>
                  </a:txBody>
                  <a:tcPr/>
                </a:tc>
                <a:extLst>
                  <a:ext uri="{0D108BD9-81ED-4DB2-BD59-A6C34878D82A}">
                    <a16:rowId xmlns:a16="http://schemas.microsoft.com/office/drawing/2014/main" val="2675450538"/>
                  </a:ext>
                </a:extLst>
              </a:tr>
            </a:tbl>
          </a:graphicData>
        </a:graphic>
      </p:graphicFrame>
    </p:spTree>
    <p:extLst>
      <p:ext uri="{BB962C8B-B14F-4D97-AF65-F5344CB8AC3E}">
        <p14:creationId xmlns:p14="http://schemas.microsoft.com/office/powerpoint/2010/main" val="726072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79BB4-51C5-4D4A-A77C-D79938A52E86}"/>
              </a:ext>
            </a:extLst>
          </p:cNvPr>
          <p:cNvSpPr>
            <a:spLocks noGrp="1"/>
          </p:cNvSpPr>
          <p:nvPr>
            <p:ph type="title"/>
          </p:nvPr>
        </p:nvSpPr>
        <p:spPr>
          <a:xfrm>
            <a:off x="838200" y="365125"/>
            <a:ext cx="10515600" cy="1052025"/>
          </a:xfrm>
        </p:spPr>
        <p:txBody>
          <a:bodyPr/>
          <a:lstStyle/>
          <a:p>
            <a:pPr algn="ctr"/>
            <a:r>
              <a:rPr lang="en-US" b="1" dirty="0">
                <a:solidFill>
                  <a:schemeClr val="accent1"/>
                </a:solidFill>
                <a:cs typeface="Calibri Light"/>
              </a:rPr>
              <a:t>Model Comparison</a:t>
            </a:r>
            <a:endParaRPr lang="en-US"/>
          </a:p>
        </p:txBody>
      </p:sp>
      <p:pic>
        <p:nvPicPr>
          <p:cNvPr id="10" name="Picture 10" descr="A picture containing drawing&#10;&#10;Description automatically generated">
            <a:extLst>
              <a:ext uri="{FF2B5EF4-FFF2-40B4-BE49-F238E27FC236}">
                <a16:creationId xmlns:a16="http://schemas.microsoft.com/office/drawing/2014/main" id="{BEC89D8E-FD05-4482-97B4-13037D9AE322}"/>
              </a:ext>
            </a:extLst>
          </p:cNvPr>
          <p:cNvPicPr>
            <a:picLocks noGrp="1" noChangeAspect="1"/>
          </p:cNvPicPr>
          <p:nvPr>
            <p:ph idx="1"/>
          </p:nvPr>
        </p:nvPicPr>
        <p:blipFill>
          <a:blip r:embed="rId2"/>
          <a:stretch>
            <a:fillRect/>
          </a:stretch>
        </p:blipFill>
        <p:spPr>
          <a:xfrm>
            <a:off x="3415323" y="1450525"/>
            <a:ext cx="5234353" cy="4603305"/>
          </a:xfrm>
        </p:spPr>
      </p:pic>
    </p:spTree>
    <p:extLst>
      <p:ext uri="{BB962C8B-B14F-4D97-AF65-F5344CB8AC3E}">
        <p14:creationId xmlns:p14="http://schemas.microsoft.com/office/powerpoint/2010/main" val="3401737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10966-7793-4B2A-9CEC-E8383C615292}"/>
              </a:ext>
            </a:extLst>
          </p:cNvPr>
          <p:cNvSpPr>
            <a:spLocks noGrp="1"/>
          </p:cNvSpPr>
          <p:nvPr>
            <p:ph type="title"/>
          </p:nvPr>
        </p:nvSpPr>
        <p:spPr>
          <a:xfrm>
            <a:off x="838200" y="365125"/>
            <a:ext cx="10515600" cy="653801"/>
          </a:xfrm>
        </p:spPr>
        <p:txBody>
          <a:bodyPr>
            <a:normAutofit fontScale="90000"/>
          </a:bodyPr>
          <a:lstStyle/>
          <a:p>
            <a:pPr algn="ctr"/>
            <a:r>
              <a:rPr lang="en-US" b="1">
                <a:solidFill>
                  <a:schemeClr val="accent1"/>
                </a:solidFill>
                <a:cs typeface="Calibri Light"/>
              </a:rPr>
              <a:t>Learning Outcomes</a:t>
            </a:r>
          </a:p>
        </p:txBody>
      </p:sp>
      <p:sp>
        <p:nvSpPr>
          <p:cNvPr id="3" name="Content Placeholder 2">
            <a:extLst>
              <a:ext uri="{FF2B5EF4-FFF2-40B4-BE49-F238E27FC236}">
                <a16:creationId xmlns:a16="http://schemas.microsoft.com/office/drawing/2014/main" id="{01F1411E-9F06-4441-8586-C267E87BD4FD}"/>
              </a:ext>
            </a:extLst>
          </p:cNvPr>
          <p:cNvSpPr>
            <a:spLocks noGrp="1"/>
          </p:cNvSpPr>
          <p:nvPr>
            <p:ph idx="1"/>
          </p:nvPr>
        </p:nvSpPr>
        <p:spPr>
          <a:xfrm>
            <a:off x="838200" y="1023521"/>
            <a:ext cx="10515600" cy="5313863"/>
          </a:xfrm>
        </p:spPr>
        <p:txBody>
          <a:bodyPr vert="horz" lIns="91440" tIns="45720" rIns="91440" bIns="45720" rtlCol="0" anchor="t">
            <a:normAutofit lnSpcReduction="10000"/>
          </a:bodyPr>
          <a:lstStyle/>
          <a:p>
            <a:pPr marL="457200" indent="-457200"/>
            <a:r>
              <a:rPr lang="en-US">
                <a:ea typeface="+mn-lt"/>
                <a:cs typeface="+mn-lt"/>
              </a:rPr>
              <a:t>Pre-processing the dataset has an impact over the accuracy of the algorithms. </a:t>
            </a:r>
            <a:endParaRPr lang="en-US"/>
          </a:p>
          <a:p>
            <a:pPr marL="457200" indent="-457200"/>
            <a:r>
              <a:rPr lang="en-US">
                <a:ea typeface="+mn-lt"/>
                <a:cs typeface="+mn-lt"/>
              </a:rPr>
              <a:t>We tried normalizing the data, removing the null values and performing the one-hot encoding, due to which the accuracy of the algorithms has been increased.</a:t>
            </a:r>
            <a:endParaRPr lang="en-US" dirty="0">
              <a:ea typeface="+mn-lt"/>
              <a:cs typeface="+mn-lt"/>
            </a:endParaRPr>
          </a:p>
          <a:p>
            <a:pPr marL="457200" indent="-457200"/>
            <a:r>
              <a:rPr lang="en-US">
                <a:ea typeface="+mn-lt"/>
                <a:cs typeface="+mn-lt"/>
              </a:rPr>
              <a:t>We need to train our model with different algorithms and</a:t>
            </a:r>
            <a:r>
              <a:rPr lang="en-US" dirty="0">
                <a:ea typeface="+mn-lt"/>
                <a:cs typeface="+mn-lt"/>
              </a:rPr>
              <a:t> need to choose the algorithms which gives better accuracy and prediction with </a:t>
            </a:r>
            <a:r>
              <a:rPr lang="en-US">
                <a:ea typeface="+mn-lt"/>
                <a:cs typeface="+mn-lt"/>
              </a:rPr>
              <a:t>the dataset.</a:t>
            </a:r>
            <a:endParaRPr lang="en-US" dirty="0">
              <a:ea typeface="+mn-lt"/>
              <a:cs typeface="+mn-lt"/>
            </a:endParaRPr>
          </a:p>
          <a:p>
            <a:pPr marL="457200" indent="-457200"/>
            <a:r>
              <a:rPr lang="en-US">
                <a:ea typeface="+mn-lt"/>
                <a:cs typeface="+mn-lt"/>
              </a:rPr>
              <a:t>By treating the data and replacing the missing data with </a:t>
            </a:r>
            <a:r>
              <a:rPr lang="en-US" dirty="0">
                <a:ea typeface="+mn-lt"/>
                <a:cs typeface="+mn-lt"/>
              </a:rPr>
              <a:t>either of the measure of central tendency we could </a:t>
            </a:r>
            <a:r>
              <a:rPr lang="en-US">
                <a:ea typeface="+mn-lt"/>
                <a:cs typeface="+mn-lt"/>
              </a:rPr>
              <a:t>observe that the models gave better results.</a:t>
            </a:r>
            <a:r>
              <a:rPr lang="en-US" dirty="0">
                <a:ea typeface="+mn-lt"/>
                <a:cs typeface="+mn-lt"/>
              </a:rPr>
              <a:t> </a:t>
            </a:r>
          </a:p>
          <a:p>
            <a:pPr marL="457200" indent="-457200"/>
            <a:r>
              <a:rPr lang="en-US">
                <a:ea typeface="+mn-lt"/>
                <a:cs typeface="+mn-lt"/>
              </a:rPr>
              <a:t>Visualizing the data helps us give more insights from the data comparing the outcome variable with the dependent </a:t>
            </a:r>
            <a:r>
              <a:rPr lang="en-US" dirty="0">
                <a:ea typeface="+mn-lt"/>
                <a:cs typeface="+mn-lt"/>
              </a:rPr>
              <a:t>variables</a:t>
            </a:r>
            <a:endParaRPr lang="en-US">
              <a:cs typeface="Calibri" panose="020F0502020204030204"/>
            </a:endParaRPr>
          </a:p>
        </p:txBody>
      </p:sp>
    </p:spTree>
    <p:extLst>
      <p:ext uri="{BB962C8B-B14F-4D97-AF65-F5344CB8AC3E}">
        <p14:creationId xmlns:p14="http://schemas.microsoft.com/office/powerpoint/2010/main" val="3778634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C0FEB-C372-459A-B1DE-1B54BD80C817}"/>
              </a:ext>
            </a:extLst>
          </p:cNvPr>
          <p:cNvSpPr>
            <a:spLocks noGrp="1"/>
          </p:cNvSpPr>
          <p:nvPr>
            <p:ph type="title"/>
          </p:nvPr>
        </p:nvSpPr>
        <p:spPr/>
        <p:txBody>
          <a:bodyPr/>
          <a:lstStyle/>
          <a:p>
            <a:r>
              <a:rPr lang="en-US" b="1" dirty="0">
                <a:solidFill>
                  <a:schemeClr val="accent1">
                    <a:lumMod val="75000"/>
                  </a:schemeClr>
                </a:solidFill>
                <a:cs typeface="Calibri Light"/>
              </a:rPr>
              <a:t>Objectives</a:t>
            </a:r>
          </a:p>
        </p:txBody>
      </p:sp>
      <p:sp>
        <p:nvSpPr>
          <p:cNvPr id="3" name="Content Placeholder 2">
            <a:extLst>
              <a:ext uri="{FF2B5EF4-FFF2-40B4-BE49-F238E27FC236}">
                <a16:creationId xmlns:a16="http://schemas.microsoft.com/office/drawing/2014/main" id="{05F3E614-ECC4-47DD-A878-B438B2A8E451}"/>
              </a:ext>
            </a:extLst>
          </p:cNvPr>
          <p:cNvSpPr>
            <a:spLocks noGrp="1"/>
          </p:cNvSpPr>
          <p:nvPr>
            <p:ph idx="1"/>
          </p:nvPr>
        </p:nvSpPr>
        <p:spPr/>
        <p:txBody>
          <a:bodyPr vert="horz" lIns="91440" tIns="45720" rIns="91440" bIns="45720" rtlCol="0" anchor="t">
            <a:normAutofit/>
          </a:bodyPr>
          <a:lstStyle/>
          <a:p>
            <a:r>
              <a:rPr lang="en-US" dirty="0"/>
              <a:t>Overview of the Dataset</a:t>
            </a:r>
            <a:endParaRPr lang="en-US" dirty="0">
              <a:ea typeface="+mn-lt"/>
              <a:cs typeface="+mn-lt"/>
            </a:endParaRPr>
          </a:p>
          <a:p>
            <a:r>
              <a:rPr lang="en-US" dirty="0">
                <a:ea typeface="+mn-lt"/>
                <a:cs typeface="+mn-lt"/>
              </a:rPr>
              <a:t>Data Preprocessing</a:t>
            </a:r>
          </a:p>
          <a:p>
            <a:r>
              <a:rPr lang="en-US" dirty="0">
                <a:ea typeface="+mn-lt"/>
                <a:cs typeface="+mn-lt"/>
              </a:rPr>
              <a:t>Relationships in the data set with visualization</a:t>
            </a:r>
            <a:endParaRPr lang="en-US" dirty="0"/>
          </a:p>
          <a:p>
            <a:r>
              <a:rPr lang="en-US" dirty="0">
                <a:ea typeface="+mn-lt"/>
                <a:cs typeface="+mn-lt"/>
              </a:rPr>
              <a:t>Prediction task is to determine whether a person makes over 50K a year</a:t>
            </a:r>
            <a:endParaRPr lang="en-US" dirty="0"/>
          </a:p>
          <a:p>
            <a:r>
              <a:rPr lang="en-US" dirty="0">
                <a:ea typeface="+mn-lt"/>
                <a:cs typeface="+mn-lt"/>
              </a:rPr>
              <a:t>Evaluating the performance of the models.</a:t>
            </a:r>
            <a:endParaRPr lang="en-US" dirty="0"/>
          </a:p>
          <a:p>
            <a:endParaRPr lang="en-US" dirty="0">
              <a:cs typeface="Calibri"/>
            </a:endParaRPr>
          </a:p>
        </p:txBody>
      </p:sp>
    </p:spTree>
    <p:extLst>
      <p:ext uri="{BB962C8B-B14F-4D97-AF65-F5344CB8AC3E}">
        <p14:creationId xmlns:p14="http://schemas.microsoft.com/office/powerpoint/2010/main" val="2240576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1BA68-B7A2-4105-AE06-DE4EB2D0A240}"/>
              </a:ext>
            </a:extLst>
          </p:cNvPr>
          <p:cNvSpPr>
            <a:spLocks noGrp="1"/>
          </p:cNvSpPr>
          <p:nvPr>
            <p:ph type="title"/>
          </p:nvPr>
        </p:nvSpPr>
        <p:spPr>
          <a:xfrm>
            <a:off x="838200" y="365125"/>
            <a:ext cx="10515600" cy="985877"/>
          </a:xfrm>
        </p:spPr>
        <p:txBody>
          <a:bodyPr/>
          <a:lstStyle/>
          <a:p>
            <a:r>
              <a:rPr lang="en-US" b="1" dirty="0">
                <a:solidFill>
                  <a:schemeClr val="accent1">
                    <a:lumMod val="75000"/>
                  </a:schemeClr>
                </a:solidFill>
                <a:cs typeface="Calibri Light"/>
              </a:rPr>
              <a:t>Overview of Dataset</a:t>
            </a:r>
            <a:endParaRPr lang="en-US" b="1">
              <a:solidFill>
                <a:schemeClr val="accent1">
                  <a:lumMod val="75000"/>
                </a:schemeClr>
              </a:solidFill>
              <a:cs typeface="Calibri Light"/>
            </a:endParaRPr>
          </a:p>
        </p:txBody>
      </p:sp>
      <p:sp>
        <p:nvSpPr>
          <p:cNvPr id="3" name="Content Placeholder 2">
            <a:extLst>
              <a:ext uri="{FF2B5EF4-FFF2-40B4-BE49-F238E27FC236}">
                <a16:creationId xmlns:a16="http://schemas.microsoft.com/office/drawing/2014/main" id="{D215A702-1543-4A82-B9FB-0EA70D3F712A}"/>
              </a:ext>
            </a:extLst>
          </p:cNvPr>
          <p:cNvSpPr>
            <a:spLocks noGrp="1"/>
          </p:cNvSpPr>
          <p:nvPr>
            <p:ph idx="1"/>
          </p:nvPr>
        </p:nvSpPr>
        <p:spPr>
          <a:xfrm>
            <a:off x="838200" y="1348228"/>
            <a:ext cx="10515600" cy="4828735"/>
          </a:xfrm>
        </p:spPr>
        <p:txBody>
          <a:bodyPr vert="horz" lIns="91440" tIns="45720" rIns="91440" bIns="45720" rtlCol="0" anchor="t">
            <a:normAutofit fontScale="92500" lnSpcReduction="10000"/>
          </a:bodyPr>
          <a:lstStyle/>
          <a:p>
            <a:r>
              <a:rPr lang="en-US" dirty="0">
                <a:ea typeface="+mn-lt"/>
                <a:cs typeface="+mn-lt"/>
                <a:hlinkClick r:id="rId2"/>
              </a:rPr>
              <a:t>Census Income Dataset</a:t>
            </a:r>
            <a:r>
              <a:rPr lang="en-US" dirty="0">
                <a:ea typeface="+mn-lt"/>
                <a:cs typeface="+mn-lt"/>
              </a:rPr>
              <a:t> from UCI machine learning repository</a:t>
            </a:r>
          </a:p>
          <a:p>
            <a:r>
              <a:rPr lang="en-US" dirty="0">
                <a:ea typeface="+mn-lt"/>
                <a:cs typeface="+mn-lt"/>
              </a:rPr>
              <a:t>48842 instances (Train = 32561,  Test = 16281) </a:t>
            </a:r>
            <a:endParaRPr lang="en-US" dirty="0">
              <a:cs typeface="Calibri" panose="020F0502020204030204"/>
            </a:endParaRPr>
          </a:p>
          <a:p>
            <a:r>
              <a:rPr lang="en-US" dirty="0">
                <a:ea typeface="+mn-lt"/>
                <a:cs typeface="+mn-lt"/>
              </a:rPr>
              <a:t>Attributes: 14 </a:t>
            </a:r>
          </a:p>
          <a:p>
            <a:pPr lvl="1"/>
            <a:r>
              <a:rPr lang="en-US" dirty="0">
                <a:ea typeface="+mn-lt"/>
                <a:cs typeface="+mn-lt"/>
              </a:rPr>
              <a:t>Continuous: Age, </a:t>
            </a:r>
            <a:r>
              <a:rPr lang="en-US" dirty="0" err="1">
                <a:ea typeface="+mn-lt"/>
                <a:cs typeface="+mn-lt"/>
              </a:rPr>
              <a:t>fnlwgt</a:t>
            </a:r>
            <a:r>
              <a:rPr lang="en-US" dirty="0">
                <a:ea typeface="+mn-lt"/>
                <a:cs typeface="+mn-lt"/>
              </a:rPr>
              <a:t>, education-num, capital-gain, capital-loss, hours-per-week</a:t>
            </a:r>
          </a:p>
          <a:p>
            <a:pPr lvl="1"/>
            <a:r>
              <a:rPr lang="en-US" dirty="0">
                <a:ea typeface="+mn-lt"/>
                <a:cs typeface="+mn-lt"/>
              </a:rPr>
              <a:t>Nominal: work class, education, marital-status, occupation, relationship, race, sex, native-country</a:t>
            </a:r>
          </a:p>
          <a:p>
            <a:r>
              <a:rPr lang="en-US" dirty="0">
                <a:ea typeface="+mn-lt"/>
                <a:cs typeface="+mn-lt"/>
              </a:rPr>
              <a:t>45220 after data cleaning</a:t>
            </a:r>
            <a:endParaRPr lang="en-US" dirty="0"/>
          </a:p>
          <a:p>
            <a:r>
              <a:rPr lang="en-US" dirty="0">
                <a:ea typeface="+mn-lt"/>
                <a:cs typeface="+mn-lt"/>
              </a:rPr>
              <a:t>Salary - 2 classes : &gt;50K, &lt;=50K</a:t>
            </a:r>
            <a:endParaRPr lang="en-US" dirty="0"/>
          </a:p>
          <a:p>
            <a:r>
              <a:rPr lang="en-US" dirty="0">
                <a:cs typeface="Calibri"/>
              </a:rPr>
              <a:t>Missing Values: </a:t>
            </a:r>
          </a:p>
          <a:p>
            <a:pPr lvl="1"/>
            <a:r>
              <a:rPr lang="en-US" dirty="0">
                <a:cs typeface="Calibri"/>
              </a:rPr>
              <a:t>Work class </a:t>
            </a:r>
          </a:p>
          <a:p>
            <a:pPr lvl="1"/>
            <a:r>
              <a:rPr lang="en-US" dirty="0">
                <a:cs typeface="Calibri"/>
              </a:rPr>
              <a:t>Occupation</a:t>
            </a:r>
          </a:p>
          <a:p>
            <a:pPr lvl="1"/>
            <a:r>
              <a:rPr lang="en-US" dirty="0">
                <a:cs typeface="Calibri"/>
              </a:rPr>
              <a:t>Native-country</a:t>
            </a:r>
          </a:p>
        </p:txBody>
      </p:sp>
    </p:spTree>
    <p:extLst>
      <p:ext uri="{BB962C8B-B14F-4D97-AF65-F5344CB8AC3E}">
        <p14:creationId xmlns:p14="http://schemas.microsoft.com/office/powerpoint/2010/main" val="1895429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C8772-27E6-4932-BCD3-EF03062EBCAD}"/>
              </a:ext>
            </a:extLst>
          </p:cNvPr>
          <p:cNvSpPr>
            <a:spLocks noGrp="1"/>
          </p:cNvSpPr>
          <p:nvPr>
            <p:ph type="title"/>
          </p:nvPr>
        </p:nvSpPr>
        <p:spPr/>
        <p:txBody>
          <a:bodyPr/>
          <a:lstStyle/>
          <a:p>
            <a:r>
              <a:rPr lang="en-US" b="1" dirty="0">
                <a:solidFill>
                  <a:schemeClr val="accent1">
                    <a:lumMod val="75000"/>
                  </a:schemeClr>
                </a:solidFill>
                <a:cs typeface="Calibri Light"/>
              </a:rPr>
              <a:t>Data Snapshot</a:t>
            </a:r>
          </a:p>
        </p:txBody>
      </p:sp>
      <p:pic>
        <p:nvPicPr>
          <p:cNvPr id="7" name="Picture 7" descr="A screenshot of text&#10;&#10;Description automatically generated">
            <a:extLst>
              <a:ext uri="{FF2B5EF4-FFF2-40B4-BE49-F238E27FC236}">
                <a16:creationId xmlns:a16="http://schemas.microsoft.com/office/drawing/2014/main" id="{03EF010F-3947-4DA3-8A5D-428324EA6956}"/>
              </a:ext>
            </a:extLst>
          </p:cNvPr>
          <p:cNvPicPr>
            <a:picLocks noGrp="1" noChangeAspect="1"/>
          </p:cNvPicPr>
          <p:nvPr>
            <p:ph idx="1"/>
          </p:nvPr>
        </p:nvPicPr>
        <p:blipFill>
          <a:blip r:embed="rId2"/>
          <a:stretch>
            <a:fillRect/>
          </a:stretch>
        </p:blipFill>
        <p:spPr>
          <a:xfrm>
            <a:off x="842977" y="1552087"/>
            <a:ext cx="9919893" cy="4624876"/>
          </a:xfrm>
        </p:spPr>
      </p:pic>
    </p:spTree>
    <p:extLst>
      <p:ext uri="{BB962C8B-B14F-4D97-AF65-F5344CB8AC3E}">
        <p14:creationId xmlns:p14="http://schemas.microsoft.com/office/powerpoint/2010/main" val="4008678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A35F6-1519-4FC2-A164-02D3D8C10A3E}"/>
              </a:ext>
            </a:extLst>
          </p:cNvPr>
          <p:cNvSpPr>
            <a:spLocks noGrp="1"/>
          </p:cNvSpPr>
          <p:nvPr>
            <p:ph type="title"/>
          </p:nvPr>
        </p:nvSpPr>
        <p:spPr/>
        <p:txBody>
          <a:bodyPr/>
          <a:lstStyle/>
          <a:p>
            <a:r>
              <a:rPr lang="en-US" b="1" dirty="0">
                <a:solidFill>
                  <a:schemeClr val="accent1">
                    <a:lumMod val="75000"/>
                  </a:schemeClr>
                </a:solidFill>
                <a:latin typeface="Calibri"/>
                <a:cs typeface="Calibri"/>
              </a:rPr>
              <a:t>Data Preprocessing</a:t>
            </a:r>
            <a:endParaRPr lang="en-US" b="1">
              <a:solidFill>
                <a:schemeClr val="accent1">
                  <a:lumMod val="75000"/>
                </a:schemeClr>
              </a:solidFill>
              <a:ea typeface="+mj-lt"/>
              <a:cs typeface="+mj-lt"/>
            </a:endParaRPr>
          </a:p>
          <a:p>
            <a:endParaRPr lang="en-US" dirty="0">
              <a:cs typeface="Calibri Light"/>
            </a:endParaRPr>
          </a:p>
        </p:txBody>
      </p:sp>
      <p:sp>
        <p:nvSpPr>
          <p:cNvPr id="3" name="Content Placeholder 2">
            <a:extLst>
              <a:ext uri="{FF2B5EF4-FFF2-40B4-BE49-F238E27FC236}">
                <a16:creationId xmlns:a16="http://schemas.microsoft.com/office/drawing/2014/main" id="{E24267C1-3E0B-41DD-AC2A-CB47A3BFA0DF}"/>
              </a:ext>
            </a:extLst>
          </p:cNvPr>
          <p:cNvSpPr>
            <a:spLocks noGrp="1"/>
          </p:cNvSpPr>
          <p:nvPr>
            <p:ph idx="1"/>
          </p:nvPr>
        </p:nvSpPr>
        <p:spPr>
          <a:xfrm>
            <a:off x="838200" y="1182974"/>
            <a:ext cx="10515600" cy="4351338"/>
          </a:xfrm>
        </p:spPr>
        <p:txBody>
          <a:bodyPr vert="horz" lIns="91440" tIns="45720" rIns="91440" bIns="45720" rtlCol="0" anchor="t">
            <a:normAutofit/>
          </a:bodyPr>
          <a:lstStyle/>
          <a:p>
            <a:r>
              <a:rPr lang="en-US" dirty="0">
                <a:cs typeface="Calibri"/>
              </a:rPr>
              <a:t>Preprocess the data for effective datamining. </a:t>
            </a:r>
          </a:p>
          <a:p>
            <a:pPr lvl="1"/>
            <a:r>
              <a:rPr lang="en-US" dirty="0">
                <a:cs typeface="Calibri"/>
              </a:rPr>
              <a:t>Consider how to deal with missing values</a:t>
            </a:r>
          </a:p>
          <a:p>
            <a:pPr lvl="1"/>
            <a:r>
              <a:rPr lang="en-US" dirty="0">
                <a:cs typeface="Calibri"/>
              </a:rPr>
              <a:t>Consider which attributes are relevant</a:t>
            </a:r>
            <a:endParaRPr lang="en-US" dirty="0"/>
          </a:p>
          <a:p>
            <a:r>
              <a:rPr lang="en-US" dirty="0">
                <a:cs typeface="Calibri"/>
              </a:rPr>
              <a:t>Removed </a:t>
            </a:r>
            <a:r>
              <a:rPr lang="en-US" dirty="0" err="1">
                <a:cs typeface="Calibri"/>
              </a:rPr>
              <a:t>fnlwgt</a:t>
            </a:r>
            <a:r>
              <a:rPr lang="en-US" dirty="0">
                <a:cs typeface="Calibri"/>
              </a:rPr>
              <a:t> attribute (Final weight)</a:t>
            </a:r>
          </a:p>
          <a:p>
            <a:r>
              <a:rPr lang="en-US" dirty="0">
                <a:cs typeface="Calibri"/>
              </a:rPr>
              <a:t>Removed education-number attribute</a:t>
            </a:r>
          </a:p>
          <a:p>
            <a:r>
              <a:rPr lang="en-US" dirty="0">
                <a:cs typeface="Calibri"/>
              </a:rPr>
              <a:t>Mirror attribute to education</a:t>
            </a:r>
          </a:p>
          <a:p>
            <a:r>
              <a:rPr lang="en-US" dirty="0">
                <a:cs typeface="Calibri"/>
              </a:rPr>
              <a:t>Handling missing values</a:t>
            </a:r>
          </a:p>
          <a:p>
            <a:r>
              <a:rPr lang="en-US" dirty="0">
                <a:cs typeface="Calibri"/>
              </a:rPr>
              <a:t>Removed duplicates</a:t>
            </a:r>
          </a:p>
        </p:txBody>
      </p:sp>
    </p:spTree>
    <p:extLst>
      <p:ext uri="{BB962C8B-B14F-4D97-AF65-F5344CB8AC3E}">
        <p14:creationId xmlns:p14="http://schemas.microsoft.com/office/powerpoint/2010/main" val="4200361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85C47-BF66-4219-B8A8-BE7CCEF2F69F}"/>
              </a:ext>
            </a:extLst>
          </p:cNvPr>
          <p:cNvSpPr>
            <a:spLocks noGrp="1"/>
          </p:cNvSpPr>
          <p:nvPr>
            <p:ph type="title"/>
          </p:nvPr>
        </p:nvSpPr>
        <p:spPr/>
        <p:txBody>
          <a:bodyPr/>
          <a:lstStyle/>
          <a:p>
            <a:r>
              <a:rPr lang="en-US" sz="4000" b="1" dirty="0">
                <a:solidFill>
                  <a:schemeClr val="accent1">
                    <a:lumMod val="75000"/>
                  </a:schemeClr>
                </a:solidFill>
                <a:latin typeface="Calibri"/>
                <a:cs typeface="Calibri"/>
              </a:rPr>
              <a:t>Relationships in the data set with visualization</a:t>
            </a:r>
            <a:endParaRPr lang="en-US" sz="4000" b="1">
              <a:solidFill>
                <a:schemeClr val="accent1">
                  <a:lumMod val="75000"/>
                </a:schemeClr>
              </a:solidFill>
              <a:ea typeface="+mj-lt"/>
              <a:cs typeface="+mj-lt"/>
            </a:endParaRPr>
          </a:p>
          <a:p>
            <a:endParaRPr lang="en-US" sz="4000" b="1" dirty="0">
              <a:solidFill>
                <a:schemeClr val="accent1">
                  <a:lumMod val="75000"/>
                </a:schemeClr>
              </a:solidFill>
              <a:cs typeface="Calibri Light"/>
            </a:endParaRPr>
          </a:p>
        </p:txBody>
      </p:sp>
      <p:pic>
        <p:nvPicPr>
          <p:cNvPr id="4" name="Picture 4" descr="A screenshot of a cell phone&#10;&#10;Description automatically generated">
            <a:extLst>
              <a:ext uri="{FF2B5EF4-FFF2-40B4-BE49-F238E27FC236}">
                <a16:creationId xmlns:a16="http://schemas.microsoft.com/office/drawing/2014/main" id="{E4CF987A-6BA7-4AE5-AF4A-F0E1767ACD23}"/>
              </a:ext>
            </a:extLst>
          </p:cNvPr>
          <p:cNvPicPr>
            <a:picLocks noGrp="1" noChangeAspect="1"/>
          </p:cNvPicPr>
          <p:nvPr>
            <p:ph idx="1"/>
          </p:nvPr>
        </p:nvPicPr>
        <p:blipFill>
          <a:blip r:embed="rId2"/>
          <a:stretch>
            <a:fillRect/>
          </a:stretch>
        </p:blipFill>
        <p:spPr>
          <a:xfrm>
            <a:off x="1143344" y="1640643"/>
            <a:ext cx="9886950" cy="3876675"/>
          </a:xfrm>
        </p:spPr>
      </p:pic>
    </p:spTree>
    <p:extLst>
      <p:ext uri="{BB962C8B-B14F-4D97-AF65-F5344CB8AC3E}">
        <p14:creationId xmlns:p14="http://schemas.microsoft.com/office/powerpoint/2010/main" val="643391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automatically generated">
            <a:extLst>
              <a:ext uri="{FF2B5EF4-FFF2-40B4-BE49-F238E27FC236}">
                <a16:creationId xmlns:a16="http://schemas.microsoft.com/office/drawing/2014/main" id="{2E08FDC4-931A-475A-AF06-857972107456}"/>
              </a:ext>
            </a:extLst>
          </p:cNvPr>
          <p:cNvPicPr>
            <a:picLocks noChangeAspect="1"/>
          </p:cNvPicPr>
          <p:nvPr/>
        </p:nvPicPr>
        <p:blipFill>
          <a:blip r:embed="rId2"/>
          <a:stretch>
            <a:fillRect/>
          </a:stretch>
        </p:blipFill>
        <p:spPr>
          <a:xfrm>
            <a:off x="84016" y="1538800"/>
            <a:ext cx="11486660" cy="4601016"/>
          </a:xfrm>
          <a:prstGeom prst="rect">
            <a:avLst/>
          </a:prstGeom>
        </p:spPr>
      </p:pic>
      <p:sp>
        <p:nvSpPr>
          <p:cNvPr id="5" name="Title 4">
            <a:extLst>
              <a:ext uri="{FF2B5EF4-FFF2-40B4-BE49-F238E27FC236}">
                <a16:creationId xmlns:a16="http://schemas.microsoft.com/office/drawing/2014/main" id="{77903660-A101-4AC1-A928-EC332F96E5D1}"/>
              </a:ext>
            </a:extLst>
          </p:cNvPr>
          <p:cNvSpPr>
            <a:spLocks noGrp="1"/>
          </p:cNvSpPr>
          <p:nvPr>
            <p:ph type="ctrTitle"/>
          </p:nvPr>
        </p:nvSpPr>
        <p:spPr>
          <a:xfrm>
            <a:off x="87923" y="155209"/>
            <a:ext cx="12016152" cy="1381370"/>
          </a:xfrm>
        </p:spPr>
        <p:txBody>
          <a:bodyPr>
            <a:normAutofit/>
          </a:bodyPr>
          <a:lstStyle/>
          <a:p>
            <a:pPr algn="l"/>
            <a:r>
              <a:rPr lang="en-US" sz="4800" b="1" dirty="0">
                <a:solidFill>
                  <a:schemeClr val="accent1">
                    <a:lumMod val="75000"/>
                  </a:schemeClr>
                </a:solidFill>
                <a:latin typeface="Calibri"/>
                <a:cs typeface="Calibri"/>
              </a:rPr>
              <a:t>Relationships in the data set with visualization</a:t>
            </a:r>
            <a:endParaRPr lang="en-US" sz="4800" dirty="0">
              <a:solidFill>
                <a:schemeClr val="accent1">
                  <a:lumMod val="75000"/>
                </a:schemeClr>
              </a:solidFill>
              <a:ea typeface="+mj-lt"/>
              <a:cs typeface="+mj-lt"/>
            </a:endParaRPr>
          </a:p>
          <a:p>
            <a:r>
              <a:rPr lang="en-US" sz="3600" b="1" dirty="0">
                <a:solidFill>
                  <a:schemeClr val="accent1">
                    <a:lumMod val="75000"/>
                  </a:schemeClr>
                </a:solidFill>
                <a:cs typeface="Calibri Light"/>
              </a:rPr>
              <a:t>Cont..</a:t>
            </a:r>
          </a:p>
        </p:txBody>
      </p:sp>
    </p:spTree>
    <p:extLst>
      <p:ext uri="{BB962C8B-B14F-4D97-AF65-F5344CB8AC3E}">
        <p14:creationId xmlns:p14="http://schemas.microsoft.com/office/powerpoint/2010/main" val="4134563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automatically generated">
            <a:extLst>
              <a:ext uri="{FF2B5EF4-FFF2-40B4-BE49-F238E27FC236}">
                <a16:creationId xmlns:a16="http://schemas.microsoft.com/office/drawing/2014/main" id="{02F2625C-787C-492C-8674-A0243A81C834}"/>
              </a:ext>
            </a:extLst>
          </p:cNvPr>
          <p:cNvPicPr>
            <a:picLocks noGrp="1" noChangeAspect="1"/>
          </p:cNvPicPr>
          <p:nvPr>
            <p:ph idx="1"/>
          </p:nvPr>
        </p:nvPicPr>
        <p:blipFill>
          <a:blip r:embed="rId2"/>
          <a:stretch>
            <a:fillRect/>
          </a:stretch>
        </p:blipFill>
        <p:spPr>
          <a:xfrm>
            <a:off x="651363" y="1791860"/>
            <a:ext cx="3845657" cy="3500559"/>
          </a:xfrm>
        </p:spPr>
      </p:pic>
      <p:pic>
        <p:nvPicPr>
          <p:cNvPr id="5" name="Picture 5" descr="A close up of a pencil&#10;&#10;Description automatically generated">
            <a:extLst>
              <a:ext uri="{FF2B5EF4-FFF2-40B4-BE49-F238E27FC236}">
                <a16:creationId xmlns:a16="http://schemas.microsoft.com/office/drawing/2014/main" id="{526500C9-A47D-4F41-8CFD-09C937B18795}"/>
              </a:ext>
            </a:extLst>
          </p:cNvPr>
          <p:cNvPicPr>
            <a:picLocks noChangeAspect="1"/>
          </p:cNvPicPr>
          <p:nvPr/>
        </p:nvPicPr>
        <p:blipFill>
          <a:blip r:embed="rId3"/>
          <a:stretch>
            <a:fillRect/>
          </a:stretch>
        </p:blipFill>
        <p:spPr>
          <a:xfrm>
            <a:off x="4919784" y="1428"/>
            <a:ext cx="5693508" cy="6845375"/>
          </a:xfrm>
          <a:prstGeom prst="rect">
            <a:avLst/>
          </a:prstGeom>
        </p:spPr>
      </p:pic>
      <p:sp>
        <p:nvSpPr>
          <p:cNvPr id="7" name="Title 4">
            <a:extLst>
              <a:ext uri="{FF2B5EF4-FFF2-40B4-BE49-F238E27FC236}">
                <a16:creationId xmlns:a16="http://schemas.microsoft.com/office/drawing/2014/main" id="{F62C0E66-2126-4853-8C22-8EC95592F666}"/>
              </a:ext>
            </a:extLst>
          </p:cNvPr>
          <p:cNvSpPr txBox="1">
            <a:spLocks/>
          </p:cNvSpPr>
          <p:nvPr/>
        </p:nvSpPr>
        <p:spPr>
          <a:xfrm>
            <a:off x="87923" y="155209"/>
            <a:ext cx="12016152" cy="931986"/>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solidFill>
                  <a:schemeClr val="accent1">
                    <a:lumMod val="75000"/>
                  </a:schemeClr>
                </a:solidFill>
                <a:latin typeface="Calibri"/>
                <a:cs typeface="Calibri"/>
              </a:rPr>
              <a:t>Relationships in the data set with visualization</a:t>
            </a:r>
            <a:endParaRPr lang="en-US" sz="4800" dirty="0">
              <a:solidFill>
                <a:schemeClr val="accent1">
                  <a:lumMod val="75000"/>
                </a:schemeClr>
              </a:solidFill>
              <a:ea typeface="+mj-lt"/>
              <a:cs typeface="+mj-lt"/>
            </a:endParaRPr>
          </a:p>
          <a:p>
            <a:r>
              <a:rPr lang="en-US" sz="3600" b="1" dirty="0">
                <a:solidFill>
                  <a:schemeClr val="accent1">
                    <a:lumMod val="75000"/>
                  </a:schemeClr>
                </a:solidFill>
                <a:cs typeface="Calibri Light"/>
              </a:rPr>
              <a:t>Cont..</a:t>
            </a:r>
          </a:p>
        </p:txBody>
      </p:sp>
    </p:spTree>
    <p:extLst>
      <p:ext uri="{BB962C8B-B14F-4D97-AF65-F5344CB8AC3E}">
        <p14:creationId xmlns:p14="http://schemas.microsoft.com/office/powerpoint/2010/main" val="2910855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07D76-2E73-42D1-953B-F1FA974AD5C4}"/>
              </a:ext>
            </a:extLst>
          </p:cNvPr>
          <p:cNvSpPr>
            <a:spLocks noGrp="1"/>
          </p:cNvSpPr>
          <p:nvPr>
            <p:ph type="title"/>
          </p:nvPr>
        </p:nvSpPr>
        <p:spPr>
          <a:xfrm>
            <a:off x="593969" y="2768356"/>
            <a:ext cx="10515600" cy="1325563"/>
          </a:xfrm>
        </p:spPr>
        <p:txBody>
          <a:bodyPr vert="horz" lIns="91440" tIns="45720" rIns="91440" bIns="45720" rtlCol="0" anchor="ctr">
            <a:normAutofit/>
          </a:bodyPr>
          <a:lstStyle/>
          <a:p>
            <a:pPr algn="ctr"/>
            <a:r>
              <a:rPr lang="en-US" b="1" dirty="0">
                <a:solidFill>
                  <a:schemeClr val="accent1">
                    <a:lumMod val="75000"/>
                  </a:schemeClr>
                </a:solidFill>
                <a:cs typeface="Calibri Light"/>
              </a:rPr>
              <a:t>Methods</a:t>
            </a:r>
            <a:endParaRPr lang="en-US" b="1">
              <a:solidFill>
                <a:schemeClr val="accent1">
                  <a:lumMod val="75000"/>
                </a:schemeClr>
              </a:solidFill>
              <a:cs typeface="Calibri Light"/>
            </a:endParaRPr>
          </a:p>
        </p:txBody>
      </p:sp>
    </p:spTree>
    <p:extLst>
      <p:ext uri="{BB962C8B-B14F-4D97-AF65-F5344CB8AC3E}">
        <p14:creationId xmlns:p14="http://schemas.microsoft.com/office/powerpoint/2010/main" val="33529369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605</Words>
  <Application>Microsoft Office PowerPoint</Application>
  <PresentationFormat>Widescreen</PresentationFormat>
  <Paragraphs>77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Agenda</vt:lpstr>
      <vt:lpstr>Objectives</vt:lpstr>
      <vt:lpstr>Overview of Dataset</vt:lpstr>
      <vt:lpstr>Data Snapshot</vt:lpstr>
      <vt:lpstr>Data Preprocessing </vt:lpstr>
      <vt:lpstr>Relationships in the data set with visualization </vt:lpstr>
      <vt:lpstr>Relationships in the data set with visualization Cont..</vt:lpstr>
      <vt:lpstr>PowerPoint Presentation</vt:lpstr>
      <vt:lpstr>Methods</vt:lpstr>
      <vt:lpstr>Linear Regression</vt:lpstr>
      <vt:lpstr>Decision tree </vt:lpstr>
      <vt:lpstr>KNN</vt:lpstr>
      <vt:lpstr>Logistic regression </vt:lpstr>
      <vt:lpstr>KMEANS</vt:lpstr>
      <vt:lpstr>Results</vt:lpstr>
      <vt:lpstr>Model Comparison</vt:lpstr>
      <vt:lpstr>Learning Outcomes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Vaishnavi P B</cp:lastModifiedBy>
  <cp:revision>583</cp:revision>
  <dcterms:created xsi:type="dcterms:W3CDTF">2020-09-01T14:59:38Z</dcterms:created>
  <dcterms:modified xsi:type="dcterms:W3CDTF">2021-04-18T10:20:50Z</dcterms:modified>
</cp:coreProperties>
</file>