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2" r:id="rId4"/>
    <p:sldId id="266"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1" autoAdjust="0"/>
    <p:restoredTop sz="96262" autoAdjust="0"/>
  </p:normalViewPr>
  <p:slideViewPr>
    <p:cSldViewPr snapToGrid="0">
      <p:cViewPr varScale="1">
        <p:scale>
          <a:sx n="126" d="100"/>
          <a:sy n="126" d="100"/>
        </p:scale>
        <p:origin x="6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08.01.2025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78480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08.01.2025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09734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08.01.2025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31519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08.01.2025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68077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08.01.2025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56394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130FF-60BC-4C0C-AEE3-7285F2A694C4}" type="datetimeFigureOut">
              <a:rPr lang="nb-NO" smtClean="0"/>
              <a:t>08.01.2025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59817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130FF-60BC-4C0C-AEE3-7285F2A694C4}" type="datetimeFigureOut">
              <a:rPr lang="nb-NO" smtClean="0"/>
              <a:t>08.01.2025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782435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130FF-60BC-4C0C-AEE3-7285F2A694C4}" type="datetimeFigureOut">
              <a:rPr lang="nb-NO" smtClean="0"/>
              <a:t>08.01.2025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511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130FF-60BC-4C0C-AEE3-7285F2A694C4}" type="datetimeFigureOut">
              <a:rPr lang="nb-NO" smtClean="0"/>
              <a:t>08.01.2025</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8426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08.01.2025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50474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08.01.2025</a:t>
            </a:fld>
            <a:endParaRPr lang="nb-NO"/>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3753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E4130FF-60BC-4C0C-AEE3-7285F2A694C4}" type="datetimeFigureOut">
              <a:rPr lang="nb-NO" smtClean="0"/>
              <a:t>08.01.2025</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8728286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a:xfrm>
            <a:off x="6590662" y="4267832"/>
            <a:ext cx="4805996" cy="1297115"/>
          </a:xfrm>
        </p:spPr>
        <p:txBody>
          <a:bodyPr anchor="t">
            <a:normAutofit/>
          </a:bodyPr>
          <a:lstStyle/>
          <a:p>
            <a:pPr algn="l"/>
            <a:r>
              <a:rPr lang="en-US" sz="4000" b="1">
                <a:solidFill>
                  <a:schemeClr val="tx2"/>
                </a:solidFill>
              </a:rPr>
              <a:t>Marketing Analytics Business Case</a:t>
            </a:r>
            <a:endParaRPr lang="nb-NO" sz="4000" b="1">
              <a:solidFill>
                <a:schemeClr val="tx2"/>
              </a:solidFill>
            </a:endParaRPr>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a:xfrm>
            <a:off x="6590966" y="3428999"/>
            <a:ext cx="4805691" cy="838831"/>
          </a:xfrm>
        </p:spPr>
        <p:txBody>
          <a:bodyPr anchor="b">
            <a:normAutofit/>
          </a:bodyPr>
          <a:lstStyle/>
          <a:p>
            <a:pPr algn="l"/>
            <a:r>
              <a:rPr lang="nb-NO" sz="2000" dirty="0" err="1">
                <a:solidFill>
                  <a:schemeClr val="tx2"/>
                </a:solidFill>
              </a:rPr>
              <a:t>Vaishnavi</a:t>
            </a:r>
            <a:r>
              <a:rPr lang="nb-NO" sz="2000" dirty="0">
                <a:solidFill>
                  <a:schemeClr val="tx2"/>
                </a:solidFill>
              </a:rPr>
              <a:t> </a:t>
            </a:r>
            <a:r>
              <a:rPr lang="nb-NO" sz="2000" dirty="0" err="1">
                <a:solidFill>
                  <a:schemeClr val="tx2"/>
                </a:solidFill>
              </a:rPr>
              <a:t>Peddiraj</a:t>
            </a:r>
            <a:endParaRPr lang="nb-NO" sz="2000" dirty="0">
              <a:solidFill>
                <a:schemeClr val="tx2"/>
              </a:solidFill>
            </a:endParaRPr>
          </a:p>
        </p:txBody>
      </p:sp>
      <p:pic>
        <p:nvPicPr>
          <p:cNvPr id="7" name="Graphic 6" descr="Bar chart">
            <a:extLst>
              <a:ext uri="{FF2B5EF4-FFF2-40B4-BE49-F238E27FC236}">
                <a16:creationId xmlns:a16="http://schemas.microsoft.com/office/drawing/2014/main" id="{345FA208-2CCA-9F03-2129-2B555621EF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b="0" i="0" u="none" strike="noStrike" dirty="0" err="1">
                <a:effectLst/>
                <a:latin typeface="-webkit-standard"/>
              </a:rPr>
              <a:t>ShopEasy</a:t>
            </a:r>
            <a:r>
              <a:rPr lang="en-US" b="0" i="0" u="none" strike="noStrike" dirty="0">
                <a:effectLst/>
                <a:latin typeface="-webkit-standard"/>
              </a:rPr>
              <a:t>, an online retail business, is experiencing a decline in customer engagement and conversion rates, despite launching multiple new online marketing campaigns. They are seeking your expertise to conduct a thorough analysis and uncover opportunities to optimize their marketing strategies.</a:t>
            </a:r>
          </a:p>
          <a:p>
            <a:pPr>
              <a:lnSpc>
                <a:spcPct val="170000"/>
              </a:lnSpc>
            </a:pPr>
            <a:r>
              <a:rPr lang="en-US" b="1" dirty="0"/>
              <a:t>Key Points:</a:t>
            </a:r>
            <a:endParaRPr lang="en-US" dirty="0"/>
          </a:p>
          <a:p>
            <a:pPr lvl="1">
              <a:lnSpc>
                <a:spcPct val="170000"/>
              </a:lnSpc>
            </a:pPr>
            <a:r>
              <a:rPr lang="en-US" b="1" dirty="0"/>
              <a:t>Declining Customer Engagement</a:t>
            </a:r>
            <a:r>
              <a:rPr lang="en-US" dirty="0"/>
              <a:t>: Interaction rates with the website and marketing content have significantly dropped</a:t>
            </a:r>
          </a:p>
          <a:p>
            <a:pPr lvl="1">
              <a:lnSpc>
                <a:spcPct val="170000"/>
              </a:lnSpc>
            </a:pPr>
            <a:r>
              <a:rPr lang="en-US" b="1" dirty="0"/>
              <a:t>Lower Conversion Rates</a:t>
            </a:r>
            <a:r>
              <a:rPr lang="en-US" dirty="0"/>
              <a:t>: A growing gap between website visitors and paying customers is impacting revenue.</a:t>
            </a:r>
          </a:p>
          <a:p>
            <a:pPr lvl="1">
              <a:lnSpc>
                <a:spcPct val="170000"/>
              </a:lnSpc>
            </a:pPr>
            <a:r>
              <a:rPr lang="en-US" b="1" dirty="0"/>
              <a:t>High Marketing Costs with Low ROI</a:t>
            </a:r>
            <a:r>
              <a:rPr lang="en-US" dirty="0"/>
              <a:t>: The company is investing heavily in marketing, but the returns are not meeting expectations</a:t>
            </a:r>
          </a:p>
          <a:p>
            <a:pPr lvl="1">
              <a:lnSpc>
                <a:spcPct val="170000"/>
              </a:lnSpc>
            </a:pPr>
            <a:r>
              <a:rPr lang="en-US" b="1" dirty="0"/>
              <a:t>Need for Customer Feedback</a:t>
            </a:r>
            <a:r>
              <a:rPr lang="en-US" dirty="0"/>
              <a:t>: Gaining deeper insights into customer opinions, preferences, and pain points is essential for refining both marketing tactics and product offerings to drive higher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Vaishnavi,</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a:t>
            </a:r>
            <a:r>
              <a:rPr lang="en-US" dirty="0" err="1"/>
              <a:t>Vaishavi</a:t>
            </a:r>
            <a:r>
              <a:rPr lang="en-US" dirty="0"/>
              <a: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
  <TotalTime>1506</TotalTime>
  <Words>631</Words>
  <Application>Microsoft Macintosh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-webkit-standard</vt: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Business Case</dc:title>
  <dc:creator>Ali Ahmad</dc:creator>
  <cp:lastModifiedBy>Vaishnavi Peddiraj</cp:lastModifiedBy>
  <cp:revision>4</cp:revision>
  <dcterms:created xsi:type="dcterms:W3CDTF">2024-07-20T13:50:58Z</dcterms:created>
  <dcterms:modified xsi:type="dcterms:W3CDTF">2025-01-09T15:36:56Z</dcterms:modified>
</cp:coreProperties>
</file>