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  <p:sldMasterId id="2147483832" r:id="rId3"/>
    <p:sldMasterId id="2147483881" r:id="rId4"/>
    <p:sldMasterId id="2147483883" r:id="rId5"/>
  </p:sldMasterIdLst>
  <p:notesMasterIdLst>
    <p:notesMasterId r:id="rId22"/>
  </p:notesMasterIdLst>
  <p:sldIdLst>
    <p:sldId id="256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3" r:id="rId15"/>
    <p:sldId id="270" r:id="rId16"/>
    <p:sldId id="271" r:id="rId17"/>
    <p:sldId id="272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92" d="100"/>
          <a:sy n="92" d="100"/>
        </p:scale>
        <p:origin x="-31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4788-4386-4205-B73B-2EF9E1277A7A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F246-FAFC-42C3-965E-B7318C957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4eba5a64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c4eba5a64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60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814d72fa03_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814d72fa03_0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9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814d72fa03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814d72fa03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40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814d72fa03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814d72fa03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14d72fa0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14d72fa0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60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14d72fa0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814d72fa0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81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814d72fa03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814d72fa03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1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814d72fa03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814d72fa03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7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a742be4c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a742be4c6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11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814d72fa03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814d72fa03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93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a742be4c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a742be4c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3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814d72fa03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814d72fa03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1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9114312" y="3352333"/>
            <a:ext cx="3039993" cy="3039993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2700000">
            <a:off x="11090192" y="1777221"/>
            <a:ext cx="1638225" cy="1638225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4934888" y="4720905"/>
            <a:ext cx="2316565" cy="2316567"/>
            <a:chOff x="5279626" y="2678000"/>
            <a:chExt cx="1737424" cy="1737425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rgbClr val="484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rgbClr val="70B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/>
          <p:nvPr/>
        </p:nvSpPr>
        <p:spPr>
          <a:xfrm rot="2700000">
            <a:off x="8134435" y="3437271"/>
            <a:ext cx="182716" cy="2640620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-2700000" flipH="1">
            <a:off x="2275806" y="5600650"/>
            <a:ext cx="3039993" cy="3039993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-2700000" flipH="1">
            <a:off x="-656998" y="1883036"/>
            <a:ext cx="1638225" cy="1638225"/>
          </a:xfrm>
          <a:prstGeom prst="rect">
            <a:avLst/>
          </a:prstGeom>
          <a:solidFill>
            <a:srgbClr val="484C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-2700000" flipH="1">
            <a:off x="3855947" y="3464883"/>
            <a:ext cx="182716" cy="2640620"/>
          </a:xfrm>
          <a:prstGeom prst="rect">
            <a:avLst/>
          </a:prstGeom>
          <a:solidFill>
            <a:srgbClr val="70B1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767533" y="719333"/>
            <a:ext cx="8656800" cy="2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67733" y="3728800"/>
            <a:ext cx="5456400" cy="7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23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2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4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767533" y="719333"/>
            <a:ext cx="8656800" cy="2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67733" y="3728800"/>
            <a:ext cx="5456400" cy="7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90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>
            <a:off x="1662500" y="2728000"/>
            <a:ext cx="2882800" cy="1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6611433" y="2374917"/>
            <a:ext cx="46296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6611433" y="3495493"/>
            <a:ext cx="4235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83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93000" y="2750984"/>
            <a:ext cx="6006000" cy="8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7400" y="3319325"/>
            <a:ext cx="33572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08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681900" y="2664600"/>
            <a:ext cx="488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66233" y="2120000"/>
            <a:ext cx="419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753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882200" y="557067"/>
            <a:ext cx="6764400" cy="116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09200" y="1965267"/>
            <a:ext cx="10573600" cy="4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03400" y="598467"/>
            <a:ext cx="6122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0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014233" y="2442000"/>
            <a:ext cx="4771200" cy="2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6406603" y="2442000"/>
            <a:ext cx="4771200" cy="2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Google Shape;21;p5"/>
          <p:cNvSpPr/>
          <p:nvPr/>
        </p:nvSpPr>
        <p:spPr>
          <a:xfrm>
            <a:off x="2713800" y="557067"/>
            <a:ext cx="6764400" cy="116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031200" y="598467"/>
            <a:ext cx="6129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14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03400" y="598467"/>
            <a:ext cx="4550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9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7202033" y="3337833"/>
            <a:ext cx="3625200" cy="1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403200" y="598467"/>
            <a:ext cx="5385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58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rot="2700000">
            <a:off x="11580289" y="5313465"/>
            <a:ext cx="1638225" cy="1638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" name="Google Shape;36;p4"/>
          <p:cNvGrpSpPr/>
          <p:nvPr/>
        </p:nvGrpSpPr>
        <p:grpSpPr>
          <a:xfrm>
            <a:off x="10082751" y="-602417"/>
            <a:ext cx="2316565" cy="2316567"/>
            <a:chOff x="5279626" y="2678000"/>
            <a:chExt cx="1737424" cy="1737425"/>
          </a:xfrm>
        </p:grpSpPr>
        <p:sp>
          <p:nvSpPr>
            <p:cNvPr id="37" name="Google Shape;37;p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4"/>
          <p:cNvSpPr/>
          <p:nvPr/>
        </p:nvSpPr>
        <p:spPr>
          <a:xfrm rot="2700000">
            <a:off x="10588118" y="5028791"/>
            <a:ext cx="182716" cy="26406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951000" y="1621333"/>
            <a:ext cx="10290000" cy="45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 rot="5400000">
            <a:off x="2242600" y="245212"/>
            <a:ext cx="57600" cy="264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279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474831" y="769947"/>
            <a:ext cx="3469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83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487767" y="3480033"/>
            <a:ext cx="2316800" cy="16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7557235" y="2696100"/>
            <a:ext cx="4276800" cy="33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13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298200" y="598467"/>
            <a:ext cx="3595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99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804900" y="1430800"/>
            <a:ext cx="4811200" cy="3996400"/>
          </a:xfrm>
          <a:prstGeom prst="roundRect">
            <a:avLst>
              <a:gd name="adj" fmla="val 2514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678031" y="769947"/>
            <a:ext cx="3469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84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3318600" y="2406884"/>
            <a:ext cx="5554800" cy="1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011200" y="3897067"/>
            <a:ext cx="41696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411600" y="598467"/>
            <a:ext cx="53688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1397033" y="3600717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397033" y="4044284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7677767" y="25359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7677767" y="29795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7677767" y="4665484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7677767" y="5109051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25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3411600" y="603939"/>
            <a:ext cx="53688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2"/>
          </p:nvPr>
        </p:nvSpPr>
        <p:spPr>
          <a:xfrm>
            <a:off x="7606417" y="22311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7606417" y="26747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3"/>
          </p:nvPr>
        </p:nvSpPr>
        <p:spPr>
          <a:xfrm>
            <a:off x="5295017" y="5071884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4"/>
          </p:nvPr>
        </p:nvSpPr>
        <p:spPr>
          <a:xfrm>
            <a:off x="5295017" y="5515451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5"/>
          </p:nvPr>
        </p:nvSpPr>
        <p:spPr>
          <a:xfrm>
            <a:off x="2941584" y="22311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6"/>
          </p:nvPr>
        </p:nvSpPr>
        <p:spPr>
          <a:xfrm>
            <a:off x="2941584" y="26747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7"/>
          </p:nvPr>
        </p:nvSpPr>
        <p:spPr>
          <a:xfrm>
            <a:off x="555872" y="5071884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8"/>
          </p:nvPr>
        </p:nvSpPr>
        <p:spPr>
          <a:xfrm>
            <a:off x="555872" y="5515451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08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300067" y="3337833"/>
            <a:ext cx="3625200" cy="1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r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403200" y="598467"/>
            <a:ext cx="5385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4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38967" y="4238917"/>
            <a:ext cx="3693200" cy="8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None/>
              <a:defRPr sz="2400" b="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1788767" y="2000984"/>
            <a:ext cx="5393600" cy="2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32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4249400" y="4175417"/>
            <a:ext cx="3693200" cy="8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None/>
              <a:defRPr sz="2400" b="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2194800" y="2407400"/>
            <a:ext cx="7802400" cy="2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96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rot="2700000">
            <a:off x="-2516363" y="3903909"/>
            <a:ext cx="3039993" cy="30399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5"/>
          <p:cNvSpPr/>
          <p:nvPr/>
        </p:nvSpPr>
        <p:spPr>
          <a:xfrm rot="2700000">
            <a:off x="-273623" y="6180766"/>
            <a:ext cx="3039993" cy="30399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 rot="2700000">
            <a:off x="9888518" y="-1116875"/>
            <a:ext cx="182716" cy="26406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779000" y="3974335"/>
            <a:ext cx="3423200" cy="1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7005167" y="3974335"/>
            <a:ext cx="3423200" cy="1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778900" y="3277267"/>
            <a:ext cx="34232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467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7005147" y="3277252"/>
            <a:ext cx="34232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467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None/>
              <a:defRPr sz="32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23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3">
  <p:cSld name="Quote 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7648467" y="4708832"/>
            <a:ext cx="2414000" cy="8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None/>
              <a:defRPr sz="2400" b="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4962467" y="2445500"/>
            <a:ext cx="5100000" cy="2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3200"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9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1628000" y="1212336"/>
            <a:ext cx="3117200" cy="1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1"/>
          </p:nvPr>
        </p:nvSpPr>
        <p:spPr>
          <a:xfrm>
            <a:off x="1391267" y="2557800"/>
            <a:ext cx="3354000" cy="1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title" idx="2"/>
          </p:nvPr>
        </p:nvSpPr>
        <p:spPr>
          <a:xfrm>
            <a:off x="7580600" y="3041136"/>
            <a:ext cx="3117200" cy="1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ubTitle" idx="3"/>
          </p:nvPr>
        </p:nvSpPr>
        <p:spPr>
          <a:xfrm>
            <a:off x="7580600" y="4386600"/>
            <a:ext cx="3354000" cy="1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98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306467" y="3142736"/>
            <a:ext cx="3117200" cy="1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ubTitle" idx="1"/>
          </p:nvPr>
        </p:nvSpPr>
        <p:spPr>
          <a:xfrm>
            <a:off x="1188067" y="4513600"/>
            <a:ext cx="3354000" cy="1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 idx="2"/>
          </p:nvPr>
        </p:nvSpPr>
        <p:spPr>
          <a:xfrm>
            <a:off x="7823085" y="1212336"/>
            <a:ext cx="3117200" cy="1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3"/>
          </p:nvPr>
        </p:nvSpPr>
        <p:spPr>
          <a:xfrm>
            <a:off x="7704685" y="2570500"/>
            <a:ext cx="3354000" cy="1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3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1_TItle and two columns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4298200" y="598467"/>
            <a:ext cx="3595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 idx="2"/>
          </p:nvPr>
        </p:nvSpPr>
        <p:spPr>
          <a:xfrm>
            <a:off x="7590143" y="3854717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1"/>
          </p:nvPr>
        </p:nvSpPr>
        <p:spPr>
          <a:xfrm>
            <a:off x="7590143" y="4298284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 idx="3"/>
          </p:nvPr>
        </p:nvSpPr>
        <p:spPr>
          <a:xfrm>
            <a:off x="4531496" y="3854717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4"/>
          </p:nvPr>
        </p:nvSpPr>
        <p:spPr>
          <a:xfrm>
            <a:off x="4531496" y="4298284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5"/>
          </p:nvPr>
        </p:nvSpPr>
        <p:spPr>
          <a:xfrm>
            <a:off x="1492097" y="3854717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6"/>
          </p:nvPr>
        </p:nvSpPr>
        <p:spPr>
          <a:xfrm>
            <a:off x="1492097" y="4298284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1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Main idea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3655600" y="3071000"/>
            <a:ext cx="488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42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558600" y="2664600"/>
            <a:ext cx="488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 idx="2" hasCustomPrompt="1"/>
          </p:nvPr>
        </p:nvSpPr>
        <p:spPr>
          <a:xfrm>
            <a:off x="6848667" y="2120000"/>
            <a:ext cx="419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3606400" y="605169"/>
            <a:ext cx="49792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7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5681900" y="3071000"/>
            <a:ext cx="488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 idx="2" hasCustomPrompt="1"/>
          </p:nvPr>
        </p:nvSpPr>
        <p:spPr>
          <a:xfrm>
            <a:off x="966233" y="2120000"/>
            <a:ext cx="419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486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882200" y="557067"/>
            <a:ext cx="4550000" cy="116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 hasCustomPrompt="1"/>
          </p:nvPr>
        </p:nvSpPr>
        <p:spPr>
          <a:xfrm>
            <a:off x="1378867" y="2798000"/>
            <a:ext cx="2527600" cy="10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2" name="Google Shape;102;p26"/>
          <p:cNvSpPr txBox="1">
            <a:spLocks noGrp="1"/>
          </p:cNvSpPr>
          <p:nvPr>
            <p:ph type="title" idx="2" hasCustomPrompt="1"/>
          </p:nvPr>
        </p:nvSpPr>
        <p:spPr>
          <a:xfrm>
            <a:off x="8285533" y="2798000"/>
            <a:ext cx="2527600" cy="10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1084067" y="49187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ubTitle" idx="3"/>
          </p:nvPr>
        </p:nvSpPr>
        <p:spPr>
          <a:xfrm>
            <a:off x="7990733" y="49187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 idx="4"/>
          </p:nvPr>
        </p:nvSpPr>
        <p:spPr>
          <a:xfrm>
            <a:off x="1203400" y="598467"/>
            <a:ext cx="4550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5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 hasCustomPrompt="1"/>
          </p:nvPr>
        </p:nvSpPr>
        <p:spPr>
          <a:xfrm>
            <a:off x="5992567" y="3687000"/>
            <a:ext cx="2527600" cy="10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8" name="Google Shape;108;p27"/>
          <p:cNvSpPr txBox="1">
            <a:spLocks noGrp="1"/>
          </p:cNvSpPr>
          <p:nvPr>
            <p:ph type="title" idx="2" hasCustomPrompt="1"/>
          </p:nvPr>
        </p:nvSpPr>
        <p:spPr>
          <a:xfrm>
            <a:off x="8895133" y="3687000"/>
            <a:ext cx="2527600" cy="10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9" name="Google Shape;109;p27"/>
          <p:cNvSpPr txBox="1">
            <a:spLocks noGrp="1"/>
          </p:cNvSpPr>
          <p:nvPr>
            <p:ph type="subTitle" idx="1"/>
          </p:nvPr>
        </p:nvSpPr>
        <p:spPr>
          <a:xfrm>
            <a:off x="6017983" y="5528333"/>
            <a:ext cx="2476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3"/>
          </p:nvPr>
        </p:nvSpPr>
        <p:spPr>
          <a:xfrm>
            <a:off x="8920520" y="5528333"/>
            <a:ext cx="2476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 idx="4"/>
          </p:nvPr>
        </p:nvSpPr>
        <p:spPr>
          <a:xfrm>
            <a:off x="3821000" y="598467"/>
            <a:ext cx="4550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title" idx="5" hasCustomPrompt="1"/>
          </p:nvPr>
        </p:nvSpPr>
        <p:spPr>
          <a:xfrm>
            <a:off x="3081467" y="3687000"/>
            <a:ext cx="2527600" cy="10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3" name="Google Shape;113;p27"/>
          <p:cNvSpPr txBox="1">
            <a:spLocks noGrp="1"/>
          </p:cNvSpPr>
          <p:nvPr>
            <p:ph type="subTitle" idx="6"/>
          </p:nvPr>
        </p:nvSpPr>
        <p:spPr>
          <a:xfrm>
            <a:off x="3115400" y="5528333"/>
            <a:ext cx="2476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52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5400000">
            <a:off x="2242600" y="245212"/>
            <a:ext cx="57600" cy="264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8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882200" y="557067"/>
            <a:ext cx="4550000" cy="116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8"/>
          <p:cNvSpPr txBox="1">
            <a:spLocks noGrp="1"/>
          </p:cNvSpPr>
          <p:nvPr>
            <p:ph type="title" hasCustomPrompt="1"/>
          </p:nvPr>
        </p:nvSpPr>
        <p:spPr>
          <a:xfrm>
            <a:off x="1381384" y="2798000"/>
            <a:ext cx="2527600" cy="10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28"/>
          <p:cNvSpPr txBox="1">
            <a:spLocks noGrp="1"/>
          </p:cNvSpPr>
          <p:nvPr>
            <p:ph type="title" idx="2" hasCustomPrompt="1"/>
          </p:nvPr>
        </p:nvSpPr>
        <p:spPr>
          <a:xfrm>
            <a:off x="8289117" y="2798000"/>
            <a:ext cx="2527600" cy="10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1086584" y="53251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3"/>
          </p:nvPr>
        </p:nvSpPr>
        <p:spPr>
          <a:xfrm>
            <a:off x="7994317" y="53251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title" idx="4"/>
          </p:nvPr>
        </p:nvSpPr>
        <p:spPr>
          <a:xfrm>
            <a:off x="1203400" y="598467"/>
            <a:ext cx="4550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 idx="5"/>
          </p:nvPr>
        </p:nvSpPr>
        <p:spPr>
          <a:xfrm>
            <a:off x="1086584" y="48875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title" idx="6"/>
          </p:nvPr>
        </p:nvSpPr>
        <p:spPr>
          <a:xfrm>
            <a:off x="7994317" y="48875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04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7038867" y="2868933"/>
            <a:ext cx="4491600" cy="2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title" idx="2" hasCustomPrompt="1"/>
          </p:nvPr>
        </p:nvSpPr>
        <p:spPr>
          <a:xfrm>
            <a:off x="966233" y="2120000"/>
            <a:ext cx="419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832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724633" y="25359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ubTitle" idx="1"/>
          </p:nvPr>
        </p:nvSpPr>
        <p:spPr>
          <a:xfrm>
            <a:off x="7724633" y="29795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title" idx="2"/>
          </p:nvPr>
        </p:nvSpPr>
        <p:spPr>
          <a:xfrm>
            <a:off x="7724633" y="4665484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ubTitle" idx="3"/>
          </p:nvPr>
        </p:nvSpPr>
        <p:spPr>
          <a:xfrm>
            <a:off x="7724633" y="5109051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 idx="4"/>
          </p:nvPr>
        </p:nvSpPr>
        <p:spPr>
          <a:xfrm>
            <a:off x="1350167" y="25359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5"/>
          </p:nvPr>
        </p:nvSpPr>
        <p:spPr>
          <a:xfrm>
            <a:off x="1350167" y="29795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 idx="6"/>
          </p:nvPr>
        </p:nvSpPr>
        <p:spPr>
          <a:xfrm>
            <a:off x="1350167" y="4665484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ubTitle" idx="7"/>
          </p:nvPr>
        </p:nvSpPr>
        <p:spPr>
          <a:xfrm>
            <a:off x="1350167" y="5109051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title" idx="8"/>
          </p:nvPr>
        </p:nvSpPr>
        <p:spPr>
          <a:xfrm>
            <a:off x="3411600" y="598467"/>
            <a:ext cx="53688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31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7013433" y="23327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ubTitle" idx="1"/>
          </p:nvPr>
        </p:nvSpPr>
        <p:spPr>
          <a:xfrm>
            <a:off x="7013433" y="27763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7013433" y="5071884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ubTitle" idx="3"/>
          </p:nvPr>
        </p:nvSpPr>
        <p:spPr>
          <a:xfrm>
            <a:off x="7013433" y="5515451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 idx="4"/>
          </p:nvPr>
        </p:nvSpPr>
        <p:spPr>
          <a:xfrm>
            <a:off x="2061367" y="2332751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ubTitle" idx="5"/>
          </p:nvPr>
        </p:nvSpPr>
        <p:spPr>
          <a:xfrm>
            <a:off x="2061367" y="2776317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 idx="6"/>
          </p:nvPr>
        </p:nvSpPr>
        <p:spPr>
          <a:xfrm>
            <a:off x="2061367" y="5071884"/>
            <a:ext cx="31172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7"/>
          </p:nvPr>
        </p:nvSpPr>
        <p:spPr>
          <a:xfrm>
            <a:off x="2061367" y="5515451"/>
            <a:ext cx="3117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title" idx="8"/>
          </p:nvPr>
        </p:nvSpPr>
        <p:spPr>
          <a:xfrm>
            <a:off x="3411600" y="598467"/>
            <a:ext cx="53688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27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 hasCustomPrompt="1"/>
          </p:nvPr>
        </p:nvSpPr>
        <p:spPr>
          <a:xfrm>
            <a:off x="3701433" y="2406884"/>
            <a:ext cx="5554800" cy="1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5086633" y="3871667"/>
            <a:ext cx="4169600" cy="9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40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33"/>
          <p:cNvCxnSpPr/>
          <p:nvPr/>
        </p:nvCxnSpPr>
        <p:spPr>
          <a:xfrm rot="10800000">
            <a:off x="-292967" y="3549233"/>
            <a:ext cx="12649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33"/>
          <p:cNvSpPr/>
          <p:nvPr/>
        </p:nvSpPr>
        <p:spPr>
          <a:xfrm>
            <a:off x="1663400" y="2192833"/>
            <a:ext cx="8865200" cy="43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361200" y="598467"/>
            <a:ext cx="5469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36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 flipH="1">
            <a:off x="1781200" y="2574133"/>
            <a:ext cx="4491600" cy="2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805333" y="2120000"/>
            <a:ext cx="4194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3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523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35"/>
          <p:cNvCxnSpPr/>
          <p:nvPr/>
        </p:nvCxnSpPr>
        <p:spPr>
          <a:xfrm>
            <a:off x="-800" y="3428967"/>
            <a:ext cx="719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35"/>
          <p:cNvSpPr/>
          <p:nvPr/>
        </p:nvSpPr>
        <p:spPr>
          <a:xfrm>
            <a:off x="708167" y="2415600"/>
            <a:ext cx="3825200" cy="2026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/>
          </a:p>
        </p:txBody>
      </p:sp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1173767" y="2890367"/>
            <a:ext cx="2840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title" idx="2"/>
          </p:nvPr>
        </p:nvSpPr>
        <p:spPr>
          <a:xfrm>
            <a:off x="5281333" y="888367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ubTitle" idx="1"/>
          </p:nvPr>
        </p:nvSpPr>
        <p:spPr>
          <a:xfrm>
            <a:off x="5281333" y="1331933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title" idx="3"/>
          </p:nvPr>
        </p:nvSpPr>
        <p:spPr>
          <a:xfrm>
            <a:off x="5281333" y="2795000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ubTitle" idx="4"/>
          </p:nvPr>
        </p:nvSpPr>
        <p:spPr>
          <a:xfrm>
            <a:off x="5281333" y="3238567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title" idx="5"/>
          </p:nvPr>
        </p:nvSpPr>
        <p:spPr>
          <a:xfrm>
            <a:off x="5281333" y="4701633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ubTitle" idx="6"/>
          </p:nvPr>
        </p:nvSpPr>
        <p:spPr>
          <a:xfrm>
            <a:off x="5281333" y="5145200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title" idx="7"/>
          </p:nvPr>
        </p:nvSpPr>
        <p:spPr>
          <a:xfrm>
            <a:off x="8175067" y="888384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subTitle" idx="8"/>
          </p:nvPr>
        </p:nvSpPr>
        <p:spPr>
          <a:xfrm>
            <a:off x="8175067" y="1331951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title" idx="9"/>
          </p:nvPr>
        </p:nvSpPr>
        <p:spPr>
          <a:xfrm>
            <a:off x="8175067" y="2795017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ubTitle" idx="13"/>
          </p:nvPr>
        </p:nvSpPr>
        <p:spPr>
          <a:xfrm>
            <a:off x="8175067" y="3238584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title" idx="14"/>
          </p:nvPr>
        </p:nvSpPr>
        <p:spPr>
          <a:xfrm>
            <a:off x="8175067" y="4701651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subTitle" idx="15"/>
          </p:nvPr>
        </p:nvSpPr>
        <p:spPr>
          <a:xfrm>
            <a:off x="8175067" y="5145217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72" name="Google Shape;172;p35"/>
          <p:cNvCxnSpPr/>
          <p:nvPr/>
        </p:nvCxnSpPr>
        <p:spPr>
          <a:xfrm>
            <a:off x="11089100" y="3428967"/>
            <a:ext cx="110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05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36"/>
          <p:cNvCxnSpPr/>
          <p:nvPr/>
        </p:nvCxnSpPr>
        <p:spPr>
          <a:xfrm>
            <a:off x="-800" y="3428967"/>
            <a:ext cx="719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7879367" y="2890367"/>
            <a:ext cx="2840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title" idx="2"/>
          </p:nvPr>
        </p:nvSpPr>
        <p:spPr>
          <a:xfrm>
            <a:off x="1318933" y="2107567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subTitle" idx="1"/>
          </p:nvPr>
        </p:nvSpPr>
        <p:spPr>
          <a:xfrm>
            <a:off x="1318933" y="2551133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 idx="3"/>
          </p:nvPr>
        </p:nvSpPr>
        <p:spPr>
          <a:xfrm>
            <a:off x="1318933" y="4522200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4"/>
          </p:nvPr>
        </p:nvSpPr>
        <p:spPr>
          <a:xfrm>
            <a:off x="1318933" y="4965767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5"/>
          </p:nvPr>
        </p:nvSpPr>
        <p:spPr>
          <a:xfrm>
            <a:off x="4212667" y="2107584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subTitle" idx="6"/>
          </p:nvPr>
        </p:nvSpPr>
        <p:spPr>
          <a:xfrm>
            <a:off x="4212667" y="2551151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7"/>
          </p:nvPr>
        </p:nvSpPr>
        <p:spPr>
          <a:xfrm>
            <a:off x="4212667" y="4522217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8"/>
          </p:nvPr>
        </p:nvSpPr>
        <p:spPr>
          <a:xfrm>
            <a:off x="4212667" y="4965784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84" name="Google Shape;184;p36"/>
          <p:cNvCxnSpPr/>
          <p:nvPr/>
        </p:nvCxnSpPr>
        <p:spPr>
          <a:xfrm>
            <a:off x="11089100" y="3428967"/>
            <a:ext cx="110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68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37"/>
          <p:cNvCxnSpPr/>
          <p:nvPr/>
        </p:nvCxnSpPr>
        <p:spPr>
          <a:xfrm>
            <a:off x="-800" y="3428967"/>
            <a:ext cx="1226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676000" y="2890367"/>
            <a:ext cx="28400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title" idx="2"/>
          </p:nvPr>
        </p:nvSpPr>
        <p:spPr>
          <a:xfrm>
            <a:off x="1822133" y="1091567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subTitle" idx="1"/>
          </p:nvPr>
        </p:nvSpPr>
        <p:spPr>
          <a:xfrm>
            <a:off x="1822133" y="1535133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title" idx="3"/>
          </p:nvPr>
        </p:nvSpPr>
        <p:spPr>
          <a:xfrm>
            <a:off x="1822133" y="4725400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ubTitle" idx="4"/>
          </p:nvPr>
        </p:nvSpPr>
        <p:spPr>
          <a:xfrm>
            <a:off x="1822133" y="5168967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title" idx="5"/>
          </p:nvPr>
        </p:nvSpPr>
        <p:spPr>
          <a:xfrm>
            <a:off x="7865467" y="1091584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6"/>
          </p:nvPr>
        </p:nvSpPr>
        <p:spPr>
          <a:xfrm>
            <a:off x="7865467" y="1535151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title" idx="7"/>
          </p:nvPr>
        </p:nvSpPr>
        <p:spPr>
          <a:xfrm>
            <a:off x="7865467" y="4725417"/>
            <a:ext cx="24028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subTitle" idx="8"/>
          </p:nvPr>
        </p:nvSpPr>
        <p:spPr>
          <a:xfrm>
            <a:off x="7865467" y="5168984"/>
            <a:ext cx="24028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2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2700000">
            <a:off x="2502218" y="-848694"/>
            <a:ext cx="1638225" cy="16382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" name="Google Shape;57;p7"/>
          <p:cNvGrpSpPr/>
          <p:nvPr/>
        </p:nvGrpSpPr>
        <p:grpSpPr>
          <a:xfrm>
            <a:off x="-1126599" y="2104750"/>
            <a:ext cx="2316565" cy="2316567"/>
            <a:chOff x="5279626" y="2678000"/>
            <a:chExt cx="1737424" cy="1737425"/>
          </a:xfrm>
        </p:grpSpPr>
        <p:sp>
          <p:nvSpPr>
            <p:cNvPr id="58" name="Google Shape;58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7"/>
          <p:cNvSpPr/>
          <p:nvPr/>
        </p:nvSpPr>
        <p:spPr>
          <a:xfrm rot="2700000">
            <a:off x="2008488" y="1772601"/>
            <a:ext cx="3039993" cy="30399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7"/>
          <p:cNvSpPr/>
          <p:nvPr/>
        </p:nvSpPr>
        <p:spPr>
          <a:xfrm rot="2700000">
            <a:off x="4558929" y="3352362"/>
            <a:ext cx="182716" cy="26406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6096000" y="2054616"/>
            <a:ext cx="5145200" cy="3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096000" y="1081416"/>
            <a:ext cx="5145200" cy="7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66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38"/>
          <p:cNvCxnSpPr/>
          <p:nvPr/>
        </p:nvCxnSpPr>
        <p:spPr>
          <a:xfrm>
            <a:off x="-800" y="3428967"/>
            <a:ext cx="719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8"/>
          <p:cNvSpPr/>
          <p:nvPr/>
        </p:nvSpPr>
        <p:spPr>
          <a:xfrm>
            <a:off x="708167" y="2415600"/>
            <a:ext cx="3825200" cy="2026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/>
          </a:p>
        </p:txBody>
      </p:sp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1173767" y="2890367"/>
            <a:ext cx="3359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200" name="Google Shape;200;p38"/>
          <p:cNvCxnSpPr/>
          <p:nvPr/>
        </p:nvCxnSpPr>
        <p:spPr>
          <a:xfrm>
            <a:off x="11089100" y="3428967"/>
            <a:ext cx="110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156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9"/>
          <p:cNvCxnSpPr/>
          <p:nvPr/>
        </p:nvCxnSpPr>
        <p:spPr>
          <a:xfrm>
            <a:off x="-800" y="3428967"/>
            <a:ext cx="719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7138633" y="2890367"/>
            <a:ext cx="3359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204" name="Google Shape;204;p39"/>
          <p:cNvCxnSpPr/>
          <p:nvPr/>
        </p:nvCxnSpPr>
        <p:spPr>
          <a:xfrm>
            <a:off x="11089100" y="3428967"/>
            <a:ext cx="110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88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/>
          <p:nvPr/>
        </p:nvSpPr>
        <p:spPr>
          <a:xfrm>
            <a:off x="6620767" y="1083300"/>
            <a:ext cx="4435200" cy="4340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/>
          </a:p>
        </p:txBody>
      </p:sp>
      <p:sp>
        <p:nvSpPr>
          <p:cNvPr id="207" name="Google Shape;207;p40"/>
          <p:cNvSpPr txBox="1">
            <a:spLocks noGrp="1"/>
          </p:cNvSpPr>
          <p:nvPr>
            <p:ph type="title"/>
          </p:nvPr>
        </p:nvSpPr>
        <p:spPr>
          <a:xfrm>
            <a:off x="7101833" y="2890367"/>
            <a:ext cx="3359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38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>
            <a:spLocks noGrp="1"/>
          </p:cNvSpPr>
          <p:nvPr>
            <p:ph type="title"/>
          </p:nvPr>
        </p:nvSpPr>
        <p:spPr>
          <a:xfrm>
            <a:off x="1062800" y="4895667"/>
            <a:ext cx="100664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1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1442233" y="4901200"/>
            <a:ext cx="3915200" cy="1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2" name="Google Shape;212;p42"/>
          <p:cNvSpPr txBox="1">
            <a:spLocks noGrp="1"/>
          </p:cNvSpPr>
          <p:nvPr>
            <p:ph type="body" idx="2"/>
          </p:nvPr>
        </p:nvSpPr>
        <p:spPr>
          <a:xfrm>
            <a:off x="6834605" y="4901200"/>
            <a:ext cx="3915200" cy="1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3" name="Google Shape;213;p42"/>
          <p:cNvCxnSpPr/>
          <p:nvPr/>
        </p:nvCxnSpPr>
        <p:spPr>
          <a:xfrm rot="10800000">
            <a:off x="-147367" y="1170400"/>
            <a:ext cx="12597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42"/>
          <p:cNvSpPr/>
          <p:nvPr/>
        </p:nvSpPr>
        <p:spPr>
          <a:xfrm>
            <a:off x="2713800" y="557067"/>
            <a:ext cx="6764400" cy="116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787800" y="598467"/>
            <a:ext cx="46164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ubTitle" idx="3"/>
          </p:nvPr>
        </p:nvSpPr>
        <p:spPr>
          <a:xfrm>
            <a:off x="1542033" y="4372133"/>
            <a:ext cx="37156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subTitle" idx="4"/>
          </p:nvPr>
        </p:nvSpPr>
        <p:spPr>
          <a:xfrm>
            <a:off x="6934401" y="4371928"/>
            <a:ext cx="37156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3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594333" y="3631200"/>
            <a:ext cx="3531600" cy="1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2"/>
          </p:nvPr>
        </p:nvSpPr>
        <p:spPr>
          <a:xfrm>
            <a:off x="8066067" y="3631204"/>
            <a:ext cx="3531600" cy="1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1" name="Google Shape;221;p43"/>
          <p:cNvCxnSpPr/>
          <p:nvPr/>
        </p:nvCxnSpPr>
        <p:spPr>
          <a:xfrm rot="10800000">
            <a:off x="-147367" y="1170400"/>
            <a:ext cx="12597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43"/>
          <p:cNvSpPr/>
          <p:nvPr/>
        </p:nvSpPr>
        <p:spPr>
          <a:xfrm>
            <a:off x="2713800" y="557067"/>
            <a:ext cx="6764400" cy="116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43"/>
          <p:cNvSpPr txBox="1">
            <a:spLocks noGrp="1"/>
          </p:cNvSpPr>
          <p:nvPr>
            <p:ph type="title"/>
          </p:nvPr>
        </p:nvSpPr>
        <p:spPr>
          <a:xfrm>
            <a:off x="3787800" y="598467"/>
            <a:ext cx="46164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subTitle" idx="3"/>
          </p:nvPr>
        </p:nvSpPr>
        <p:spPr>
          <a:xfrm>
            <a:off x="594333" y="3089433"/>
            <a:ext cx="33516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subTitle" idx="4"/>
          </p:nvPr>
        </p:nvSpPr>
        <p:spPr>
          <a:xfrm>
            <a:off x="8246067" y="3089233"/>
            <a:ext cx="33516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03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44"/>
          <p:cNvCxnSpPr/>
          <p:nvPr/>
        </p:nvCxnSpPr>
        <p:spPr>
          <a:xfrm rot="10800000">
            <a:off x="6494933" y="1170400"/>
            <a:ext cx="6895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44"/>
          <p:cNvSpPr txBox="1">
            <a:spLocks noGrp="1"/>
          </p:cNvSpPr>
          <p:nvPr>
            <p:ph type="body" idx="1"/>
          </p:nvPr>
        </p:nvSpPr>
        <p:spPr>
          <a:xfrm>
            <a:off x="7202033" y="3337833"/>
            <a:ext cx="3625200" cy="1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9" name="Google Shape;229;p44"/>
          <p:cNvSpPr txBox="1">
            <a:spLocks noGrp="1"/>
          </p:cNvSpPr>
          <p:nvPr>
            <p:ph type="title"/>
          </p:nvPr>
        </p:nvSpPr>
        <p:spPr>
          <a:xfrm>
            <a:off x="3403200" y="598467"/>
            <a:ext cx="5385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4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45"/>
          <p:cNvCxnSpPr/>
          <p:nvPr/>
        </p:nvCxnSpPr>
        <p:spPr>
          <a:xfrm rot="10800000">
            <a:off x="6494933" y="1170400"/>
            <a:ext cx="6895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1901800" y="5073067"/>
            <a:ext cx="83884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3403200" y="598467"/>
            <a:ext cx="53856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5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/>
          <p:nvPr/>
        </p:nvSpPr>
        <p:spPr>
          <a:xfrm>
            <a:off x="2713800" y="557067"/>
            <a:ext cx="6764400" cy="1160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2494400" y="618036"/>
            <a:ext cx="72032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48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 1">
  <p:cSld name="Thanks + Credits 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47"/>
          <p:cNvCxnSpPr/>
          <p:nvPr/>
        </p:nvCxnSpPr>
        <p:spPr>
          <a:xfrm rot="10800000">
            <a:off x="-147367" y="1170400"/>
            <a:ext cx="12597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47"/>
          <p:cNvSpPr/>
          <p:nvPr/>
        </p:nvSpPr>
        <p:spPr>
          <a:xfrm>
            <a:off x="2809600" y="453567"/>
            <a:ext cx="6572800" cy="1304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2809600" y="598467"/>
            <a:ext cx="6572800" cy="1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ubTitle" idx="1"/>
          </p:nvPr>
        </p:nvSpPr>
        <p:spPr>
          <a:xfrm>
            <a:off x="3834600" y="2554433"/>
            <a:ext cx="4522800" cy="1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2" name="Google Shape;242;p47"/>
          <p:cNvSpPr txBox="1"/>
          <p:nvPr/>
        </p:nvSpPr>
        <p:spPr>
          <a:xfrm>
            <a:off x="3834600" y="4463433"/>
            <a:ext cx="4522800" cy="1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CREDITS: This presentation template was created by </a:t>
            </a:r>
            <a:r>
              <a:rPr lang="en" sz="1733">
                <a:solidFill>
                  <a:schemeClr val="dk1"/>
                </a:solidFill>
                <a:uFill>
                  <a:noFill/>
                </a:uFill>
                <a:latin typeface="Oswald Light"/>
                <a:ea typeface="Oswald Light"/>
                <a:cs typeface="Oswald Light"/>
                <a:sym typeface="Oswald Ligh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733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including icons by </a:t>
            </a:r>
            <a:r>
              <a:rPr lang="en" sz="1733">
                <a:solidFill>
                  <a:schemeClr val="dk1"/>
                </a:solidFill>
                <a:uFill>
                  <a:noFill/>
                </a:uFill>
                <a:latin typeface="Oswald Light"/>
                <a:ea typeface="Oswald Light"/>
                <a:cs typeface="Oswald Light"/>
                <a:sym typeface="Oswald Ligh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733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infographics &amp; images by </a:t>
            </a:r>
            <a:r>
              <a:rPr lang="en" sz="1733">
                <a:solidFill>
                  <a:schemeClr val="dk1"/>
                </a:solidFill>
                <a:uFill>
                  <a:noFill/>
                </a:uFill>
                <a:latin typeface="Oswald Light"/>
                <a:ea typeface="Oswald Light"/>
                <a:cs typeface="Oswald Light"/>
                <a:sym typeface="Oswald Ligh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733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and illustrations by </a:t>
            </a:r>
            <a:r>
              <a:rPr lang="en" sz="1733">
                <a:solidFill>
                  <a:schemeClr val="dk1"/>
                </a:solidFill>
                <a:uFill>
                  <a:noFill/>
                </a:uFill>
                <a:latin typeface="Oswald Light"/>
                <a:ea typeface="Oswald Light"/>
                <a:cs typeface="Oswald Light"/>
                <a:sym typeface="Oswald Light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733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3" name="Google Shape;243;p47"/>
          <p:cNvSpPr txBox="1">
            <a:spLocks noGrp="1"/>
          </p:cNvSpPr>
          <p:nvPr>
            <p:ph type="subTitle" idx="2"/>
          </p:nvPr>
        </p:nvSpPr>
        <p:spPr>
          <a:xfrm>
            <a:off x="3834600" y="2059133"/>
            <a:ext cx="4522800" cy="5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4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 rot="2700000">
            <a:off x="-455755" y="27340"/>
            <a:ext cx="3039993" cy="30399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/>
          <p:nvPr/>
        </p:nvSpPr>
        <p:spPr>
          <a:xfrm rot="2700000">
            <a:off x="-2291330" y="5268192"/>
            <a:ext cx="3039993" cy="30399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8"/>
          <p:cNvGrpSpPr/>
          <p:nvPr/>
        </p:nvGrpSpPr>
        <p:grpSpPr>
          <a:xfrm>
            <a:off x="-1356868" y="2647550"/>
            <a:ext cx="2316565" cy="2316567"/>
            <a:chOff x="5279626" y="2678000"/>
            <a:chExt cx="1737424" cy="1737425"/>
          </a:xfrm>
        </p:grpSpPr>
        <p:sp>
          <p:nvSpPr>
            <p:cNvPr id="68" name="Google Shape;68;p8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" name="Google Shape;70;p8"/>
          <p:cNvSpPr/>
          <p:nvPr/>
        </p:nvSpPr>
        <p:spPr>
          <a:xfrm rot="2700000">
            <a:off x="831805" y="2881258"/>
            <a:ext cx="182716" cy="26406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4077033" y="1764200"/>
            <a:ext cx="7164000" cy="3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5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4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6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>
            <a:off x="1662500" y="2728000"/>
            <a:ext cx="2882800" cy="1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6611433" y="2374917"/>
            <a:ext cx="4629600" cy="9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6611433" y="3495493"/>
            <a:ext cx="42356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77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4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2700000">
            <a:off x="9114312" y="3352333"/>
            <a:ext cx="3039993" cy="30399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9"/>
          <p:cNvSpPr/>
          <p:nvPr/>
        </p:nvSpPr>
        <p:spPr>
          <a:xfrm rot="2700000">
            <a:off x="11090192" y="1777221"/>
            <a:ext cx="1638225" cy="1638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9"/>
          <p:cNvGrpSpPr/>
          <p:nvPr/>
        </p:nvGrpSpPr>
        <p:grpSpPr>
          <a:xfrm>
            <a:off x="4934888" y="4720905"/>
            <a:ext cx="2316565" cy="2316567"/>
            <a:chOff x="5279626" y="2678000"/>
            <a:chExt cx="1737424" cy="1737425"/>
          </a:xfrm>
        </p:grpSpPr>
        <p:sp>
          <p:nvSpPr>
            <p:cNvPr id="76" name="Google Shape;76;p9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9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9"/>
          <p:cNvSpPr/>
          <p:nvPr/>
        </p:nvSpPr>
        <p:spPr>
          <a:xfrm rot="2700000">
            <a:off x="8134435" y="3437271"/>
            <a:ext cx="182716" cy="26406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rot="-2700000" flipH="1">
            <a:off x="2275806" y="5600650"/>
            <a:ext cx="3039993" cy="30399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rot="-2700000" flipH="1">
            <a:off x="-656998" y="1883036"/>
            <a:ext cx="1638225" cy="1638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rot="-2700000" flipH="1">
            <a:off x="3855947" y="3464883"/>
            <a:ext cx="182716" cy="26406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397200" y="1967525"/>
            <a:ext cx="7397600" cy="1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951000" y="1024133"/>
            <a:ext cx="10290000" cy="7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-25400"/>
            <a:ext cx="12192000" cy="6858000"/>
          </a:xfrm>
          <a:prstGeom prst="rect">
            <a:avLst/>
          </a:prstGeom>
          <a:solidFill>
            <a:schemeClr val="lt1">
              <a:alpha val="200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0"/>
          <p:cNvSpPr/>
          <p:nvPr/>
        </p:nvSpPr>
        <p:spPr>
          <a:xfrm rot="2700000">
            <a:off x="5942246" y="3676087"/>
            <a:ext cx="4668036" cy="46680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7" name="Google Shape;87;p10"/>
          <p:cNvGrpSpPr/>
          <p:nvPr/>
        </p:nvGrpSpPr>
        <p:grpSpPr>
          <a:xfrm>
            <a:off x="-1431399" y="4238350"/>
            <a:ext cx="2316565" cy="2316567"/>
            <a:chOff x="5279626" y="2678000"/>
            <a:chExt cx="1737424" cy="1737425"/>
          </a:xfrm>
        </p:grpSpPr>
        <p:sp>
          <p:nvSpPr>
            <p:cNvPr id="88" name="Google Shape;88;p1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5774267" y="4128117"/>
            <a:ext cx="5004000" cy="2063600"/>
          </a:xfrm>
          <a:prstGeom prst="rect">
            <a:avLst/>
          </a:prstGeom>
          <a:noFill/>
          <a:effectLst>
            <a:outerShdw blurRad="328613" dist="47625" dir="25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Caveat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4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01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rot="2700000">
            <a:off x="8216189" y="-188859"/>
            <a:ext cx="1638225" cy="1638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1"/>
          <p:cNvSpPr/>
          <p:nvPr/>
        </p:nvSpPr>
        <p:spPr>
          <a:xfrm rot="2700000">
            <a:off x="9772613" y="4883722"/>
            <a:ext cx="3039993" cy="30399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1"/>
          <p:cNvSpPr/>
          <p:nvPr/>
        </p:nvSpPr>
        <p:spPr>
          <a:xfrm rot="2700000">
            <a:off x="7515318" y="2636213"/>
            <a:ext cx="3039993" cy="30399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 hasCustomPrompt="1"/>
          </p:nvPr>
        </p:nvSpPr>
        <p:spPr>
          <a:xfrm>
            <a:off x="950965" y="2299400"/>
            <a:ext cx="5652400" cy="1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950951" y="4167800"/>
            <a:ext cx="56524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slideLayout" Target="../slideLayouts/slideLayout61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009" y="954128"/>
            <a:ext cx="102900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2564667"/>
            <a:ext cx="10290000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1030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54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Char char="●"/>
              <a:defRPr sz="18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○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■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●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○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■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●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○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swald Light"/>
              <a:buChar char="■"/>
              <a:defRPr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3319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5139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1" name="Google Shape;251;p5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5087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4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ushiSahu18/EDA-on-Student-Mental-Health-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8888/notebooks/EDA%20on%20zomato.ipynb" TargetMode="External"/><Relationship Id="rId5" Type="http://schemas.openxmlformats.org/officeDocument/2006/relationships/hyperlink" Target="http://localhost:8888/view/zomato_dataset_eda.html" TargetMode="External"/><Relationship Id="rId4" Type="http://schemas.openxmlformats.org/officeDocument/2006/relationships/hyperlink" Target="file:///C:\Users\HP\Downloads\Project%20final%20(1)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251" y="916556"/>
            <a:ext cx="8656800" cy="5161514"/>
          </a:xfrm>
        </p:spPr>
        <p:txBody>
          <a:bodyPr/>
          <a:lstStyle/>
          <a:p>
            <a:r>
              <a:rPr lang="en-IN" sz="2400" b="1" dirty="0" smtClean="0">
                <a:latin typeface="DM Serif Display" panose="020B0604020202020204" charset="0"/>
              </a:rPr>
              <a:t>Presentation on</a:t>
            </a:r>
            <a:br>
              <a:rPr lang="en-IN" sz="2400" b="1" dirty="0" smtClean="0">
                <a:latin typeface="DM Serif Display" panose="020B0604020202020204" charset="0"/>
              </a:rPr>
            </a:br>
            <a:r>
              <a:rPr lang="en-IN" sz="2400" b="1" dirty="0" smtClean="0">
                <a:latin typeface="DM Serif Display" panose="020B0604020202020204" charset="0"/>
              </a:rPr>
              <a:t/>
            </a:r>
            <a:br>
              <a:rPr lang="en-IN" sz="2400" b="1" dirty="0" smtClean="0">
                <a:latin typeface="DM Serif Display" panose="020B0604020202020204" charset="0"/>
              </a:rPr>
            </a:br>
            <a:r>
              <a:rPr lang="en-IN" sz="2400" b="1" dirty="0" smtClean="0">
                <a:latin typeface="DM Serif Display" panose="020B0604020202020204" charset="0"/>
              </a:rPr>
              <a:t> My Internship Journey:  A comprehensive report?</a:t>
            </a:r>
            <a:r>
              <a:rPr lang="en-IN" sz="2400" dirty="0">
                <a:latin typeface="DM Serif Display" panose="020B0604020202020204" charset="0"/>
              </a:rPr>
              <a:t/>
            </a:r>
            <a:br>
              <a:rPr lang="en-IN" sz="2400" dirty="0">
                <a:latin typeface="DM Serif Display" panose="020B0604020202020204" charset="0"/>
              </a:rPr>
            </a:br>
            <a:r>
              <a:rPr lang="en-IN" sz="2400" dirty="0">
                <a:latin typeface="DM Serif Display" panose="020B0604020202020204" charset="0"/>
              </a:rPr>
              <a:t/>
            </a:r>
            <a:br>
              <a:rPr lang="en-IN" sz="2400" dirty="0">
                <a:latin typeface="DM Serif Display" panose="020B0604020202020204" charset="0"/>
              </a:rPr>
            </a:br>
            <a:r>
              <a:rPr lang="en-IN" sz="2400" dirty="0">
                <a:latin typeface="DM Serif Display" panose="020B0604020202020204" charset="0"/>
              </a:rPr>
              <a:t/>
            </a:r>
            <a:br>
              <a:rPr lang="en-IN" sz="2400" dirty="0">
                <a:latin typeface="DM Serif Display" panose="020B0604020202020204" charset="0"/>
              </a:rPr>
            </a:br>
            <a:r>
              <a:rPr lang="en-IN" sz="2400" b="1" dirty="0">
                <a:latin typeface="DM Serif Display" panose="020B0604020202020204" charset="0"/>
              </a:rPr>
              <a:t>Presented By</a:t>
            </a:r>
            <a:r>
              <a:rPr lang="en-IN" sz="2400" dirty="0">
                <a:latin typeface="DM Serif Display" panose="020B0604020202020204" charset="0"/>
              </a:rPr>
              <a:t/>
            </a:r>
            <a:br>
              <a:rPr lang="en-IN" sz="2400" dirty="0">
                <a:latin typeface="DM Serif Display" panose="020B0604020202020204" charset="0"/>
              </a:rPr>
            </a:br>
            <a:r>
              <a:rPr lang="en-IN" sz="2400" b="1" dirty="0">
                <a:latin typeface="DM Serif Display" panose="020B0604020202020204" charset="0"/>
              </a:rPr>
              <a:t> </a:t>
            </a:r>
            <a:r>
              <a:rPr lang="en-IN" sz="2400" dirty="0">
                <a:latin typeface="DM Serif Display" panose="020B0604020202020204" charset="0"/>
              </a:rPr>
              <a:t/>
            </a:r>
            <a:br>
              <a:rPr lang="en-IN" sz="2400" dirty="0">
                <a:latin typeface="DM Serif Display" panose="020B0604020202020204" charset="0"/>
              </a:rPr>
            </a:br>
            <a:r>
              <a:rPr lang="en-IN" sz="2400" b="1" dirty="0" err="1" smtClean="0">
                <a:latin typeface="DM Serif Display" panose="020B0604020202020204" charset="0"/>
              </a:rPr>
              <a:t>Vaishnavi</a:t>
            </a:r>
            <a:r>
              <a:rPr lang="en-IN" sz="2400" b="1" dirty="0" smtClean="0">
                <a:latin typeface="DM Serif Display" panose="020B0604020202020204" charset="0"/>
              </a:rPr>
              <a:t> </a:t>
            </a:r>
            <a:r>
              <a:rPr lang="en-IN" sz="2400" b="1" dirty="0" err="1" smtClean="0">
                <a:latin typeface="DM Serif Display" panose="020B0604020202020204" charset="0"/>
              </a:rPr>
              <a:t>Rahamatkar</a:t>
            </a:r>
            <a:r>
              <a:rPr lang="en-IN" sz="2400" b="1" dirty="0" smtClean="0">
                <a:latin typeface="DM Serif Display" panose="020B0604020202020204" charset="0"/>
              </a:rPr>
              <a:t> [AM21014]</a:t>
            </a:r>
            <a:r>
              <a:rPr lang="en-IN" sz="2400" dirty="0">
                <a:latin typeface="DM Serif Display" panose="020B0604020202020204" charset="0"/>
              </a:rPr>
              <a:t/>
            </a:r>
            <a:br>
              <a:rPr lang="en-IN" sz="2400" dirty="0">
                <a:latin typeface="DM Serif Display" panose="020B0604020202020204" charset="0"/>
              </a:rPr>
            </a:br>
            <a:r>
              <a:rPr lang="en-IN" sz="2400" dirty="0">
                <a:latin typeface="DM Serif Display" panose="020B0604020202020204" charset="0"/>
              </a:rPr>
              <a:t/>
            </a:r>
            <a:br>
              <a:rPr lang="en-IN" sz="2400" dirty="0">
                <a:latin typeface="DM Serif Display" panose="020B0604020202020204" charset="0"/>
              </a:rPr>
            </a:br>
            <a:endParaRPr lang="en-IN" sz="2400" dirty="0">
              <a:latin typeface="DM Serif Display" panose="020B0604020202020204" charset="0"/>
            </a:endParaRPr>
          </a:p>
        </p:txBody>
      </p:sp>
      <p:pic>
        <p:nvPicPr>
          <p:cNvPr id="1026" name="Picture 2" descr="Discover data analysis - Training | Microsoft Lear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8" t="14650" r="32556" b="13134"/>
          <a:stretch/>
        </p:blipFill>
        <p:spPr bwMode="auto">
          <a:xfrm>
            <a:off x="9520517" y="3523810"/>
            <a:ext cx="2205317" cy="255426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31848" r="57308" b="17607"/>
          <a:stretch/>
        </p:blipFill>
        <p:spPr>
          <a:xfrm rot="2726716">
            <a:off x="191111" y="3488871"/>
            <a:ext cx="3030929" cy="2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222" y="781396"/>
            <a:ext cx="10033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4.NEW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THING  TO IN THIS INTERNSHIP PROGRAM :-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222" y="1683912"/>
            <a:ext cx="256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PANDAS PROFILING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0036" y="2402378"/>
            <a:ext cx="9884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dirty="0" err="1"/>
              <a:t>pandas_profiling</a:t>
            </a:r>
            <a:r>
              <a:rPr lang="en-US" dirty="0"/>
              <a:t> library in Python include a method named as </a:t>
            </a:r>
            <a:r>
              <a:rPr lang="en-US" dirty="0" err="1"/>
              <a:t>ProfileReport</a:t>
            </a:r>
            <a:r>
              <a:rPr lang="en-US" dirty="0"/>
              <a:t>() </a:t>
            </a:r>
            <a:endParaRPr lang="en-US" dirty="0" smtClean="0"/>
          </a:p>
          <a:p>
            <a:pPr fontAlgn="base"/>
            <a:r>
              <a:rPr lang="en-US" dirty="0" smtClean="0"/>
              <a:t>which </a:t>
            </a:r>
            <a:r>
              <a:rPr lang="en-US" dirty="0"/>
              <a:t>generate a basic report on the input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 report consist of the following:</a:t>
            </a:r>
          </a:p>
          <a:p>
            <a:pPr marL="285750" indent="-285750" fontAlgn="base">
              <a:buFont typeface="Wingdings" pitchFamily="2" charset="2"/>
              <a:buChar char="q"/>
            </a:pPr>
            <a:r>
              <a:rPr lang="en-US" dirty="0" err="1"/>
              <a:t>DataFrame</a:t>
            </a:r>
            <a:r>
              <a:rPr lang="en-US" dirty="0"/>
              <a:t> overview,</a:t>
            </a:r>
          </a:p>
          <a:p>
            <a:pPr marL="285750" indent="-285750" fontAlgn="base">
              <a:buFont typeface="Wingdings" pitchFamily="2" charset="2"/>
              <a:buChar char="q"/>
            </a:pPr>
            <a:r>
              <a:rPr lang="en-US" dirty="0"/>
              <a:t>Each attribute on which </a:t>
            </a:r>
            <a:r>
              <a:rPr lang="en-US" dirty="0" err="1"/>
              <a:t>DataFrame</a:t>
            </a:r>
            <a:r>
              <a:rPr lang="en-US" dirty="0"/>
              <a:t> is defined,</a:t>
            </a:r>
          </a:p>
          <a:p>
            <a:pPr marL="285750" indent="-285750" fontAlgn="base">
              <a:buFont typeface="Wingdings" pitchFamily="2" charset="2"/>
              <a:buChar char="q"/>
            </a:pPr>
            <a:r>
              <a:rPr lang="en-US" dirty="0"/>
              <a:t>Correlations between attributes (Pearson Correlation and Spearman Correlation), and</a:t>
            </a:r>
          </a:p>
          <a:p>
            <a:pPr marL="285750" indent="-285750" fontAlgn="base">
              <a:buFont typeface="Wingdings" pitchFamily="2" charset="2"/>
              <a:buChar char="q"/>
            </a:pPr>
            <a:r>
              <a:rPr lang="en-US" dirty="0"/>
              <a:t>A sample of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6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ctrTitle"/>
          </p:nvPr>
        </p:nvSpPr>
        <p:spPr>
          <a:xfrm>
            <a:off x="4077033" y="277906"/>
            <a:ext cx="7164000" cy="64276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buSzPct val="187000"/>
            </a:pP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>         EDA on ‘zomato sales ’</a:t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1800" dirty="0" smtClean="0"/>
              <a:t>Exploratory data analysis:</a:t>
            </a:r>
            <a:br>
              <a:rPr lang="en" sz="1800" dirty="0" smtClean="0"/>
            </a:br>
            <a:r>
              <a:rPr lang="en" sz="1200" dirty="0" smtClean="0"/>
              <a:t/>
            </a:r>
            <a:br>
              <a:rPr lang="en" sz="1200" dirty="0" smtClean="0"/>
            </a:br>
            <a:r>
              <a:rPr lang="en-US" sz="1800" dirty="0" smtClean="0"/>
              <a:t>EDA </a:t>
            </a:r>
            <a:r>
              <a:rPr lang="en-US" sz="1800" dirty="0"/>
              <a:t>is applied to investigate the data and summarize the key insights. It will give you </a:t>
            </a:r>
            <a:r>
              <a:rPr lang="en-US" sz="1800" dirty="0" smtClean="0"/>
              <a:t>a </a:t>
            </a:r>
            <a:r>
              <a:rPr lang="en-US" sz="1800" dirty="0"/>
              <a:t>basic understanding of your data, </a:t>
            </a:r>
            <a:r>
              <a:rPr lang="en-US" sz="1800" dirty="0" smtClean="0"/>
              <a:t>its </a:t>
            </a:r>
            <a:r>
              <a:rPr lang="en-US" sz="1800" dirty="0"/>
              <a:t>distribution, null values and much more</a:t>
            </a:r>
            <a:r>
              <a:rPr lang="en-US" sz="1800" dirty="0" smtClean="0"/>
              <a:t>.</a:t>
            </a:r>
            <a:r>
              <a:rPr lang="en" sz="2800" dirty="0"/>
              <a:t/>
            </a:r>
            <a:br>
              <a:rPr lang="en" sz="2800" dirty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About the project:</a:t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 In this project, I uploaded a CSV file from Kaggle.com.</a:t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 I imported the CSV file.</a:t>
            </a:r>
            <a:br>
              <a:rPr lang="en" sz="1800" dirty="0" smtClean="0"/>
            </a:br>
            <a:r>
              <a:rPr lang="en" sz="1800" dirty="0"/>
              <a:t/>
            </a:r>
            <a:br>
              <a:rPr lang="en" sz="1800" dirty="0"/>
            </a:br>
            <a:r>
              <a:rPr lang="en" sz="1800" dirty="0" smtClean="0"/>
              <a:t> I performed basic and advanced EDA.</a:t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 I deal with Univariate, bivariate and multivariate data.</a:t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 I performed graphical and nongraphical data analysis using Python.</a:t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 I summarize my project by observations </a:t>
            </a:r>
            <a:r>
              <a:rPr lang="en-IN" sz="1800" dirty="0" smtClean="0"/>
              <a:t>I</a:t>
            </a:r>
            <a:r>
              <a:rPr lang="en" sz="1800" dirty="0" smtClean="0"/>
              <a:t> have seen in charts like pie charts, bar charts, box plots, histograms, etc.</a:t>
            </a:r>
            <a:br>
              <a:rPr lang="en" sz="1800" dirty="0" smtClean="0"/>
            </a:br>
            <a:r>
              <a:rPr lang="en" sz="1800" dirty="0"/>
              <a:t/>
            </a:r>
            <a:br>
              <a:rPr lang="en" sz="1800" dirty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151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41"/>
          <p:cNvGrpSpPr/>
          <p:nvPr/>
        </p:nvGrpSpPr>
        <p:grpSpPr>
          <a:xfrm>
            <a:off x="7067800" y="4056133"/>
            <a:ext cx="4173200" cy="1957200"/>
            <a:chOff x="5493900" y="3042100"/>
            <a:chExt cx="3129900" cy="1467900"/>
          </a:xfrm>
        </p:grpSpPr>
        <p:sp>
          <p:nvSpPr>
            <p:cNvPr id="941" name="Google Shape;941;p41"/>
            <p:cNvSpPr txBox="1"/>
            <p:nvPr/>
          </p:nvSpPr>
          <p:spPr>
            <a:xfrm>
              <a:off x="6183000" y="3042100"/>
              <a:ext cx="17517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 dirty="0" smtClean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Github</a:t>
              </a:r>
              <a:endParaRPr sz="3467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942" name="Google Shape;942;p41">
              <a:hlinkClick r:id="rId3"/>
            </p:cNvPr>
            <p:cNvSpPr txBox="1"/>
            <p:nvPr/>
          </p:nvSpPr>
          <p:spPr>
            <a:xfrm>
              <a:off x="5493900" y="3481000"/>
              <a:ext cx="3129900" cy="102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133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943" name="Google Shape;943;p41"/>
          <p:cNvGrpSpPr/>
          <p:nvPr/>
        </p:nvGrpSpPr>
        <p:grpSpPr>
          <a:xfrm>
            <a:off x="950867" y="4056133"/>
            <a:ext cx="4173200" cy="1957200"/>
            <a:chOff x="520125" y="3042100"/>
            <a:chExt cx="3129900" cy="1467900"/>
          </a:xfrm>
        </p:grpSpPr>
        <p:sp>
          <p:nvSpPr>
            <p:cNvPr id="944" name="Google Shape;944;p41"/>
            <p:cNvSpPr txBox="1"/>
            <p:nvPr/>
          </p:nvSpPr>
          <p:spPr>
            <a:xfrm>
              <a:off x="1209250" y="3042100"/>
              <a:ext cx="17517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 dirty="0" smtClean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Project</a:t>
              </a:r>
              <a:endParaRPr sz="3467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945" name="Google Shape;945;p41">
              <a:hlinkClick r:id="rId4" action="ppaction://hlinkfile"/>
            </p:cNvPr>
            <p:cNvSpPr txBox="1"/>
            <p:nvPr/>
          </p:nvSpPr>
          <p:spPr>
            <a:xfrm>
              <a:off x="520125" y="3481000"/>
              <a:ext cx="3129900" cy="102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133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cxnSp>
        <p:nvCxnSpPr>
          <p:cNvPr id="946" name="Google Shape;946;p41"/>
          <p:cNvCxnSpPr>
            <a:stCxn id="947" idx="1"/>
            <a:endCxn id="948" idx="3"/>
          </p:cNvCxnSpPr>
          <p:nvPr/>
        </p:nvCxnSpPr>
        <p:spPr>
          <a:xfrm rot="10800000">
            <a:off x="3645767" y="2789100"/>
            <a:ext cx="992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1"/>
          <p:cNvCxnSpPr>
            <a:endCxn id="944" idx="0"/>
          </p:cNvCxnSpPr>
          <p:nvPr/>
        </p:nvCxnSpPr>
        <p:spPr>
          <a:xfrm>
            <a:off x="3037500" y="2477733"/>
            <a:ext cx="0" cy="1578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41"/>
          <p:cNvCxnSpPr>
            <a:stCxn id="951" idx="4"/>
            <a:endCxn id="941" idx="0"/>
          </p:cNvCxnSpPr>
          <p:nvPr/>
        </p:nvCxnSpPr>
        <p:spPr>
          <a:xfrm>
            <a:off x="9154000" y="2477733"/>
            <a:ext cx="400" cy="1578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41"/>
          <p:cNvCxnSpPr>
            <a:stCxn id="947" idx="3"/>
            <a:endCxn id="953" idx="1"/>
          </p:cNvCxnSpPr>
          <p:nvPr/>
        </p:nvCxnSpPr>
        <p:spPr>
          <a:xfrm>
            <a:off x="7553367" y="2789100"/>
            <a:ext cx="992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41"/>
          <p:cNvCxnSpPr>
            <a:stCxn id="944" idx="3"/>
            <a:endCxn id="955" idx="1"/>
          </p:cNvCxnSpPr>
          <p:nvPr/>
        </p:nvCxnSpPr>
        <p:spPr>
          <a:xfrm>
            <a:off x="4205300" y="4348733"/>
            <a:ext cx="12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41"/>
          <p:cNvCxnSpPr>
            <a:stCxn id="955" idx="3"/>
            <a:endCxn id="941" idx="1"/>
          </p:cNvCxnSpPr>
          <p:nvPr/>
        </p:nvCxnSpPr>
        <p:spPr>
          <a:xfrm>
            <a:off x="6704149" y="4348748"/>
            <a:ext cx="128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41"/>
          <p:cNvSpPr/>
          <p:nvPr/>
        </p:nvSpPr>
        <p:spPr>
          <a:xfrm>
            <a:off x="4638167" y="2507500"/>
            <a:ext cx="2915200" cy="563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Internship</a:t>
            </a:r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948" name="Google Shape;948;p41"/>
          <p:cNvSpPr/>
          <p:nvPr/>
        </p:nvSpPr>
        <p:spPr>
          <a:xfrm>
            <a:off x="2429300" y="2181115"/>
            <a:ext cx="1216400" cy="1216000"/>
          </a:xfrm>
          <a:prstGeom prst="diamond">
            <a:avLst/>
          </a:prstGeom>
          <a:solidFill>
            <a:schemeClr val="lt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953" name="Google Shape;953;p41"/>
          <p:cNvSpPr/>
          <p:nvPr/>
        </p:nvSpPr>
        <p:spPr>
          <a:xfrm>
            <a:off x="8545933" y="2181115"/>
            <a:ext cx="1216400" cy="1216000"/>
          </a:xfrm>
          <a:prstGeom prst="diamond">
            <a:avLst/>
          </a:prstGeom>
          <a:solidFill>
            <a:schemeClr val="lt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955" name="Google Shape;955;p41"/>
          <p:cNvSpPr/>
          <p:nvPr/>
        </p:nvSpPr>
        <p:spPr>
          <a:xfrm>
            <a:off x="5487749" y="3740748"/>
            <a:ext cx="1216400" cy="12160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2802065" y="2557361"/>
            <a:ext cx="470899" cy="463465"/>
            <a:chOff x="683125" y="1955275"/>
            <a:chExt cx="299325" cy="294600"/>
          </a:xfrm>
        </p:grpSpPr>
        <p:sp>
          <p:nvSpPr>
            <p:cNvPr id="958" name="Google Shape;958;p41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62" name="Google Shape;962;p41"/>
          <p:cNvGrpSpPr/>
          <p:nvPr/>
        </p:nvGrpSpPr>
        <p:grpSpPr>
          <a:xfrm>
            <a:off x="5862449" y="4115755"/>
            <a:ext cx="467201" cy="465943"/>
            <a:chOff x="2141000" y="1954475"/>
            <a:chExt cx="296975" cy="296175"/>
          </a:xfrm>
        </p:grpSpPr>
        <p:sp>
          <p:nvSpPr>
            <p:cNvPr id="963" name="Google Shape;963;p41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67" name="Google Shape;967;p41"/>
          <p:cNvGrpSpPr/>
          <p:nvPr/>
        </p:nvGrpSpPr>
        <p:grpSpPr>
          <a:xfrm>
            <a:off x="8918677" y="2556157"/>
            <a:ext cx="469679" cy="465903"/>
            <a:chOff x="2139425" y="2682250"/>
            <a:chExt cx="298550" cy="296150"/>
          </a:xfrm>
        </p:grpSpPr>
        <p:sp>
          <p:nvSpPr>
            <p:cNvPr id="968" name="Google Shape;968;p41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7345349" y="4700186"/>
            <a:ext cx="4500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https://github.com/vaishnaviraham/EDA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80554" y="4692435"/>
            <a:ext cx="3694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dirty="0" smtClean="0">
                <a:hlinkClick r:id="rId5"/>
              </a:rPr>
              <a:t>zomato_dataset_eda.html</a:t>
            </a:r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hlinkClick r:id="rId6"/>
              </a:rPr>
              <a:t>EDA on </a:t>
            </a:r>
            <a:r>
              <a:rPr lang="en-IN" dirty="0" err="1">
                <a:hlinkClick r:id="rId6"/>
              </a:rPr>
              <a:t>zomato</a:t>
            </a:r>
            <a:r>
              <a:rPr lang="en-IN" dirty="0">
                <a:hlinkClick r:id="rId6"/>
              </a:rPr>
              <a:t> - </a:t>
            </a:r>
            <a:r>
              <a:rPr lang="en-IN" dirty="0" err="1">
                <a:hlinkClick r:id="rId6"/>
              </a:rPr>
              <a:t>Jupyter</a:t>
            </a:r>
            <a:r>
              <a:rPr lang="en-IN" dirty="0">
                <a:hlinkClick r:id="rId6"/>
              </a:rPr>
              <a:t> Notebook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DM Serif Display" panose="020B0604020202020204" charset="0"/>
              </a:rPr>
              <a:t>4.Daily Task link:-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79171" y="2543695"/>
            <a:ext cx="983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https://drive.google.com/drive/folders/150Ew9H8g8QueVb2jjY7bNIo0unHXwDEp?usp=sharing</a:t>
            </a:r>
          </a:p>
        </p:txBody>
      </p:sp>
    </p:spTree>
    <p:extLst>
      <p:ext uri="{BB962C8B-B14F-4D97-AF65-F5344CB8AC3E}">
        <p14:creationId xmlns:p14="http://schemas.microsoft.com/office/powerpoint/2010/main" val="39650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 smtClean="0"/>
              <a:t>The glimpses of Internship:</a:t>
            </a:r>
            <a:endParaRPr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9" y="1893024"/>
            <a:ext cx="3918857" cy="3123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45" y="2275114"/>
            <a:ext cx="2899954" cy="21749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229" y="1521112"/>
            <a:ext cx="3499658" cy="368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73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6826" y="814643"/>
            <a:ext cx="38074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200" b="1" dirty="0" smtClean="0">
                <a:latin typeface="DM Serif Display" panose="020B0604020202020204" charset="0"/>
              </a:rPr>
              <a:t>5.Conclusion:</a:t>
            </a:r>
            <a:r>
              <a:rPr lang="en-IN" b="1" dirty="0" smtClean="0">
                <a:latin typeface="DM Serif Display" panose="020B0604020202020204" charset="0"/>
              </a:rPr>
              <a:t>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26825" y="1846443"/>
            <a:ext cx="10977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DM Serif Display" panose="020B0604020202020204" charset="0"/>
                <a:ea typeface="Times New Roman" panose="02020603050405020304" pitchFamily="18" charset="0"/>
              </a:rPr>
              <a:t>I learn about data analysis using Python, I worked with various libraries like </a:t>
            </a:r>
            <a:r>
              <a:rPr lang="en-US" dirty="0" err="1">
                <a:latin typeface="DM Serif Display" panose="020B0604020202020204" charset="0"/>
                <a:ea typeface="Times New Roman" panose="02020603050405020304" pitchFamily="18" charset="0"/>
              </a:rPr>
              <a:t>Numpy</a:t>
            </a:r>
            <a:r>
              <a:rPr lang="en-US" dirty="0">
                <a:latin typeface="DM Serif Display" panose="020B0604020202020204" charset="0"/>
                <a:ea typeface="Times New Roman" panose="02020603050405020304" pitchFamily="18" charset="0"/>
              </a:rPr>
              <a:t>, pandas, </a:t>
            </a:r>
            <a:r>
              <a:rPr lang="en-US" dirty="0" err="1" smtClean="0">
                <a:latin typeface="DM Serif Display" panose="020B0604020202020204" charset="0"/>
                <a:ea typeface="Times New Roman" panose="02020603050405020304" pitchFamily="18" charset="0"/>
              </a:rPr>
              <a:t>matplotlib</a:t>
            </a:r>
            <a:r>
              <a:rPr lang="en-US" dirty="0" smtClean="0">
                <a:latin typeface="DM Serif Display" panose="020B0604020202020204" charset="0"/>
                <a:ea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DM Serif Display" panose="020B0604020202020204" charset="0"/>
                <a:ea typeface="Times New Roman" panose="02020603050405020304" pitchFamily="18" charset="0"/>
              </a:rPr>
              <a:t>Seaborn</a:t>
            </a:r>
            <a:r>
              <a:rPr lang="en-US" dirty="0" smtClean="0">
                <a:latin typeface="DM Serif Display" panose="020B0604020202020204" charset="0"/>
                <a:ea typeface="Times New Roman" panose="02020603050405020304" pitchFamily="18" charset="0"/>
              </a:rPr>
              <a:t> for graphical and </a:t>
            </a:r>
            <a:r>
              <a:rPr lang="en-US" dirty="0" err="1" smtClean="0">
                <a:latin typeface="DM Serif Display" panose="020B0604020202020204" charset="0"/>
                <a:ea typeface="Times New Roman" panose="02020603050405020304" pitchFamily="18" charset="0"/>
              </a:rPr>
              <a:t>nongraphical</a:t>
            </a:r>
            <a:r>
              <a:rPr lang="en-US" dirty="0" smtClean="0">
                <a:latin typeface="DM Serif Display" panose="020B0604020202020204" charset="0"/>
                <a:ea typeface="Times New Roman" panose="02020603050405020304" pitchFamily="18" charset="0"/>
              </a:rPr>
              <a:t> representation of data. </a:t>
            </a:r>
            <a:r>
              <a:rPr lang="en-US" dirty="0">
                <a:latin typeface="DM Serif Display" panose="020B0604020202020204" charset="0"/>
                <a:ea typeface="Times New Roman" panose="02020603050405020304" pitchFamily="18" charset="0"/>
              </a:rPr>
              <a:t>I performed EDA on ‘Student mental health’. This EDA is my project on that I performed basic, advanced EDA and deals with Univariate, Bivariate and Multivariate data. Developed different charts like bar charts, </a:t>
            </a:r>
            <a:r>
              <a:rPr lang="en-US" dirty="0" err="1">
                <a:latin typeface="DM Serif Display" panose="020B0604020202020204" charset="0"/>
                <a:ea typeface="Times New Roman" panose="02020603050405020304" pitchFamily="18" charset="0"/>
              </a:rPr>
              <a:t>heatmap</a:t>
            </a:r>
            <a:r>
              <a:rPr lang="en-US" dirty="0">
                <a:latin typeface="DM Serif Display" panose="020B060402020202020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DM Serif Display" panose="020B0604020202020204" charset="0"/>
                <a:ea typeface="Times New Roman" panose="02020603050405020304" pitchFamily="18" charset="0"/>
              </a:rPr>
              <a:t>boxplots,etc</a:t>
            </a:r>
            <a:r>
              <a:rPr lang="en-US" dirty="0">
                <a:latin typeface="DM Serif Display" panose="020B0604020202020204" charset="0"/>
                <a:ea typeface="Times New Roman" panose="02020603050405020304" pitchFamily="18" charset="0"/>
              </a:rPr>
              <a:t>.</a:t>
            </a:r>
            <a:endParaRPr lang="en-IN" dirty="0">
              <a:latin typeface="DM Serif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ctrTitle"/>
          </p:nvPr>
        </p:nvSpPr>
        <p:spPr>
          <a:xfrm>
            <a:off x="4077033" y="277906"/>
            <a:ext cx="7164000" cy="64276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ct val="187000"/>
            </a:pP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>Thank you !!</a:t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624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15601" y="519709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Contents:</a:t>
            </a:r>
            <a:endParaRPr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2604134" y="3788390"/>
            <a:ext cx="2121600" cy="90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 smtClean="0">
                <a:latin typeface="DM Serif Display"/>
                <a:ea typeface="DM Serif Display"/>
                <a:cs typeface="DM Serif Display"/>
                <a:sym typeface="DM Serif Display"/>
              </a:rPr>
              <a:t>Roles and responsibilities</a:t>
            </a:r>
            <a:endParaRPr lang="en" b="1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221583" y="4376768"/>
            <a:ext cx="21216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 smtClean="0">
                <a:latin typeface="DM Serif Display"/>
                <a:ea typeface="DM Serif Display"/>
                <a:cs typeface="DM Serif Display"/>
                <a:sym typeface="DM Serif Display"/>
              </a:rPr>
              <a:t>Project</a:t>
            </a:r>
            <a:endParaRPr b="1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953973" y="3168404"/>
            <a:ext cx="2121600" cy="1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Introduction</a:t>
            </a:r>
            <a:endParaRPr b="1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604469" y="5679190"/>
            <a:ext cx="21216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  <a:endParaRPr b="1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34" name="Google Shape;134;p17"/>
          <p:cNvSpPr/>
          <p:nvPr/>
        </p:nvSpPr>
        <p:spPr>
          <a:xfrm rot="2700000">
            <a:off x="1267588" y="2134107"/>
            <a:ext cx="835517" cy="835517"/>
          </a:xfrm>
          <a:prstGeom prst="rect">
            <a:avLst/>
          </a:prstGeom>
          <a:solidFill>
            <a:srgbClr val="70B1DA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17"/>
          <p:cNvSpPr/>
          <p:nvPr/>
        </p:nvSpPr>
        <p:spPr>
          <a:xfrm rot="2700000">
            <a:off x="5285277" y="3279342"/>
            <a:ext cx="835517" cy="835517"/>
          </a:xfrm>
          <a:prstGeom prst="rect">
            <a:avLst/>
          </a:prstGeom>
          <a:solidFill>
            <a:srgbClr val="70B1DA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17"/>
          <p:cNvSpPr/>
          <p:nvPr/>
        </p:nvSpPr>
        <p:spPr>
          <a:xfrm rot="2700000">
            <a:off x="7733373" y="4138716"/>
            <a:ext cx="835517" cy="83551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7" name="Google Shape;137;p17"/>
          <p:cNvCxnSpPr>
            <a:stCxn id="138" idx="1"/>
            <a:endCxn id="134" idx="0"/>
          </p:cNvCxnSpPr>
          <p:nvPr/>
        </p:nvCxnSpPr>
        <p:spPr>
          <a:xfrm rot="16200000" flipV="1">
            <a:off x="2269023" y="1968191"/>
            <a:ext cx="670559" cy="124711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7"/>
          <p:cNvCxnSpPr>
            <a:stCxn id="138" idx="0"/>
            <a:endCxn id="135" idx="2"/>
          </p:cNvCxnSpPr>
          <p:nvPr/>
        </p:nvCxnSpPr>
        <p:spPr>
          <a:xfrm>
            <a:off x="3818658" y="2927025"/>
            <a:ext cx="1588978" cy="106547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6106994" y="3771300"/>
            <a:ext cx="1594466" cy="6054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17"/>
          <p:cNvGrpSpPr/>
          <p:nvPr/>
        </p:nvGrpSpPr>
        <p:grpSpPr>
          <a:xfrm>
            <a:off x="7916311" y="4365606"/>
            <a:ext cx="469640" cy="464723"/>
            <a:chOff x="1049375" y="2318350"/>
            <a:chExt cx="298525" cy="295400"/>
          </a:xfrm>
        </p:grpSpPr>
        <p:sp>
          <p:nvSpPr>
            <p:cNvPr id="142" name="Google Shape;142;p17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1453001" y="2320144"/>
            <a:ext cx="464684" cy="463465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5407636" y="3492358"/>
            <a:ext cx="484507" cy="465037"/>
            <a:chOff x="2140225" y="2318650"/>
            <a:chExt cx="307975" cy="295600"/>
          </a:xfrm>
        </p:grpSpPr>
        <p:sp>
          <p:nvSpPr>
            <p:cNvPr id="148" name="Google Shape;148;p17"/>
            <p:cNvSpPr/>
            <p:nvPr/>
          </p:nvSpPr>
          <p:spPr>
            <a:xfrm>
              <a:off x="2281200" y="2353025"/>
              <a:ext cx="104000" cy="121300"/>
            </a:xfrm>
            <a:custGeom>
              <a:avLst/>
              <a:gdLst/>
              <a:ahLst/>
              <a:cxnLst/>
              <a:rect l="l" t="t" r="r" b="b"/>
              <a:pathLst>
                <a:path w="4160" h="4852" extrusionOk="0">
                  <a:moveTo>
                    <a:pt x="2080" y="662"/>
                  </a:moveTo>
                  <a:cubicBezTo>
                    <a:pt x="2490" y="662"/>
                    <a:pt x="2805" y="977"/>
                    <a:pt x="2805" y="1386"/>
                  </a:cubicBezTo>
                  <a:cubicBezTo>
                    <a:pt x="2805" y="1764"/>
                    <a:pt x="2490" y="2079"/>
                    <a:pt x="2080" y="2079"/>
                  </a:cubicBezTo>
                  <a:cubicBezTo>
                    <a:pt x="1702" y="2079"/>
                    <a:pt x="1387" y="1764"/>
                    <a:pt x="1387" y="1386"/>
                  </a:cubicBezTo>
                  <a:cubicBezTo>
                    <a:pt x="1387" y="977"/>
                    <a:pt x="1702" y="662"/>
                    <a:pt x="2080" y="662"/>
                  </a:cubicBezTo>
                  <a:close/>
                  <a:moveTo>
                    <a:pt x="2080" y="2773"/>
                  </a:moveTo>
                  <a:cubicBezTo>
                    <a:pt x="2836" y="2773"/>
                    <a:pt x="3466" y="3403"/>
                    <a:pt x="3466" y="4127"/>
                  </a:cubicBezTo>
                  <a:lnTo>
                    <a:pt x="662" y="4127"/>
                  </a:lnTo>
                  <a:cubicBezTo>
                    <a:pt x="662" y="3403"/>
                    <a:pt x="1293" y="2773"/>
                    <a:pt x="2080" y="2773"/>
                  </a:cubicBezTo>
                  <a:close/>
                  <a:moveTo>
                    <a:pt x="2112" y="0"/>
                  </a:moveTo>
                  <a:cubicBezTo>
                    <a:pt x="1387" y="0"/>
                    <a:pt x="757" y="630"/>
                    <a:pt x="757" y="1386"/>
                  </a:cubicBezTo>
                  <a:cubicBezTo>
                    <a:pt x="757" y="1733"/>
                    <a:pt x="915" y="2079"/>
                    <a:pt x="1135" y="2332"/>
                  </a:cubicBezTo>
                  <a:cubicBezTo>
                    <a:pt x="505" y="2678"/>
                    <a:pt x="64" y="3340"/>
                    <a:pt x="64" y="4127"/>
                  </a:cubicBezTo>
                  <a:lnTo>
                    <a:pt x="64" y="4505"/>
                  </a:lnTo>
                  <a:cubicBezTo>
                    <a:pt x="1" y="4694"/>
                    <a:pt x="158" y="4852"/>
                    <a:pt x="347" y="4852"/>
                  </a:cubicBezTo>
                  <a:lnTo>
                    <a:pt x="3813" y="4852"/>
                  </a:lnTo>
                  <a:cubicBezTo>
                    <a:pt x="4002" y="4852"/>
                    <a:pt x="4160" y="4694"/>
                    <a:pt x="4160" y="4505"/>
                  </a:cubicBezTo>
                  <a:lnTo>
                    <a:pt x="4160" y="4127"/>
                  </a:lnTo>
                  <a:cubicBezTo>
                    <a:pt x="4160" y="3340"/>
                    <a:pt x="3750" y="2678"/>
                    <a:pt x="3120" y="2332"/>
                  </a:cubicBezTo>
                  <a:cubicBezTo>
                    <a:pt x="3340" y="2079"/>
                    <a:pt x="3498" y="1733"/>
                    <a:pt x="3498" y="1386"/>
                  </a:cubicBezTo>
                  <a:cubicBezTo>
                    <a:pt x="3498" y="630"/>
                    <a:pt x="2868" y="0"/>
                    <a:pt x="2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140225" y="2318650"/>
              <a:ext cx="307975" cy="295600"/>
            </a:xfrm>
            <a:custGeom>
              <a:avLst/>
              <a:gdLst/>
              <a:ahLst/>
              <a:cxnLst/>
              <a:rect l="l" t="t" r="r" b="b"/>
              <a:pathLst>
                <a:path w="12319" h="11824" extrusionOk="0">
                  <a:moveTo>
                    <a:pt x="7712" y="682"/>
                  </a:moveTo>
                  <a:cubicBezTo>
                    <a:pt x="8607" y="682"/>
                    <a:pt x="9499" y="1029"/>
                    <a:pt x="10177" y="1690"/>
                  </a:cubicBezTo>
                  <a:cubicBezTo>
                    <a:pt x="11468" y="2982"/>
                    <a:pt x="11531" y="5187"/>
                    <a:pt x="10177" y="6573"/>
                  </a:cubicBezTo>
                  <a:cubicBezTo>
                    <a:pt x="9500" y="7266"/>
                    <a:pt x="8627" y="7590"/>
                    <a:pt x="7754" y="7590"/>
                  </a:cubicBezTo>
                  <a:cubicBezTo>
                    <a:pt x="6839" y="7590"/>
                    <a:pt x="5923" y="7234"/>
                    <a:pt x="5230" y="6573"/>
                  </a:cubicBezTo>
                  <a:cubicBezTo>
                    <a:pt x="3939" y="5282"/>
                    <a:pt x="3876" y="3045"/>
                    <a:pt x="5325" y="1659"/>
                  </a:cubicBezTo>
                  <a:cubicBezTo>
                    <a:pt x="6001" y="997"/>
                    <a:pt x="6858" y="682"/>
                    <a:pt x="7712" y="682"/>
                  </a:cubicBezTo>
                  <a:close/>
                  <a:moveTo>
                    <a:pt x="4128" y="6258"/>
                  </a:moveTo>
                  <a:cubicBezTo>
                    <a:pt x="4285" y="6573"/>
                    <a:pt x="4537" y="6857"/>
                    <a:pt x="4758" y="7078"/>
                  </a:cubicBezTo>
                  <a:cubicBezTo>
                    <a:pt x="5010" y="7330"/>
                    <a:pt x="5293" y="7550"/>
                    <a:pt x="5577" y="7708"/>
                  </a:cubicBezTo>
                  <a:lnTo>
                    <a:pt x="5136" y="8180"/>
                  </a:lnTo>
                  <a:cubicBezTo>
                    <a:pt x="5073" y="8243"/>
                    <a:pt x="4978" y="8275"/>
                    <a:pt x="4888" y="8275"/>
                  </a:cubicBezTo>
                  <a:cubicBezTo>
                    <a:pt x="4797" y="8275"/>
                    <a:pt x="4710" y="8243"/>
                    <a:pt x="4663" y="8180"/>
                  </a:cubicBezTo>
                  <a:lnTo>
                    <a:pt x="3655" y="7204"/>
                  </a:lnTo>
                  <a:cubicBezTo>
                    <a:pt x="3498" y="7078"/>
                    <a:pt x="3498" y="6857"/>
                    <a:pt x="3655" y="6731"/>
                  </a:cubicBezTo>
                  <a:lnTo>
                    <a:pt x="4128" y="6258"/>
                  </a:lnTo>
                  <a:close/>
                  <a:moveTo>
                    <a:pt x="3403" y="7960"/>
                  </a:moveTo>
                  <a:lnTo>
                    <a:pt x="3876" y="8432"/>
                  </a:lnTo>
                  <a:lnTo>
                    <a:pt x="3309" y="8968"/>
                  </a:lnTo>
                  <a:lnTo>
                    <a:pt x="2836" y="8495"/>
                  </a:lnTo>
                  <a:lnTo>
                    <a:pt x="3403" y="7960"/>
                  </a:lnTo>
                  <a:close/>
                  <a:moveTo>
                    <a:pt x="2363" y="8968"/>
                  </a:moveTo>
                  <a:lnTo>
                    <a:pt x="2836" y="9440"/>
                  </a:lnTo>
                  <a:lnTo>
                    <a:pt x="1292" y="10984"/>
                  </a:lnTo>
                  <a:cubicBezTo>
                    <a:pt x="1245" y="11047"/>
                    <a:pt x="1158" y="11079"/>
                    <a:pt x="1068" y="11079"/>
                  </a:cubicBezTo>
                  <a:cubicBezTo>
                    <a:pt x="977" y="11079"/>
                    <a:pt x="883" y="11047"/>
                    <a:pt x="820" y="10984"/>
                  </a:cubicBezTo>
                  <a:cubicBezTo>
                    <a:pt x="725" y="10858"/>
                    <a:pt x="725" y="10669"/>
                    <a:pt x="820" y="10512"/>
                  </a:cubicBezTo>
                  <a:lnTo>
                    <a:pt x="2363" y="8968"/>
                  </a:lnTo>
                  <a:close/>
                  <a:moveTo>
                    <a:pt x="7731" y="1"/>
                  </a:moveTo>
                  <a:cubicBezTo>
                    <a:pt x="6669" y="1"/>
                    <a:pt x="5604" y="403"/>
                    <a:pt x="4789" y="1218"/>
                  </a:cubicBezTo>
                  <a:cubicBezTo>
                    <a:pt x="3592" y="2446"/>
                    <a:pt x="3309" y="4179"/>
                    <a:pt x="3844" y="5628"/>
                  </a:cubicBezTo>
                  <a:lnTo>
                    <a:pt x="3182" y="6290"/>
                  </a:lnTo>
                  <a:cubicBezTo>
                    <a:pt x="2867" y="6605"/>
                    <a:pt x="2804" y="7078"/>
                    <a:pt x="2993" y="7487"/>
                  </a:cubicBezTo>
                  <a:lnTo>
                    <a:pt x="410" y="10071"/>
                  </a:lnTo>
                  <a:cubicBezTo>
                    <a:pt x="0" y="10480"/>
                    <a:pt x="0" y="11142"/>
                    <a:pt x="410" y="11520"/>
                  </a:cubicBezTo>
                  <a:cubicBezTo>
                    <a:pt x="580" y="11721"/>
                    <a:pt x="826" y="11823"/>
                    <a:pt x="1081" y="11823"/>
                  </a:cubicBezTo>
                  <a:cubicBezTo>
                    <a:pt x="1345" y="11823"/>
                    <a:pt x="1619" y="11713"/>
                    <a:pt x="1828" y="11488"/>
                  </a:cubicBezTo>
                  <a:lnTo>
                    <a:pt x="4411" y="8905"/>
                  </a:lnTo>
                  <a:cubicBezTo>
                    <a:pt x="4565" y="8976"/>
                    <a:pt x="4727" y="9011"/>
                    <a:pt x="4887" y="9011"/>
                  </a:cubicBezTo>
                  <a:cubicBezTo>
                    <a:pt x="5153" y="9011"/>
                    <a:pt x="5411" y="8913"/>
                    <a:pt x="5608" y="8716"/>
                  </a:cubicBezTo>
                  <a:lnTo>
                    <a:pt x="6270" y="8023"/>
                  </a:lnTo>
                  <a:cubicBezTo>
                    <a:pt x="6736" y="8205"/>
                    <a:pt x="7231" y="8296"/>
                    <a:pt x="7729" y="8296"/>
                  </a:cubicBezTo>
                  <a:cubicBezTo>
                    <a:pt x="8781" y="8296"/>
                    <a:pt x="9847" y="7890"/>
                    <a:pt x="10681" y="7078"/>
                  </a:cubicBezTo>
                  <a:cubicBezTo>
                    <a:pt x="12319" y="5439"/>
                    <a:pt x="12287" y="2793"/>
                    <a:pt x="10681" y="1218"/>
                  </a:cubicBezTo>
                  <a:cubicBezTo>
                    <a:pt x="9873" y="410"/>
                    <a:pt x="8804" y="1"/>
                    <a:pt x="7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8" name="Google Shape;138;p17"/>
          <p:cNvSpPr/>
          <p:nvPr/>
        </p:nvSpPr>
        <p:spPr>
          <a:xfrm rot="2700000">
            <a:off x="3105499" y="2804666"/>
            <a:ext cx="835517" cy="83551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3290424" y="2978521"/>
            <a:ext cx="407695" cy="467201"/>
            <a:chOff x="2890050" y="2318350"/>
            <a:chExt cx="259150" cy="296975"/>
          </a:xfrm>
        </p:grpSpPr>
        <p:sp>
          <p:nvSpPr>
            <p:cNvPr id="151" name="Google Shape;151;p17"/>
            <p:cNvSpPr/>
            <p:nvPr/>
          </p:nvSpPr>
          <p:spPr>
            <a:xfrm>
              <a:off x="2936525" y="2353025"/>
              <a:ext cx="160700" cy="155975"/>
            </a:xfrm>
            <a:custGeom>
              <a:avLst/>
              <a:gdLst/>
              <a:ahLst/>
              <a:cxnLst/>
              <a:rect l="l" t="t" r="r" b="b"/>
              <a:pathLst>
                <a:path w="6428" h="6239" extrusionOk="0">
                  <a:moveTo>
                    <a:pt x="3371" y="2048"/>
                  </a:moveTo>
                  <a:cubicBezTo>
                    <a:pt x="3749" y="2048"/>
                    <a:pt x="4064" y="2363"/>
                    <a:pt x="4064" y="2773"/>
                  </a:cubicBezTo>
                  <a:cubicBezTo>
                    <a:pt x="4064" y="3151"/>
                    <a:pt x="3749" y="3466"/>
                    <a:pt x="3371" y="3466"/>
                  </a:cubicBezTo>
                  <a:cubicBezTo>
                    <a:pt x="2961" y="3466"/>
                    <a:pt x="2646" y="3151"/>
                    <a:pt x="2646" y="2773"/>
                  </a:cubicBezTo>
                  <a:cubicBezTo>
                    <a:pt x="2646" y="2363"/>
                    <a:pt x="2961" y="2048"/>
                    <a:pt x="3371" y="2048"/>
                  </a:cubicBezTo>
                  <a:close/>
                  <a:moveTo>
                    <a:pt x="3308" y="662"/>
                  </a:moveTo>
                  <a:cubicBezTo>
                    <a:pt x="4663" y="662"/>
                    <a:pt x="5734" y="1764"/>
                    <a:pt x="5734" y="3119"/>
                  </a:cubicBezTo>
                  <a:cubicBezTo>
                    <a:pt x="5734" y="3655"/>
                    <a:pt x="5513" y="4159"/>
                    <a:pt x="5167" y="4663"/>
                  </a:cubicBezTo>
                  <a:cubicBezTo>
                    <a:pt x="4978" y="4253"/>
                    <a:pt x="4694" y="3938"/>
                    <a:pt x="4316" y="3686"/>
                  </a:cubicBezTo>
                  <a:cubicBezTo>
                    <a:pt x="4537" y="3466"/>
                    <a:pt x="4694" y="3119"/>
                    <a:pt x="4694" y="2741"/>
                  </a:cubicBezTo>
                  <a:cubicBezTo>
                    <a:pt x="4694" y="2016"/>
                    <a:pt x="4064" y="1386"/>
                    <a:pt x="3308" y="1386"/>
                  </a:cubicBezTo>
                  <a:cubicBezTo>
                    <a:pt x="2583" y="1386"/>
                    <a:pt x="1953" y="2016"/>
                    <a:pt x="1953" y="2741"/>
                  </a:cubicBezTo>
                  <a:cubicBezTo>
                    <a:pt x="1953" y="3119"/>
                    <a:pt x="2111" y="3466"/>
                    <a:pt x="2331" y="3686"/>
                  </a:cubicBezTo>
                  <a:cubicBezTo>
                    <a:pt x="1953" y="3907"/>
                    <a:pt x="1670" y="4253"/>
                    <a:pt x="1481" y="4663"/>
                  </a:cubicBezTo>
                  <a:cubicBezTo>
                    <a:pt x="1008" y="4096"/>
                    <a:pt x="851" y="3434"/>
                    <a:pt x="914" y="2773"/>
                  </a:cubicBezTo>
                  <a:cubicBezTo>
                    <a:pt x="1071" y="1670"/>
                    <a:pt x="2048" y="662"/>
                    <a:pt x="3308" y="662"/>
                  </a:cubicBezTo>
                  <a:close/>
                  <a:moveTo>
                    <a:pt x="3308" y="4190"/>
                  </a:moveTo>
                  <a:cubicBezTo>
                    <a:pt x="3938" y="4190"/>
                    <a:pt x="4442" y="4600"/>
                    <a:pt x="4663" y="5167"/>
                  </a:cubicBezTo>
                  <a:cubicBezTo>
                    <a:pt x="4253" y="5387"/>
                    <a:pt x="3844" y="5545"/>
                    <a:pt x="3308" y="5545"/>
                  </a:cubicBezTo>
                  <a:cubicBezTo>
                    <a:pt x="2835" y="5545"/>
                    <a:pt x="2363" y="5387"/>
                    <a:pt x="1985" y="5167"/>
                  </a:cubicBezTo>
                  <a:cubicBezTo>
                    <a:pt x="2142" y="4568"/>
                    <a:pt x="2678" y="4190"/>
                    <a:pt x="3308" y="4190"/>
                  </a:cubicBezTo>
                  <a:close/>
                  <a:moveTo>
                    <a:pt x="3308" y="0"/>
                  </a:moveTo>
                  <a:cubicBezTo>
                    <a:pt x="1701" y="0"/>
                    <a:pt x="410" y="1229"/>
                    <a:pt x="252" y="2678"/>
                  </a:cubicBezTo>
                  <a:cubicBezTo>
                    <a:pt x="0" y="4600"/>
                    <a:pt x="1481" y="6238"/>
                    <a:pt x="3308" y="6238"/>
                  </a:cubicBezTo>
                  <a:cubicBezTo>
                    <a:pt x="5041" y="6238"/>
                    <a:pt x="6427" y="4820"/>
                    <a:pt x="6427" y="3119"/>
                  </a:cubicBezTo>
                  <a:cubicBezTo>
                    <a:pt x="6427" y="1386"/>
                    <a:pt x="5009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890050" y="2318350"/>
              <a:ext cx="259150" cy="296975"/>
            </a:xfrm>
            <a:custGeom>
              <a:avLst/>
              <a:gdLst/>
              <a:ahLst/>
              <a:cxnLst/>
              <a:rect l="l" t="t" r="r" b="b"/>
              <a:pathLst>
                <a:path w="10366" h="11879" extrusionOk="0">
                  <a:moveTo>
                    <a:pt x="5167" y="694"/>
                  </a:moveTo>
                  <a:cubicBezTo>
                    <a:pt x="7309" y="694"/>
                    <a:pt x="9011" y="2427"/>
                    <a:pt x="9011" y="4506"/>
                  </a:cubicBezTo>
                  <a:cubicBezTo>
                    <a:pt x="9011" y="5640"/>
                    <a:pt x="8475" y="6711"/>
                    <a:pt x="7656" y="7405"/>
                  </a:cubicBezTo>
                  <a:lnTo>
                    <a:pt x="5167" y="9547"/>
                  </a:lnTo>
                  <a:lnTo>
                    <a:pt x="2710" y="7405"/>
                  </a:lnTo>
                  <a:cubicBezTo>
                    <a:pt x="1796" y="6585"/>
                    <a:pt x="1229" y="5420"/>
                    <a:pt x="1386" y="4034"/>
                  </a:cubicBezTo>
                  <a:cubicBezTo>
                    <a:pt x="1575" y="2206"/>
                    <a:pt x="3151" y="694"/>
                    <a:pt x="5167" y="694"/>
                  </a:cubicBezTo>
                  <a:close/>
                  <a:moveTo>
                    <a:pt x="8475" y="8980"/>
                  </a:moveTo>
                  <a:lnTo>
                    <a:pt x="9546" y="11122"/>
                  </a:lnTo>
                  <a:lnTo>
                    <a:pt x="977" y="11122"/>
                  </a:lnTo>
                  <a:lnTo>
                    <a:pt x="2017" y="8980"/>
                  </a:lnTo>
                  <a:lnTo>
                    <a:pt x="3529" y="8980"/>
                  </a:lnTo>
                  <a:lnTo>
                    <a:pt x="4978" y="10240"/>
                  </a:lnTo>
                  <a:cubicBezTo>
                    <a:pt x="5073" y="10272"/>
                    <a:pt x="5136" y="10335"/>
                    <a:pt x="5230" y="10335"/>
                  </a:cubicBezTo>
                  <a:cubicBezTo>
                    <a:pt x="5293" y="10335"/>
                    <a:pt x="5388" y="10272"/>
                    <a:pt x="5451" y="10240"/>
                  </a:cubicBezTo>
                  <a:lnTo>
                    <a:pt x="6900" y="8980"/>
                  </a:lnTo>
                  <a:close/>
                  <a:moveTo>
                    <a:pt x="5107" y="1"/>
                  </a:moveTo>
                  <a:cubicBezTo>
                    <a:pt x="2772" y="1"/>
                    <a:pt x="912" y="1815"/>
                    <a:pt x="662" y="3939"/>
                  </a:cubicBezTo>
                  <a:cubicBezTo>
                    <a:pt x="441" y="5483"/>
                    <a:pt x="1040" y="6932"/>
                    <a:pt x="2174" y="7940"/>
                  </a:cubicBezTo>
                  <a:lnTo>
                    <a:pt x="2615" y="8318"/>
                  </a:lnTo>
                  <a:lnTo>
                    <a:pt x="1638" y="8318"/>
                  </a:lnTo>
                  <a:cubicBezTo>
                    <a:pt x="1575" y="8318"/>
                    <a:pt x="1481" y="8413"/>
                    <a:pt x="1449" y="8507"/>
                  </a:cubicBezTo>
                  <a:lnTo>
                    <a:pt x="63" y="11343"/>
                  </a:lnTo>
                  <a:cubicBezTo>
                    <a:pt x="0" y="11469"/>
                    <a:pt x="0" y="11595"/>
                    <a:pt x="63" y="11721"/>
                  </a:cubicBezTo>
                  <a:cubicBezTo>
                    <a:pt x="126" y="11815"/>
                    <a:pt x="221" y="11878"/>
                    <a:pt x="347" y="11878"/>
                  </a:cubicBezTo>
                  <a:lnTo>
                    <a:pt x="10019" y="11878"/>
                  </a:lnTo>
                  <a:cubicBezTo>
                    <a:pt x="10145" y="11878"/>
                    <a:pt x="10271" y="11784"/>
                    <a:pt x="10302" y="11721"/>
                  </a:cubicBezTo>
                  <a:cubicBezTo>
                    <a:pt x="10365" y="11595"/>
                    <a:pt x="10365" y="11469"/>
                    <a:pt x="10302" y="11343"/>
                  </a:cubicBezTo>
                  <a:lnTo>
                    <a:pt x="8916" y="8507"/>
                  </a:lnTo>
                  <a:cubicBezTo>
                    <a:pt x="8885" y="8413"/>
                    <a:pt x="8727" y="8318"/>
                    <a:pt x="8601" y="8318"/>
                  </a:cubicBezTo>
                  <a:lnTo>
                    <a:pt x="7624" y="8318"/>
                  </a:lnTo>
                  <a:lnTo>
                    <a:pt x="8065" y="7940"/>
                  </a:lnTo>
                  <a:cubicBezTo>
                    <a:pt x="9042" y="7090"/>
                    <a:pt x="9641" y="5829"/>
                    <a:pt x="9641" y="4506"/>
                  </a:cubicBezTo>
                  <a:cubicBezTo>
                    <a:pt x="9641" y="2049"/>
                    <a:pt x="7656" y="1"/>
                    <a:pt x="5167" y="1"/>
                  </a:cubicBezTo>
                  <a:cubicBezTo>
                    <a:pt x="5147" y="1"/>
                    <a:pt x="5127" y="1"/>
                    <a:pt x="5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42051" y="517960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DM Serif Display" panose="020B0604020202020204" charset="0"/>
              </a:rPr>
              <a:t>Achievements</a:t>
            </a:r>
            <a:endParaRPr lang="en-IN" b="1" dirty="0">
              <a:solidFill>
                <a:schemeClr val="dk1"/>
              </a:solidFill>
              <a:latin typeface="DM Serif Display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2" name="Google Shape;134;p17"/>
          <p:cNvSpPr/>
          <p:nvPr/>
        </p:nvSpPr>
        <p:spPr>
          <a:xfrm rot="2700000">
            <a:off x="9777511" y="4538646"/>
            <a:ext cx="835517" cy="835517"/>
          </a:xfrm>
          <a:prstGeom prst="rect">
            <a:avLst/>
          </a:prstGeom>
          <a:solidFill>
            <a:srgbClr val="70B1DA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251;p20"/>
          <p:cNvSpPr/>
          <p:nvPr/>
        </p:nvSpPr>
        <p:spPr>
          <a:xfrm>
            <a:off x="10008427" y="4718789"/>
            <a:ext cx="468381" cy="46594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" name="Google Shape;137;p17"/>
          <p:cNvCxnSpPr/>
          <p:nvPr/>
        </p:nvCxnSpPr>
        <p:spPr>
          <a:xfrm rot="10800000">
            <a:off x="8681513" y="4518360"/>
            <a:ext cx="1017655" cy="433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157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1.Introduction:</a:t>
            </a:r>
            <a:endParaRPr dirty="0"/>
          </a:p>
        </p:txBody>
      </p:sp>
      <p:grpSp>
        <p:nvGrpSpPr>
          <p:cNvPr id="357" name="Google Shape;357;p25"/>
          <p:cNvGrpSpPr/>
          <p:nvPr/>
        </p:nvGrpSpPr>
        <p:grpSpPr>
          <a:xfrm>
            <a:off x="1487667" y="3175584"/>
            <a:ext cx="2552333" cy="311200"/>
            <a:chOff x="1115750" y="2267388"/>
            <a:chExt cx="1914250" cy="233400"/>
          </a:xfrm>
        </p:grpSpPr>
        <p:sp>
          <p:nvSpPr>
            <p:cNvPr id="358" name="Google Shape;358;p25"/>
            <p:cNvSpPr/>
            <p:nvPr/>
          </p:nvSpPr>
          <p:spPr>
            <a:xfrm>
              <a:off x="1115750" y="2267388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451920" y="2267388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78809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12426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246043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279660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5" name="Google Shape;365;p25"/>
          <p:cNvSpPr txBox="1"/>
          <p:nvPr/>
        </p:nvSpPr>
        <p:spPr>
          <a:xfrm>
            <a:off x="1427623" y="1595718"/>
            <a:ext cx="2552400" cy="195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200" b="1" dirty="0" smtClean="0">
                <a:latin typeface="DM Serif Display"/>
                <a:ea typeface="DM Serif Display"/>
                <a:cs typeface="DM Serif Display"/>
                <a:sym typeface="DM Serif Display"/>
              </a:rPr>
              <a:t>Internship Name</a:t>
            </a:r>
          </a:p>
          <a:p>
            <a:pPr algn="ctr"/>
            <a:endParaRPr lang="en-IN" sz="2400" dirty="0" smtClean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algn="ctr"/>
            <a:r>
              <a:rPr lang="en-IN" b="1" dirty="0" smtClean="0">
                <a:latin typeface="Actor"/>
                <a:ea typeface="Actor"/>
                <a:cs typeface="Actor"/>
                <a:sym typeface="Actor"/>
              </a:rPr>
              <a:t>Data Analysis Using Python</a:t>
            </a:r>
          </a:p>
          <a:p>
            <a:pPr algn="ctr"/>
            <a:endParaRPr sz="2200" b="1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368" name="Google Shape;368;p25"/>
          <p:cNvGrpSpPr/>
          <p:nvPr/>
        </p:nvGrpSpPr>
        <p:grpSpPr>
          <a:xfrm>
            <a:off x="4819834" y="3175584"/>
            <a:ext cx="2552333" cy="311200"/>
            <a:chOff x="1115750" y="2267388"/>
            <a:chExt cx="1914250" cy="233400"/>
          </a:xfrm>
        </p:grpSpPr>
        <p:sp>
          <p:nvSpPr>
            <p:cNvPr id="369" name="Google Shape;369;p25"/>
            <p:cNvSpPr/>
            <p:nvPr/>
          </p:nvSpPr>
          <p:spPr>
            <a:xfrm>
              <a:off x="1115750" y="2267388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451920" y="2267388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788090" y="2267388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124260" y="2267388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46043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79660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5" name="Google Shape;375;p25"/>
          <p:cNvGrpSpPr/>
          <p:nvPr/>
        </p:nvGrpSpPr>
        <p:grpSpPr>
          <a:xfrm>
            <a:off x="4819718" y="1411696"/>
            <a:ext cx="2552402" cy="4369636"/>
            <a:chOff x="3614788" y="2572352"/>
            <a:chExt cx="1914301" cy="1763648"/>
          </a:xfrm>
        </p:grpSpPr>
        <p:sp>
          <p:nvSpPr>
            <p:cNvPr id="376" name="Google Shape;376;p25"/>
            <p:cNvSpPr txBox="1"/>
            <p:nvPr/>
          </p:nvSpPr>
          <p:spPr>
            <a:xfrm>
              <a:off x="3614789" y="3461200"/>
              <a:ext cx="1914300" cy="8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endParaRPr sz="2133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377" name="Google Shape;377;p25"/>
            <p:cNvSpPr txBox="1"/>
            <p:nvPr/>
          </p:nvSpPr>
          <p:spPr>
            <a:xfrm>
              <a:off x="3614788" y="2572352"/>
              <a:ext cx="1914300" cy="711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lang="en" sz="2200" b="1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r>
                <a:rPr lang="en" sz="2200" b="1" dirty="0" smtClean="0">
                  <a:latin typeface="DM Serif Display"/>
                  <a:ea typeface="DM Serif Display"/>
                  <a:cs typeface="DM Serif Display"/>
                  <a:sym typeface="DM Serif Display"/>
                </a:rPr>
                <a:t>Duration</a:t>
              </a:r>
            </a:p>
            <a:p>
              <a:pPr algn="ctr"/>
              <a:endParaRPr lang="en" sz="2200" b="1" dirty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r>
                <a:rPr lang="en" b="1" dirty="0" smtClean="0">
                  <a:latin typeface="DM Serif Display"/>
                  <a:ea typeface="DM Serif Display"/>
                  <a:cs typeface="DM Serif Display"/>
                  <a:sym typeface="DM Serif Display"/>
                </a:rPr>
                <a:t>2 Weeks</a:t>
              </a:r>
            </a:p>
            <a:p>
              <a:pPr algn="ctr"/>
              <a:endParaRPr lang="en" sz="2200" b="1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sz="2200" b="1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lang="en" dirty="0" smtClean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r>
                <a:rPr lang="en" dirty="0" smtClean="0">
                  <a:latin typeface="DM Serif Display"/>
                  <a:ea typeface="DM Serif Display"/>
                  <a:cs typeface="DM Serif Display"/>
                  <a:sym typeface="DM Serif Display"/>
                </a:rPr>
                <a:t>Date:</a:t>
              </a:r>
            </a:p>
            <a:p>
              <a:pPr algn="ctr"/>
              <a:r>
                <a:rPr lang="en" dirty="0" smtClean="0">
                  <a:latin typeface="DM Serif Display"/>
                  <a:ea typeface="DM Serif Display"/>
                  <a:cs typeface="DM Serif Display"/>
                  <a:sym typeface="DM Serif Display"/>
                </a:rPr>
                <a:t>10-07-2023</a:t>
              </a:r>
            </a:p>
            <a:p>
              <a:pPr algn="ctr"/>
              <a:r>
                <a:rPr lang="en-IN" dirty="0" smtClean="0">
                  <a:latin typeface="DM Serif Display"/>
                  <a:ea typeface="DM Serif Display"/>
                  <a:cs typeface="DM Serif Display"/>
                  <a:sym typeface="DM Serif Display"/>
                </a:rPr>
                <a:t>T</a:t>
              </a:r>
              <a:r>
                <a:rPr lang="en" dirty="0" smtClean="0">
                  <a:latin typeface="DM Serif Display"/>
                  <a:ea typeface="DM Serif Display"/>
                  <a:cs typeface="DM Serif Display"/>
                  <a:sym typeface="DM Serif Display"/>
                </a:rPr>
                <a:t>0</a:t>
              </a:r>
            </a:p>
            <a:p>
              <a:pPr algn="ctr"/>
              <a:r>
                <a:rPr lang="en" dirty="0" smtClean="0">
                  <a:latin typeface="DM Serif Display"/>
                  <a:ea typeface="DM Serif Display"/>
                  <a:cs typeface="DM Serif Display"/>
                  <a:sym typeface="DM Serif Display"/>
                </a:rPr>
                <a:t>23-07-2023</a:t>
              </a:r>
              <a:endParaRPr lang="en" dirty="0"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/>
              <a:endParaRPr sz="2200" dirty="0"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379" name="Google Shape;379;p25"/>
          <p:cNvGrpSpPr/>
          <p:nvPr/>
        </p:nvGrpSpPr>
        <p:grpSpPr>
          <a:xfrm>
            <a:off x="8605300" y="3175584"/>
            <a:ext cx="2552333" cy="311200"/>
            <a:chOff x="1115750" y="2267388"/>
            <a:chExt cx="1914250" cy="233400"/>
          </a:xfrm>
        </p:grpSpPr>
        <p:sp>
          <p:nvSpPr>
            <p:cNvPr id="380" name="Google Shape;380;p25"/>
            <p:cNvSpPr/>
            <p:nvPr/>
          </p:nvSpPr>
          <p:spPr>
            <a:xfrm>
              <a:off x="1115750" y="2267388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145192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78809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212426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246043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2796600" y="2267388"/>
              <a:ext cx="233400" cy="23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87" name="Google Shape;387;p25"/>
          <p:cNvSpPr txBox="1"/>
          <p:nvPr/>
        </p:nvSpPr>
        <p:spPr>
          <a:xfrm>
            <a:off x="8493356" y="1595718"/>
            <a:ext cx="2552399" cy="146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Company Name</a:t>
            </a:r>
          </a:p>
          <a:p>
            <a:pPr algn="ctr"/>
            <a:endParaRPr lang="en-US" sz="2133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algn="ctr"/>
            <a:r>
              <a:rPr lang="en-US" b="1" dirty="0" err="1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Codemate</a:t>
            </a:r>
            <a:r>
              <a:rPr lang="en-US" b="1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IT </a:t>
            </a:r>
            <a:r>
              <a:rPr lang="en-US" b="1" dirty="0" err="1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Sevices</a:t>
            </a:r>
            <a:r>
              <a:rPr lang="en-US" b="1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Nagpur</a:t>
            </a:r>
            <a:endParaRPr b="1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183" y="3687372"/>
            <a:ext cx="36343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dirty="0" smtClean="0">
              <a:latin typeface="DM Serif Display" panose="020B0604020202020204" charset="0"/>
            </a:endParaRPr>
          </a:p>
          <a:p>
            <a:pPr algn="just"/>
            <a:r>
              <a:rPr lang="en-US" dirty="0" smtClean="0">
                <a:latin typeface="DM Serif Display" panose="020B0604020202020204" charset="0"/>
              </a:rPr>
              <a:t>In this internship, we used Python</a:t>
            </a:r>
          </a:p>
          <a:p>
            <a:pPr algn="just"/>
            <a:r>
              <a:rPr lang="en-US" dirty="0" smtClean="0">
                <a:latin typeface="DM Serif Display" panose="020B0604020202020204" charset="0"/>
              </a:rPr>
              <a:t>    Language for data analysis.</a:t>
            </a:r>
            <a:endParaRPr lang="en-US" dirty="0">
              <a:latin typeface="DM Serif Display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8942" y="3792197"/>
            <a:ext cx="4437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M Serif Display" panose="020B0604020202020204" charset="0"/>
              </a:rPr>
              <a:t>     This organization </a:t>
            </a:r>
            <a:r>
              <a:rPr lang="en-US" dirty="0">
                <a:latin typeface="DM Serif Display" panose="020B0604020202020204" charset="0"/>
              </a:rPr>
              <a:t>with the aim of </a:t>
            </a:r>
            <a:endParaRPr lang="en-US" dirty="0" smtClean="0">
              <a:latin typeface="DM Serif Display" panose="020B0604020202020204" charset="0"/>
            </a:endParaRPr>
          </a:p>
          <a:p>
            <a:r>
              <a:rPr lang="en-US" dirty="0" smtClean="0">
                <a:latin typeface="DM Serif Display" panose="020B0604020202020204" charset="0"/>
              </a:rPr>
              <a:t>   providing </a:t>
            </a:r>
            <a:r>
              <a:rPr lang="en-US" dirty="0">
                <a:latin typeface="DM Serif Display" panose="020B0604020202020204" charset="0"/>
              </a:rPr>
              <a:t>Industry standard training </a:t>
            </a:r>
            <a:endParaRPr lang="en-US" dirty="0" smtClean="0">
              <a:latin typeface="DM Serif Display" panose="020B0604020202020204" charset="0"/>
            </a:endParaRPr>
          </a:p>
          <a:p>
            <a:r>
              <a:rPr lang="en-US" dirty="0" smtClean="0">
                <a:latin typeface="DM Serif Display" panose="020B0604020202020204" charset="0"/>
              </a:rPr>
              <a:t>   courses</a:t>
            </a:r>
            <a:r>
              <a:rPr lang="en-US" dirty="0">
                <a:latin typeface="DM Serif Display" panose="020B0604020202020204" charset="0"/>
              </a:rPr>
              <a:t>, Internship programs which </a:t>
            </a:r>
            <a:endParaRPr lang="en-US" dirty="0" smtClean="0">
              <a:latin typeface="DM Serif Display" panose="020B0604020202020204" charset="0"/>
            </a:endParaRPr>
          </a:p>
          <a:p>
            <a:r>
              <a:rPr lang="en-US" dirty="0" smtClean="0">
                <a:latin typeface="DM Serif Display" panose="020B0604020202020204" charset="0"/>
              </a:rPr>
              <a:t>will </a:t>
            </a:r>
            <a:r>
              <a:rPr lang="en-US" dirty="0">
                <a:latin typeface="DM Serif Display" panose="020B0604020202020204" charset="0"/>
              </a:rPr>
              <a:t>contribute to placements of </a:t>
            </a:r>
            <a:r>
              <a:rPr lang="en-US" dirty="0" smtClean="0">
                <a:latin typeface="DM Serif Display" panose="020B0604020202020204" charset="0"/>
              </a:rPr>
              <a:t>learners.</a:t>
            </a:r>
            <a:endParaRPr lang="en-IN" dirty="0">
              <a:latin typeface="DM Serif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 smtClean="0"/>
              <a:t>Tools and Platforms:</a:t>
            </a:r>
            <a:endParaRPr sz="3200" dirty="0"/>
          </a:p>
        </p:txBody>
      </p:sp>
      <p:sp>
        <p:nvSpPr>
          <p:cNvPr id="572" name="Google Shape;572;p31"/>
          <p:cNvSpPr txBox="1"/>
          <p:nvPr/>
        </p:nvSpPr>
        <p:spPr>
          <a:xfrm>
            <a:off x="405682" y="1618920"/>
            <a:ext cx="3726718" cy="142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DM Serif Display" panose="020B0604020202020204" charset="0"/>
              </a:rPr>
              <a:t>               Visual Studio</a:t>
            </a:r>
          </a:p>
          <a:p>
            <a:r>
              <a:rPr lang="en-US" dirty="0" smtClean="0">
                <a:latin typeface="DM Serif Display" panose="020B0604020202020204" charset="0"/>
              </a:rPr>
              <a:t>It </a:t>
            </a:r>
            <a:r>
              <a:rPr lang="en-US" dirty="0">
                <a:latin typeface="DM Serif Display" panose="020B0604020202020204" charset="0"/>
              </a:rPr>
              <a:t>is </a:t>
            </a:r>
            <a:r>
              <a:rPr lang="en-US" dirty="0" smtClean="0">
                <a:latin typeface="DM Serif Display" panose="020B0604020202020204" charset="0"/>
              </a:rPr>
              <a:t>an IDE that </a:t>
            </a:r>
            <a:r>
              <a:rPr lang="en-US" dirty="0">
                <a:latin typeface="DM Serif Display" panose="020B0604020202020204" charset="0"/>
              </a:rPr>
              <a:t>you can use to write, edit, debug, and build code, and then deploy your app</a:t>
            </a:r>
            <a:r>
              <a:rPr lang="en-US" dirty="0"/>
              <a:t>.</a:t>
            </a:r>
            <a:endParaRPr sz="2133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75" name="Google Shape;575;p31"/>
          <p:cNvSpPr txBox="1"/>
          <p:nvPr/>
        </p:nvSpPr>
        <p:spPr>
          <a:xfrm>
            <a:off x="564777" y="3824546"/>
            <a:ext cx="3651508" cy="16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DM Serif Display" panose="020B0604020202020204" charset="0"/>
                <a:ea typeface="Actor"/>
                <a:cs typeface="Actor"/>
                <a:sym typeface="Actor"/>
              </a:rPr>
              <a:t>        </a:t>
            </a:r>
            <a:r>
              <a:rPr lang="en-IN" b="1" dirty="0" err="1" smtClean="0">
                <a:solidFill>
                  <a:schemeClr val="tx2"/>
                </a:solidFill>
                <a:latin typeface="DM Serif Display" panose="020B0604020202020204" charset="0"/>
                <a:ea typeface="Actor"/>
                <a:cs typeface="Actor"/>
                <a:sym typeface="Actor"/>
              </a:rPr>
              <a:t>Jupyter</a:t>
            </a:r>
            <a:r>
              <a:rPr lang="en-IN" b="1" dirty="0" smtClean="0">
                <a:solidFill>
                  <a:schemeClr val="tx2"/>
                </a:solidFill>
                <a:latin typeface="DM Serif Display" panose="020B0604020202020204" charset="0"/>
                <a:ea typeface="Actor"/>
                <a:cs typeface="Actor"/>
                <a:sym typeface="Actor"/>
              </a:rPr>
              <a:t> notebook</a:t>
            </a:r>
            <a:endParaRPr lang="en-US" b="1" dirty="0">
              <a:solidFill>
                <a:schemeClr val="tx2"/>
              </a:solidFill>
              <a:latin typeface="DM Serif Display" panose="020B0604020202020204" charset="0"/>
              <a:ea typeface="Actor"/>
              <a:cs typeface="Actor"/>
              <a:sym typeface="Actor"/>
            </a:endParaRPr>
          </a:p>
          <a:p>
            <a:r>
              <a:rPr lang="en-US" dirty="0">
                <a:latin typeface="DM Serif Display" panose="020B0604020202020204" charset="0"/>
              </a:rPr>
              <a:t>The </a:t>
            </a:r>
            <a:r>
              <a:rPr lang="en-US" dirty="0" err="1">
                <a:latin typeface="DM Serif Display" panose="020B0604020202020204" charset="0"/>
              </a:rPr>
              <a:t>Jupyter</a:t>
            </a:r>
            <a:r>
              <a:rPr lang="en-US" dirty="0">
                <a:latin typeface="DM Serif Display" panose="020B0604020202020204" charset="0"/>
              </a:rPr>
              <a:t> Notebook is a web-based </a:t>
            </a:r>
            <a:r>
              <a:rPr lang="en-US" dirty="0" smtClean="0">
                <a:latin typeface="DM Serif Display" panose="020B0604020202020204" charset="0"/>
              </a:rPr>
              <a:t>interactive computing platform.</a:t>
            </a:r>
            <a:endParaRPr dirty="0">
              <a:solidFill>
                <a:schemeClr val="tx2"/>
              </a:solidFill>
              <a:latin typeface="DM Serif Display" panose="020B0604020202020204" charset="0"/>
              <a:ea typeface="Actor"/>
              <a:cs typeface="Actor"/>
              <a:sym typeface="Actor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8321000" y="4400567"/>
            <a:ext cx="3799048" cy="17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DM Serif Display" panose="020B0604020202020204" charset="0"/>
              </a:rPr>
              <a:t>               </a:t>
            </a:r>
            <a:r>
              <a:rPr lang="en-US" b="1" dirty="0" err="1" smtClean="0">
                <a:solidFill>
                  <a:schemeClr val="tx2"/>
                </a:solidFill>
                <a:latin typeface="DM Serif Display" panose="020B0604020202020204" charset="0"/>
              </a:rPr>
              <a:t>Kaggle</a:t>
            </a:r>
            <a:r>
              <a:rPr lang="en-US" b="1" dirty="0" smtClean="0">
                <a:solidFill>
                  <a:schemeClr val="tx2"/>
                </a:solidFill>
                <a:latin typeface="DM Serif Display" panose="020B0604020202020204" charset="0"/>
              </a:rPr>
              <a:t> Platform</a:t>
            </a:r>
            <a:endParaRPr lang="en-US" b="1" dirty="0">
              <a:solidFill>
                <a:schemeClr val="tx2"/>
              </a:solidFill>
              <a:latin typeface="DM Serif Display" panose="020B0604020202020204" charset="0"/>
            </a:endParaRPr>
          </a:p>
          <a:p>
            <a:r>
              <a:rPr lang="en-US" dirty="0" smtClean="0"/>
              <a:t>It </a:t>
            </a:r>
            <a:r>
              <a:rPr lang="en-US" dirty="0"/>
              <a:t>is an online community of data scientists and machine learning </a:t>
            </a:r>
            <a:r>
              <a:rPr lang="en-US" dirty="0" smtClean="0"/>
              <a:t>engineers. It has N numbers of datasets.</a:t>
            </a:r>
            <a:r>
              <a:rPr lang="en-US" dirty="0"/>
              <a:t> </a:t>
            </a:r>
            <a:endParaRPr sz="2133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8321000" y="1984844"/>
            <a:ext cx="38710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DM Serif Display" panose="020B0604020202020204" charset="0"/>
              </a:rPr>
              <a:t>         Google </a:t>
            </a:r>
            <a:r>
              <a:rPr lang="en-US" b="1" dirty="0" err="1" smtClean="0">
                <a:solidFill>
                  <a:schemeClr val="tx2"/>
                </a:solidFill>
                <a:latin typeface="DM Serif Display" panose="020B0604020202020204" charset="0"/>
              </a:rPr>
              <a:t>Colaboratory</a:t>
            </a:r>
            <a:endParaRPr lang="en-US" b="1" dirty="0" smtClean="0">
              <a:solidFill>
                <a:schemeClr val="tx2"/>
              </a:solidFill>
              <a:latin typeface="DM Serif Display" panose="020B0604020202020204" charset="0"/>
            </a:endParaRPr>
          </a:p>
          <a:p>
            <a:r>
              <a:rPr lang="en-US" dirty="0" smtClean="0">
                <a:latin typeface="DM Serif Display" panose="020B0604020202020204" charset="0"/>
              </a:rPr>
              <a:t>It is</a:t>
            </a:r>
            <a:r>
              <a:rPr lang="en-US" dirty="0">
                <a:latin typeface="DM Serif Display" panose="020B0604020202020204" charset="0"/>
              </a:rPr>
              <a:t> a web IDE for </a:t>
            </a:r>
            <a:r>
              <a:rPr lang="en-US" dirty="0" smtClean="0">
                <a:latin typeface="DM Serif Display" panose="020B0604020202020204" charset="0"/>
              </a:rPr>
              <a:t>Python</a:t>
            </a:r>
            <a:r>
              <a:rPr lang="en-US" dirty="0">
                <a:latin typeface="DM Serif Display" panose="020B0604020202020204" charset="0"/>
              </a:rPr>
              <a:t> that was released by Google in 2017.</a:t>
            </a:r>
            <a:r>
              <a:rPr lang="en-US" dirty="0"/>
              <a:t> </a:t>
            </a:r>
            <a:endParaRPr sz="2133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582" name="Google Shape;582;p31"/>
          <p:cNvGrpSpPr/>
          <p:nvPr/>
        </p:nvGrpSpPr>
        <p:grpSpPr>
          <a:xfrm>
            <a:off x="4881800" y="1696782"/>
            <a:ext cx="2428400" cy="4316567"/>
            <a:chOff x="3664500" y="1272586"/>
            <a:chExt cx="1821300" cy="3237425"/>
          </a:xfrm>
        </p:grpSpPr>
        <p:sp>
          <p:nvSpPr>
            <p:cNvPr id="583" name="Google Shape;583;p31"/>
            <p:cNvSpPr/>
            <p:nvPr/>
          </p:nvSpPr>
          <p:spPr>
            <a:xfrm>
              <a:off x="3664500" y="1272586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361700" y="1977027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664500" y="2681469"/>
              <a:ext cx="1124100" cy="1124100"/>
            </a:xfrm>
            <a:prstGeom prst="diamond">
              <a:avLst/>
            </a:pr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361700" y="3385911"/>
              <a:ext cx="1124100" cy="1124100"/>
            </a:xfrm>
            <a:prstGeom prst="diamond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04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587" name="Google Shape;587;p31"/>
          <p:cNvCxnSpPr>
            <a:stCxn id="571" idx="3"/>
            <a:endCxn id="583" idx="1"/>
          </p:cNvCxnSpPr>
          <p:nvPr/>
        </p:nvCxnSpPr>
        <p:spPr>
          <a:xfrm>
            <a:off x="3879205" y="2218000"/>
            <a:ext cx="1002400" cy="228000"/>
          </a:xfrm>
          <a:prstGeom prst="bentConnector3">
            <a:avLst>
              <a:gd name="adj1" fmla="val 5001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8" name="Google Shape;588;p31"/>
          <p:cNvCxnSpPr>
            <a:stCxn id="584" idx="3"/>
            <a:endCxn id="580" idx="1"/>
          </p:cNvCxnSpPr>
          <p:nvPr/>
        </p:nvCxnSpPr>
        <p:spPr>
          <a:xfrm rot="10800000" flipH="1">
            <a:off x="7310200" y="2217836"/>
            <a:ext cx="1010800" cy="1167600"/>
          </a:xfrm>
          <a:prstGeom prst="bentConnector3">
            <a:avLst>
              <a:gd name="adj1" fmla="val 50009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9" name="Google Shape;589;p31"/>
          <p:cNvCxnSpPr>
            <a:stCxn id="585" idx="1"/>
            <a:endCxn id="574" idx="3"/>
          </p:cNvCxnSpPr>
          <p:nvPr/>
        </p:nvCxnSpPr>
        <p:spPr>
          <a:xfrm flipH="1">
            <a:off x="3879400" y="4324692"/>
            <a:ext cx="1002400" cy="356400"/>
          </a:xfrm>
          <a:prstGeom prst="bentConnector3">
            <a:avLst>
              <a:gd name="adj1" fmla="val 50005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0" name="Google Shape;590;p31"/>
          <p:cNvCxnSpPr>
            <a:stCxn id="586" idx="3"/>
            <a:endCxn id="577" idx="1"/>
          </p:cNvCxnSpPr>
          <p:nvPr/>
        </p:nvCxnSpPr>
        <p:spPr>
          <a:xfrm rot="10800000" flipH="1">
            <a:off x="7310200" y="4681148"/>
            <a:ext cx="1010800" cy="5828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83839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ctrTitle"/>
          </p:nvPr>
        </p:nvSpPr>
        <p:spPr>
          <a:xfrm>
            <a:off x="4077033" y="277906"/>
            <a:ext cx="7164000" cy="642769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ct val="187000"/>
            </a:pP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3200" dirty="0" smtClean="0"/>
              <a:t>What </a:t>
            </a:r>
            <a:r>
              <a:rPr lang="en" sz="3200" dirty="0"/>
              <a:t>is data </a:t>
            </a:r>
            <a:r>
              <a:rPr lang="en" sz="3200" dirty="0" smtClean="0"/>
              <a:t>analysis?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1800" dirty="0" smtClean="0"/>
              <a:t>Data Analysis is a process of analyzing, cleaning and transforming </a:t>
            </a:r>
            <a:br>
              <a:rPr lang="en" sz="1800" dirty="0" smtClean="0"/>
            </a:br>
            <a:r>
              <a:rPr lang="en" sz="1800" dirty="0" smtClean="0"/>
              <a:t>data for various uses.</a:t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It also refers to converting raw data into meaningful graphical and non-graphical visualizations.</a:t>
            </a:r>
            <a:br>
              <a:rPr lang="en" sz="1800" dirty="0" smtClean="0"/>
            </a:br>
            <a:r>
              <a:rPr lang="en" sz="1800" dirty="0"/>
              <a:t/>
            </a:r>
            <a:br>
              <a:rPr lang="en" sz="1800" dirty="0"/>
            </a:br>
            <a:r>
              <a:rPr lang="en" sz="1800" dirty="0" smtClean="0"/>
              <a:t>It is used in a variety of fields including business, science, healthcare, </a:t>
            </a:r>
            <a:br>
              <a:rPr lang="en" sz="1800" dirty="0" smtClean="0"/>
            </a:br>
            <a:r>
              <a:rPr lang="en" sz="1800" dirty="0" smtClean="0"/>
              <a:t>social sciences, etc.</a:t>
            </a:r>
            <a:br>
              <a:rPr lang="en" sz="1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288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4"/>
          <p:cNvSpPr/>
          <p:nvPr/>
        </p:nvSpPr>
        <p:spPr>
          <a:xfrm>
            <a:off x="4803800" y="2655676"/>
            <a:ext cx="2584400" cy="2584400"/>
          </a:xfrm>
          <a:prstGeom prst="arc">
            <a:avLst>
              <a:gd name="adj1" fmla="val 13056455"/>
              <a:gd name="adj2" fmla="val 1196562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0" name="Google Shape;1090;p44"/>
          <p:cNvSpPr/>
          <p:nvPr/>
        </p:nvSpPr>
        <p:spPr>
          <a:xfrm>
            <a:off x="5529400" y="3381900"/>
            <a:ext cx="1133200" cy="11320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91" name="Google Shape;1091;p44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The topics we learn in this Internship</a:t>
            </a:r>
            <a:r>
              <a:rPr lang="en" sz="2800" dirty="0"/>
              <a:t>:</a:t>
            </a:r>
            <a:endParaRPr sz="2800" dirty="0"/>
          </a:p>
        </p:txBody>
      </p:sp>
      <p:grpSp>
        <p:nvGrpSpPr>
          <p:cNvPr id="1092" name="Google Shape;1092;p44"/>
          <p:cNvGrpSpPr/>
          <p:nvPr/>
        </p:nvGrpSpPr>
        <p:grpSpPr>
          <a:xfrm>
            <a:off x="950968" y="1848106"/>
            <a:ext cx="4072516" cy="1054172"/>
            <a:chOff x="713225" y="1386078"/>
            <a:chExt cx="3054387" cy="790629"/>
          </a:xfrm>
        </p:grpSpPr>
        <p:sp>
          <p:nvSpPr>
            <p:cNvPr id="1093" name="Google Shape;1093;p44"/>
            <p:cNvSpPr txBox="1"/>
            <p:nvPr/>
          </p:nvSpPr>
          <p:spPr>
            <a:xfrm>
              <a:off x="3107012" y="1719807"/>
              <a:ext cx="660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 dirty="0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  <a:endParaRPr sz="3467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096" name="Google Shape;1096;p44"/>
            <p:cNvSpPr txBox="1"/>
            <p:nvPr/>
          </p:nvSpPr>
          <p:spPr>
            <a:xfrm>
              <a:off x="713225" y="1386078"/>
              <a:ext cx="2443800" cy="6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dirty="0" smtClean="0">
                  <a:solidFill>
                    <a:schemeClr val="dk1"/>
                  </a:solidFill>
                  <a:latin typeface="DM Serif Display" panose="020B0604020202020204"/>
                  <a:ea typeface="Actor"/>
                  <a:cs typeface="Actor"/>
                  <a:sym typeface="Actor"/>
                </a:rPr>
                <a:t>Basics of python: In this we learn about the basic concepts of python.</a:t>
              </a:r>
              <a:endParaRPr dirty="0">
                <a:solidFill>
                  <a:schemeClr val="dk1"/>
                </a:solidFill>
                <a:latin typeface="DM Serif Display" panose="020B0604020202020204"/>
                <a:ea typeface="Actor"/>
                <a:cs typeface="Actor"/>
                <a:sym typeface="Actor"/>
              </a:endParaRPr>
            </a:p>
          </p:txBody>
        </p:sp>
      </p:grpSp>
      <p:cxnSp>
        <p:nvCxnSpPr>
          <p:cNvPr id="1097" name="Google Shape;1097;p44"/>
          <p:cNvCxnSpPr>
            <a:stCxn id="1093" idx="2"/>
            <a:endCxn id="1098" idx="1"/>
          </p:cNvCxnSpPr>
          <p:nvPr/>
        </p:nvCxnSpPr>
        <p:spPr>
          <a:xfrm rot="16200000" flipH="1">
            <a:off x="4482432" y="3002930"/>
            <a:ext cx="401620" cy="200316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44"/>
          <p:cNvCxnSpPr/>
          <p:nvPr/>
        </p:nvCxnSpPr>
        <p:spPr>
          <a:xfrm>
            <a:off x="7101634" y="4923753"/>
            <a:ext cx="624812" cy="37432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4"/>
          <p:cNvCxnSpPr>
            <a:stCxn id="1103" idx="2"/>
            <a:endCxn id="1104" idx="3"/>
          </p:cNvCxnSpPr>
          <p:nvPr/>
        </p:nvCxnSpPr>
        <p:spPr>
          <a:xfrm rot="5400000">
            <a:off x="5956509" y="2391956"/>
            <a:ext cx="550282" cy="21699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5" name="Google Shape;1105;p44"/>
          <p:cNvCxnSpPr>
            <a:stCxn id="1106" idx="0"/>
            <a:endCxn id="1107" idx="3"/>
          </p:cNvCxnSpPr>
          <p:nvPr/>
        </p:nvCxnSpPr>
        <p:spPr>
          <a:xfrm rot="16200000" flipV="1">
            <a:off x="7521569" y="3246698"/>
            <a:ext cx="295638" cy="521575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8" name="Google Shape;1098;p44"/>
          <p:cNvSpPr/>
          <p:nvPr/>
        </p:nvSpPr>
        <p:spPr>
          <a:xfrm>
            <a:off x="4783400" y="3112498"/>
            <a:ext cx="383200" cy="3828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04" name="Google Shape;1104;p44"/>
          <p:cNvSpPr/>
          <p:nvPr/>
        </p:nvSpPr>
        <p:spPr>
          <a:xfrm>
            <a:off x="5837600" y="2486546"/>
            <a:ext cx="383200" cy="3828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01" name="Google Shape;1101;p44"/>
          <p:cNvSpPr/>
          <p:nvPr/>
        </p:nvSpPr>
        <p:spPr>
          <a:xfrm>
            <a:off x="6913643" y="4556554"/>
            <a:ext cx="383200" cy="3828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07" name="Google Shape;1107;p44"/>
          <p:cNvSpPr/>
          <p:nvPr/>
        </p:nvSpPr>
        <p:spPr>
          <a:xfrm>
            <a:off x="7025400" y="3168267"/>
            <a:ext cx="383200" cy="3828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03" name="Google Shape;1103;p44"/>
          <p:cNvSpPr txBox="1"/>
          <p:nvPr/>
        </p:nvSpPr>
        <p:spPr>
          <a:xfrm>
            <a:off x="5621331" y="1518464"/>
            <a:ext cx="1242335" cy="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467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02</a:t>
            </a:r>
            <a:endParaRPr sz="3467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115" name="Google Shape;1115;p44"/>
          <p:cNvSpPr txBox="1"/>
          <p:nvPr/>
        </p:nvSpPr>
        <p:spPr>
          <a:xfrm>
            <a:off x="8594099" y="3112498"/>
            <a:ext cx="3105674" cy="152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Numpy Library: This lib</a:t>
            </a:r>
            <a:r>
              <a:rPr lang="en-I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</a:t>
            </a: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ary allows us to perform mathematical operations on arrays and matrices.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06" name="Google Shape;1106;p44"/>
          <p:cNvSpPr txBox="1"/>
          <p:nvPr/>
        </p:nvSpPr>
        <p:spPr>
          <a:xfrm>
            <a:off x="7489775" y="3655305"/>
            <a:ext cx="880800" cy="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467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03</a:t>
            </a:r>
            <a:endParaRPr sz="3467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1120" name="Google Shape;1120;p44"/>
          <p:cNvGrpSpPr/>
          <p:nvPr/>
        </p:nvGrpSpPr>
        <p:grpSpPr>
          <a:xfrm>
            <a:off x="5862097" y="3714889"/>
            <a:ext cx="468420" cy="465943"/>
            <a:chOff x="1412450" y="1954475"/>
            <a:chExt cx="297750" cy="296175"/>
          </a:xfrm>
        </p:grpSpPr>
        <p:sp>
          <p:nvSpPr>
            <p:cNvPr id="1121" name="Google Shape;1121;p44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151403" y="54030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DM Serif Display" panose="020B0604020202020204"/>
              </a:rPr>
              <a:t>Pandas Library: It </a:t>
            </a:r>
            <a:r>
              <a:rPr lang="en-US" dirty="0">
                <a:latin typeface="DM Serif Display" panose="020B0604020202020204"/>
              </a:rPr>
              <a:t>is a Python library </a:t>
            </a:r>
            <a:endParaRPr lang="en-US" dirty="0" smtClean="0">
              <a:latin typeface="DM Serif Display" panose="020B0604020202020204"/>
            </a:endParaRPr>
          </a:p>
          <a:p>
            <a:r>
              <a:rPr lang="en-US" dirty="0" smtClean="0">
                <a:latin typeface="DM Serif Display" panose="020B0604020202020204"/>
              </a:rPr>
              <a:t>used </a:t>
            </a:r>
            <a:r>
              <a:rPr lang="en-US" dirty="0">
                <a:latin typeface="DM Serif Display" panose="020B0604020202020204"/>
              </a:rPr>
              <a:t>for working with data sets. It </a:t>
            </a:r>
            <a:endParaRPr lang="en-US" dirty="0" smtClean="0">
              <a:latin typeface="DM Serif Display" panose="020B0604020202020204"/>
            </a:endParaRPr>
          </a:p>
          <a:p>
            <a:r>
              <a:rPr lang="en-US" dirty="0">
                <a:latin typeface="DM Serif Display" panose="020B0604020202020204"/>
              </a:rPr>
              <a:t>h</a:t>
            </a:r>
            <a:r>
              <a:rPr lang="en-US" dirty="0" smtClean="0">
                <a:latin typeface="DM Serif Display" panose="020B0604020202020204"/>
              </a:rPr>
              <a:t>as functions for </a:t>
            </a:r>
            <a:r>
              <a:rPr lang="en-US" dirty="0">
                <a:latin typeface="DM Serif Display" panose="020B0604020202020204"/>
              </a:rPr>
              <a:t>analyzing, cleaning, </a:t>
            </a:r>
            <a:endParaRPr lang="en-US" dirty="0" smtClean="0">
              <a:latin typeface="DM Serif Display" panose="020B0604020202020204"/>
            </a:endParaRPr>
          </a:p>
          <a:p>
            <a:r>
              <a:rPr lang="en-US" dirty="0" smtClean="0">
                <a:latin typeface="DM Serif Display" panose="020B0604020202020204"/>
              </a:rPr>
              <a:t>exploring</a:t>
            </a:r>
            <a:r>
              <a:rPr lang="en-US" dirty="0">
                <a:latin typeface="DM Serif Display" panose="020B0604020202020204"/>
              </a:rPr>
              <a:t>, and </a:t>
            </a:r>
            <a:r>
              <a:rPr lang="en-US" dirty="0" smtClean="0">
                <a:latin typeface="DM Serif Display" panose="020B0604020202020204"/>
              </a:rPr>
              <a:t>manipulating data.</a:t>
            </a:r>
            <a:endParaRPr lang="en-IN" dirty="0">
              <a:latin typeface="DM Serif Display" panose="020B0604020202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0517" y="1532051"/>
            <a:ext cx="457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Collection datatypes: </a:t>
            </a:r>
            <a:r>
              <a:rPr lang="en-US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In this, </a:t>
            </a: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we </a:t>
            </a:r>
            <a:r>
              <a:rPr lang="en-US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mainly deal </a:t>
            </a: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with Lists and </a:t>
            </a:r>
            <a:r>
              <a:rPr lang="en-US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dictionaries. </a:t>
            </a:r>
            <a:endParaRPr lang="en-US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0" name="Google Shape;1100;p44"/>
          <p:cNvSpPr txBox="1"/>
          <p:nvPr/>
        </p:nvSpPr>
        <p:spPr>
          <a:xfrm>
            <a:off x="7638944" y="4732508"/>
            <a:ext cx="8808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467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04</a:t>
            </a:r>
            <a:endParaRPr sz="3467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2" name="Google Shape;1098;p44"/>
          <p:cNvSpPr/>
          <p:nvPr/>
        </p:nvSpPr>
        <p:spPr>
          <a:xfrm>
            <a:off x="5859299" y="5048676"/>
            <a:ext cx="383200" cy="3828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3" name="Google Shape;1098;p44"/>
          <p:cNvSpPr/>
          <p:nvPr/>
        </p:nvSpPr>
        <p:spPr>
          <a:xfrm>
            <a:off x="4728543" y="4322500"/>
            <a:ext cx="383200" cy="382800"/>
          </a:xfrm>
          <a:prstGeom prst="diamond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3467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44" name="Google Shape;1097;p44"/>
          <p:cNvCxnSpPr/>
          <p:nvPr/>
        </p:nvCxnSpPr>
        <p:spPr>
          <a:xfrm rot="10800000" flipV="1">
            <a:off x="5523846" y="5403052"/>
            <a:ext cx="505354" cy="3143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097;p44"/>
          <p:cNvCxnSpPr/>
          <p:nvPr/>
        </p:nvCxnSpPr>
        <p:spPr>
          <a:xfrm rot="10800000">
            <a:off x="3760796" y="4264505"/>
            <a:ext cx="955805" cy="23932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Rectangle 23"/>
          <p:cNvSpPr/>
          <p:nvPr/>
        </p:nvSpPr>
        <p:spPr>
          <a:xfrm>
            <a:off x="4838350" y="5450296"/>
            <a:ext cx="678391" cy="62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47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05</a:t>
            </a:r>
            <a:endParaRPr lang="en" sz="347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70855" y="3971881"/>
            <a:ext cx="678392" cy="62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470" dirty="0" smtClean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06</a:t>
            </a:r>
          </a:p>
        </p:txBody>
      </p:sp>
      <p:sp>
        <p:nvSpPr>
          <p:cNvPr id="59" name="Google Shape;1096;p44"/>
          <p:cNvSpPr txBox="1"/>
          <p:nvPr/>
        </p:nvSpPr>
        <p:spPr>
          <a:xfrm>
            <a:off x="623509" y="5656065"/>
            <a:ext cx="4351491" cy="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>
                <a:solidFill>
                  <a:schemeClr val="dk1"/>
                </a:solidFill>
                <a:latin typeface="DM Serif Display" panose="020B0604020202020204"/>
                <a:ea typeface="Actor"/>
                <a:cs typeface="Actor"/>
                <a:sym typeface="Actor"/>
              </a:rPr>
              <a:t>Matplotlib Library</a:t>
            </a:r>
            <a:r>
              <a:rPr lang="en-US" dirty="0" smtClean="0">
                <a:latin typeface="DM Serif Display" panose="020B0604020202020204"/>
                <a:sym typeface="Actor"/>
              </a:rPr>
              <a:t>: It</a:t>
            </a:r>
            <a:r>
              <a:rPr lang="en-US" dirty="0" smtClean="0">
                <a:latin typeface="DM Serif Display" panose="020B0604020202020204"/>
              </a:rPr>
              <a:t> </a:t>
            </a:r>
            <a:r>
              <a:rPr lang="en-US" dirty="0">
                <a:latin typeface="DM Serif Display" panose="020B0604020202020204"/>
              </a:rPr>
              <a:t>is a comprehensive library for creating static, animated, and interactive visualizations in Python.</a:t>
            </a:r>
            <a:endParaRPr dirty="0">
              <a:solidFill>
                <a:schemeClr val="dk1"/>
              </a:solidFill>
              <a:latin typeface="DM Serif Display" panose="020B0604020202020204"/>
              <a:ea typeface="Actor"/>
              <a:cs typeface="Actor"/>
              <a:sym typeface="Acto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5558" y="3488794"/>
            <a:ext cx="3216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DM Serif Display" panose="020B0604020202020204"/>
              </a:rPr>
              <a:t>Seaborn</a:t>
            </a:r>
            <a:r>
              <a:rPr lang="en-US" dirty="0" smtClean="0">
                <a:latin typeface="DM Serif Display" panose="020B0604020202020204"/>
              </a:rPr>
              <a:t> Library: It </a:t>
            </a:r>
            <a:r>
              <a:rPr lang="en-US" dirty="0">
                <a:latin typeface="DM Serif Display" panose="020B0604020202020204"/>
              </a:rPr>
              <a:t>is a widely popular data visualization library that is commonly used for data science and machine learning tasks.</a:t>
            </a:r>
            <a:endParaRPr lang="en-IN" dirty="0">
              <a:latin typeface="DM Serif Display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13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2.Roles and Responsibilities:</a:t>
            </a:r>
            <a:endParaRPr dirty="0"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950572" y="2547101"/>
            <a:ext cx="2130280" cy="3054798"/>
            <a:chOff x="712928" y="1910325"/>
            <a:chExt cx="1597710" cy="2291099"/>
          </a:xfrm>
        </p:grpSpPr>
        <p:sp>
          <p:nvSpPr>
            <p:cNvPr id="226" name="Google Shape;226;p20"/>
            <p:cNvSpPr txBox="1"/>
            <p:nvPr/>
          </p:nvSpPr>
          <p:spPr>
            <a:xfrm>
              <a:off x="712928" y="3303524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133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Learn new things.</a:t>
              </a:r>
              <a:endParaRPr sz="2133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719438" y="19103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01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28" name="Google Shape;228;p20"/>
          <p:cNvSpPr/>
          <p:nvPr/>
        </p:nvSpPr>
        <p:spPr>
          <a:xfrm>
            <a:off x="1418084" y="3197300"/>
            <a:ext cx="1204000" cy="12040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grpSp>
        <p:nvGrpSpPr>
          <p:cNvPr id="229" name="Google Shape;229;p20"/>
          <p:cNvGrpSpPr/>
          <p:nvPr/>
        </p:nvGrpSpPr>
        <p:grpSpPr>
          <a:xfrm>
            <a:off x="3679286" y="2242301"/>
            <a:ext cx="2121600" cy="3172433"/>
            <a:chOff x="2759463" y="1681725"/>
            <a:chExt cx="1591200" cy="2379325"/>
          </a:xfrm>
        </p:grpSpPr>
        <p:sp>
          <p:nvSpPr>
            <p:cNvPr id="231" name="Google Shape;231;p20"/>
            <p:cNvSpPr txBox="1"/>
            <p:nvPr/>
          </p:nvSpPr>
          <p:spPr>
            <a:xfrm>
              <a:off x="2759463" y="3163150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133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Assign the task based on what we learn.</a:t>
              </a:r>
              <a:endParaRPr sz="2133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2759463" y="16817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02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33" name="Google Shape;233;p20"/>
          <p:cNvSpPr/>
          <p:nvPr/>
        </p:nvSpPr>
        <p:spPr>
          <a:xfrm>
            <a:off x="4138117" y="2892500"/>
            <a:ext cx="1204000" cy="1204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6399317" y="1937501"/>
            <a:ext cx="2130282" cy="3603703"/>
            <a:chOff x="4799488" y="1453125"/>
            <a:chExt cx="1597712" cy="2702778"/>
          </a:xfrm>
        </p:grpSpPr>
        <p:sp>
          <p:nvSpPr>
            <p:cNvPr id="236" name="Google Shape;236;p20"/>
            <p:cNvSpPr txBox="1"/>
            <p:nvPr/>
          </p:nvSpPr>
          <p:spPr>
            <a:xfrm>
              <a:off x="4806000" y="2920339"/>
              <a:ext cx="1591200" cy="1235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sz="2133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Perform tasks either in VS or </a:t>
              </a:r>
              <a:r>
                <a:rPr lang="en-US" sz="2133" dirty="0" err="1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Jyupter</a:t>
              </a:r>
              <a:r>
                <a:rPr lang="en-US" sz="2133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Notebook.</a:t>
              </a:r>
              <a:endParaRPr sz="2133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4799488" y="14531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03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38" name="Google Shape;238;p20"/>
          <p:cNvSpPr/>
          <p:nvPr/>
        </p:nvSpPr>
        <p:spPr>
          <a:xfrm>
            <a:off x="6858151" y="2587700"/>
            <a:ext cx="1204000" cy="12040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grpSp>
        <p:nvGrpSpPr>
          <p:cNvPr id="239" name="Google Shape;239;p20"/>
          <p:cNvGrpSpPr/>
          <p:nvPr/>
        </p:nvGrpSpPr>
        <p:grpSpPr>
          <a:xfrm>
            <a:off x="9119353" y="1632701"/>
            <a:ext cx="2121600" cy="3125701"/>
            <a:chOff x="6839513" y="1224525"/>
            <a:chExt cx="1591200" cy="2344276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6839513" y="2670901"/>
              <a:ext cx="15912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133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Upload all the task after finishing it.</a:t>
              </a:r>
              <a:endParaRPr sz="2133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6839513" y="1224525"/>
              <a:ext cx="159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3467">
                  <a:solidFill>
                    <a:schemeClr val="dk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Step 04</a:t>
              </a:r>
              <a:endParaRPr sz="3467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243" name="Google Shape;243;p20"/>
          <p:cNvSpPr/>
          <p:nvPr/>
        </p:nvSpPr>
        <p:spPr>
          <a:xfrm>
            <a:off x="9578184" y="2282900"/>
            <a:ext cx="1204000" cy="1204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244" name="Google Shape;244;p20"/>
          <p:cNvCxnSpPr>
            <a:stCxn id="233" idx="1"/>
            <a:endCxn id="228" idx="3"/>
          </p:cNvCxnSpPr>
          <p:nvPr/>
        </p:nvCxnSpPr>
        <p:spPr>
          <a:xfrm flipH="1">
            <a:off x="2622117" y="3494500"/>
            <a:ext cx="1516000" cy="3048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>
            <a:stCxn id="233" idx="3"/>
            <a:endCxn id="238" idx="1"/>
          </p:cNvCxnSpPr>
          <p:nvPr/>
        </p:nvCxnSpPr>
        <p:spPr>
          <a:xfrm rot="10800000" flipH="1">
            <a:off x="5342117" y="3189700"/>
            <a:ext cx="1516000" cy="3048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>
            <a:stCxn id="238" idx="3"/>
            <a:endCxn id="243" idx="1"/>
          </p:cNvCxnSpPr>
          <p:nvPr/>
        </p:nvCxnSpPr>
        <p:spPr>
          <a:xfrm rot="10800000" flipH="1">
            <a:off x="8062151" y="2884900"/>
            <a:ext cx="1516000" cy="3048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" name="Google Shape;247;p20"/>
          <p:cNvGrpSpPr/>
          <p:nvPr/>
        </p:nvGrpSpPr>
        <p:grpSpPr>
          <a:xfrm>
            <a:off x="7225938" y="2942971"/>
            <a:ext cx="468420" cy="465981"/>
            <a:chOff x="685475" y="2318350"/>
            <a:chExt cx="297750" cy="296200"/>
          </a:xfrm>
        </p:grpSpPr>
        <p:sp>
          <p:nvSpPr>
            <p:cNvPr id="248" name="Google Shape;248;p20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1" name="Google Shape;251;p20"/>
          <p:cNvSpPr/>
          <p:nvPr/>
        </p:nvSpPr>
        <p:spPr>
          <a:xfrm>
            <a:off x="1786587" y="3566339"/>
            <a:ext cx="468381" cy="46594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4505311" y="3262133"/>
            <a:ext cx="469640" cy="464723"/>
            <a:chOff x="1049375" y="2318350"/>
            <a:chExt cx="298525" cy="295400"/>
          </a:xfrm>
        </p:grpSpPr>
        <p:sp>
          <p:nvSpPr>
            <p:cNvPr id="253" name="Google Shape;253;p20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7" name="Google Shape;257;p20"/>
          <p:cNvGrpSpPr/>
          <p:nvPr/>
        </p:nvGrpSpPr>
        <p:grpSpPr>
          <a:xfrm>
            <a:off x="9945963" y="2651922"/>
            <a:ext cx="468420" cy="465943"/>
            <a:chOff x="1412450" y="1954475"/>
            <a:chExt cx="297750" cy="296175"/>
          </a:xfrm>
        </p:grpSpPr>
        <p:sp>
          <p:nvSpPr>
            <p:cNvPr id="258" name="Google Shape;258;p20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24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 smtClean="0"/>
              <a:t>The glimpses of tasks we perform:</a:t>
            </a:r>
            <a:endParaRPr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040" t="27356" r="46766" b="20297"/>
          <a:stretch/>
        </p:blipFill>
        <p:spPr>
          <a:xfrm>
            <a:off x="331694" y="1653306"/>
            <a:ext cx="5432611" cy="4908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9025" t="34128" r="27113" b="5338"/>
          <a:stretch/>
        </p:blipFill>
        <p:spPr>
          <a:xfrm>
            <a:off x="6203578" y="1653306"/>
            <a:ext cx="5602940" cy="49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3.Project:</a:t>
            </a:r>
            <a:endParaRPr dirty="0"/>
          </a:p>
        </p:txBody>
      </p:sp>
      <p:graphicFrame>
        <p:nvGraphicFramePr>
          <p:cNvPr id="265" name="Google Shape;265;p21"/>
          <p:cNvGraphicFramePr/>
          <p:nvPr>
            <p:extLst>
              <p:ext uri="{D42A27DB-BD31-4B8C-83A1-F6EECF244321}">
                <p14:modId xmlns:p14="http://schemas.microsoft.com/office/powerpoint/2010/main" val="654299270"/>
              </p:ext>
            </p:extLst>
          </p:nvPr>
        </p:nvGraphicFramePr>
        <p:xfrm>
          <a:off x="959268" y="1876596"/>
          <a:ext cx="10272034" cy="388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7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5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2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57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71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 dirty="0" smtClean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Project</a:t>
                      </a:r>
                      <a:r>
                        <a:rPr lang="en" sz="3500" baseline="0" dirty="0" smtClean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Overview</a:t>
                      </a:r>
                      <a:endParaRPr sz="35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01</a:t>
                      </a:r>
                      <a:endParaRPr sz="35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5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 dirty="0" smtClean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Name</a:t>
                      </a:r>
                      <a:endParaRPr sz="35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Exploratory</a:t>
                      </a:r>
                      <a:r>
                        <a:rPr lang="en" sz="2100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data analysis on ‘zomato sales datasets’</a:t>
                      </a:r>
                      <a:endParaRPr sz="21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02</a:t>
                      </a:r>
                      <a:endParaRPr sz="35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5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 dirty="0" smtClean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CSV</a:t>
                      </a:r>
                      <a:r>
                        <a:rPr lang="en" sz="3500" baseline="0" dirty="0" smtClean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 </a:t>
                      </a:r>
                      <a:endParaRPr sz="35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zomato_dataset.csv</a:t>
                      </a:r>
                      <a:endParaRPr sz="21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03</a:t>
                      </a:r>
                      <a:endParaRPr sz="35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50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 dirty="0" smtClean="0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IDE</a:t>
                      </a:r>
                      <a:endParaRPr sz="3500" dirty="0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Juypter</a:t>
                      </a:r>
                      <a:r>
                        <a:rPr lang="en" sz="2100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Notebook</a:t>
                      </a:r>
                      <a:endParaRPr sz="21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6" name="Google Shape;266;p21"/>
          <p:cNvGrpSpPr/>
          <p:nvPr/>
        </p:nvGrpSpPr>
        <p:grpSpPr>
          <a:xfrm>
            <a:off x="2049559" y="3117893"/>
            <a:ext cx="408688" cy="477799"/>
            <a:chOff x="-48237000" y="2342650"/>
            <a:chExt cx="256800" cy="300225"/>
          </a:xfrm>
        </p:grpSpPr>
        <p:sp>
          <p:nvSpPr>
            <p:cNvPr id="267" name="Google Shape;267;p21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0" name="Google Shape;270;p21"/>
          <p:cNvGrpSpPr/>
          <p:nvPr/>
        </p:nvGrpSpPr>
        <p:grpSpPr>
          <a:xfrm>
            <a:off x="2047549" y="4082373"/>
            <a:ext cx="412689" cy="464095"/>
            <a:chOff x="2523000" y="1954875"/>
            <a:chExt cx="262325" cy="295000"/>
          </a:xfrm>
        </p:grpSpPr>
        <p:sp>
          <p:nvSpPr>
            <p:cNvPr id="271" name="Google Shape;271;p21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2019061" y="5063607"/>
            <a:ext cx="469679" cy="465903"/>
            <a:chOff x="2139425" y="2682250"/>
            <a:chExt cx="298550" cy="296150"/>
          </a:xfrm>
        </p:grpSpPr>
        <p:sp>
          <p:nvSpPr>
            <p:cNvPr id="274" name="Google Shape;274;p21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447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Infographics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eting and Report Mind Map XL by Slidesgo">
  <a:themeElements>
    <a:clrScheme name="Simple Light">
      <a:dk1>
        <a:srgbClr val="2D0557"/>
      </a:dk1>
      <a:lt1>
        <a:srgbClr val="FFFFFF"/>
      </a:lt1>
      <a:dk2>
        <a:srgbClr val="F3F3F3"/>
      </a:dk2>
      <a:lt2>
        <a:srgbClr val="D9D9D9"/>
      </a:lt2>
      <a:accent1>
        <a:srgbClr val="B7B7B7"/>
      </a:accent1>
      <a:accent2>
        <a:srgbClr val="2D0557"/>
      </a:accent2>
      <a:accent3>
        <a:srgbClr val="D9D9D9"/>
      </a:accent3>
      <a:accent4>
        <a:srgbClr val="FF878A"/>
      </a:accent4>
      <a:accent5>
        <a:srgbClr val="FFA7A9"/>
      </a:accent5>
      <a:accent6>
        <a:srgbClr val="2D0557"/>
      </a:accent6>
      <a:hlink>
        <a:srgbClr val="2D05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Internship Report Infographics by Slidesgo</Template>
  <TotalTime>4202</TotalTime>
  <Words>382</Words>
  <Application>Microsoft Office PowerPoint</Application>
  <PresentationFormat>Custom</PresentationFormat>
  <Paragraphs>114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Internship Report Infographics by Slidesgo</vt:lpstr>
      <vt:lpstr>Slidesgo Final Pages</vt:lpstr>
      <vt:lpstr>Meeting and Report Mind Map XL by Slidesgo</vt:lpstr>
      <vt:lpstr>1_Slidesgo Final Pages</vt:lpstr>
      <vt:lpstr>2_Slidesgo Final Pages</vt:lpstr>
      <vt:lpstr>Presentation on   My Internship Journey:  A comprehensive report?   Presented By   Vaishnavi Rahamatkar [AM21014]  </vt:lpstr>
      <vt:lpstr>Contents:</vt:lpstr>
      <vt:lpstr>1.Introduction:</vt:lpstr>
      <vt:lpstr>Tools and Platforms:</vt:lpstr>
      <vt:lpstr>              What is data analysis?  Data Analysis is a process of analyzing, cleaning and transforming  data for various uses.  It also refers to converting raw data into meaningful graphical and non-graphical visualizations.  It is used in a variety of fields including business, science, healthcare,  social sciences, etc.               </vt:lpstr>
      <vt:lpstr>The topics we learn in this Internship:</vt:lpstr>
      <vt:lpstr>2.Roles and Responsibilities:</vt:lpstr>
      <vt:lpstr>The glimpses of tasks we perform:</vt:lpstr>
      <vt:lpstr>3.Project:</vt:lpstr>
      <vt:lpstr>PowerPoint Presentation</vt:lpstr>
      <vt:lpstr>              EDA on ‘zomato sales ’  Exploratory data analysis:  EDA is applied to investigate the data and summarize the key insights. It will give you a basic understanding of your data, its distribution, null values and much more.  About the project:   In this project, I uploaded a CSV file from Kaggle.com.   I imported the CSV file.   I performed basic and advanced EDA.   I deal with Univariate, bivariate and multivariate data.   I performed graphical and nongraphical data analysis using Python.   I summarize my project by observations I have seen in charts like pie charts, bar charts, box plots, histograms, etc.       </vt:lpstr>
      <vt:lpstr>PowerPoint Presentation</vt:lpstr>
      <vt:lpstr>4.Daily Task link:-</vt:lpstr>
      <vt:lpstr>The glimpses of Internship:</vt:lpstr>
      <vt:lpstr>PowerPoint Presentation</vt:lpstr>
      <vt:lpstr>             Thank you !!             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 SYSTEM CALL , IT’S  TYPE ,WORKING AND CONCEPT OF VIRTUAL MACHINE    Presented By  [ Ayushi Sahu [CS21033]</dc:title>
  <dc:creator>AYUSHI SAHU</dc:creator>
  <cp:lastModifiedBy>ACER</cp:lastModifiedBy>
  <cp:revision>54</cp:revision>
  <dcterms:created xsi:type="dcterms:W3CDTF">2023-07-31T11:49:38Z</dcterms:created>
  <dcterms:modified xsi:type="dcterms:W3CDTF">2023-08-05T03:05:59Z</dcterms:modified>
</cp:coreProperties>
</file>