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95" r:id="rId2"/>
    <p:sldId id="362" r:id="rId3"/>
    <p:sldId id="386" r:id="rId4"/>
    <p:sldId id="389" r:id="rId5"/>
    <p:sldId id="363" r:id="rId6"/>
    <p:sldId id="365" r:id="rId7"/>
    <p:sldId id="387" r:id="rId8"/>
    <p:sldId id="390" r:id="rId9"/>
    <p:sldId id="388" r:id="rId10"/>
    <p:sldId id="378" r:id="rId11"/>
    <p:sldId id="381" r:id="rId12"/>
    <p:sldId id="384" r:id="rId13"/>
    <p:sldId id="371" r:id="rId14"/>
    <p:sldId id="372"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57" autoAdjust="0"/>
  </p:normalViewPr>
  <p:slideViewPr>
    <p:cSldViewPr>
      <p:cViewPr varScale="1">
        <p:scale>
          <a:sx n="72" d="100"/>
          <a:sy n="72" d="100"/>
        </p:scale>
        <p:origin x="-176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6DF5C1C8-45B6-47AD-A260-D6675145E309}" type="datetimeFigureOut">
              <a:rPr lang="en-US" smtClean="0"/>
              <a:t>10/9/2024</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r>
              <a:rPr lang="en-US"/>
              <a:t>S. B. Jain Institute of Technology Management and research</a:t>
            </a:r>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A2A45C92-C1F7-4030-B515-3A52A433E091}" type="slidenum">
              <a:rPr lang="en-US" smtClean="0"/>
              <a:t>‹#›</a:t>
            </a:fld>
            <a:endParaRPr lang="en-US"/>
          </a:p>
        </p:txBody>
      </p:sp>
    </p:spTree>
    <p:extLst>
      <p:ext uri="{BB962C8B-B14F-4D97-AF65-F5344CB8AC3E}">
        <p14:creationId xmlns:p14="http://schemas.microsoft.com/office/powerpoint/2010/main" val="17039284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10/9/2024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r>
              <a:rPr lang="en-US"/>
              <a:t>S. B. Jain Institute of Technology Management and research</a:t>
            </a:r>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32196597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DFAE99-2354-43A9-B741-C174AEC3E588}" type="slidenum">
              <a:rPr lang="en-US" smtClean="0"/>
              <a:pPr/>
              <a:t>1</a:t>
            </a:fld>
            <a:endParaRPr lang="en-US"/>
          </a:p>
        </p:txBody>
      </p:sp>
      <p:sp>
        <p:nvSpPr>
          <p:cNvPr id="5" name="Footer Placeholder 4"/>
          <p:cNvSpPr>
            <a:spLocks noGrp="1"/>
          </p:cNvSpPr>
          <p:nvPr>
            <p:ph type="ftr" sz="quarter" idx="11"/>
          </p:nvPr>
        </p:nvSpPr>
        <p:spPr/>
        <p:txBody>
          <a:bodyPr/>
          <a:lstStyle/>
          <a:p>
            <a:r>
              <a:rPr lang="en-US"/>
              <a:t>S. B. Jain Institute of Technology Management and research</a:t>
            </a:r>
          </a:p>
        </p:txBody>
      </p:sp>
    </p:spTree>
    <p:extLst>
      <p:ext uri="{BB962C8B-B14F-4D97-AF65-F5344CB8AC3E}">
        <p14:creationId xmlns:p14="http://schemas.microsoft.com/office/powerpoint/2010/main" val="184967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S. B. Jain Institute of Technology Management and research</a:t>
            </a:r>
          </a:p>
        </p:txBody>
      </p:sp>
      <p:sp>
        <p:nvSpPr>
          <p:cNvPr id="5" name="Slide Number Placeholder 4"/>
          <p:cNvSpPr>
            <a:spLocks noGrp="1"/>
          </p:cNvSpPr>
          <p:nvPr>
            <p:ph type="sldNum" sz="quarter" idx="11"/>
          </p:nvPr>
        </p:nvSpPr>
        <p:spPr/>
        <p:txBody>
          <a:bodyPr/>
          <a:lstStyle/>
          <a:p>
            <a:fld id="{1CDFAE99-2354-43A9-B741-C174AEC3E588}" type="slidenum">
              <a:rPr lang="en-US" smtClean="0"/>
              <a:pPr/>
              <a:t>2</a:t>
            </a:fld>
            <a:endParaRPr lang="en-US"/>
          </a:p>
        </p:txBody>
      </p:sp>
    </p:spTree>
    <p:extLst>
      <p:ext uri="{BB962C8B-B14F-4D97-AF65-F5344CB8AC3E}">
        <p14:creationId xmlns:p14="http://schemas.microsoft.com/office/powerpoint/2010/main" val="300894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 B. Jain Institute of Technology Management and research</a:t>
            </a:r>
          </a:p>
        </p:txBody>
      </p:sp>
      <p:sp>
        <p:nvSpPr>
          <p:cNvPr id="5" name="Slide Number Placeholder 4"/>
          <p:cNvSpPr>
            <a:spLocks noGrp="1"/>
          </p:cNvSpPr>
          <p:nvPr>
            <p:ph type="sldNum" sz="quarter" idx="5"/>
          </p:nvPr>
        </p:nvSpPr>
        <p:spPr/>
        <p:txBody>
          <a:bodyPr/>
          <a:lstStyle/>
          <a:p>
            <a:fld id="{1CDFAE99-2354-43A9-B741-C174AEC3E588}" type="slidenum">
              <a:rPr lang="en-US" smtClean="0"/>
              <a:pPr/>
              <a:t>6</a:t>
            </a:fld>
            <a:endParaRPr lang="en-US"/>
          </a:p>
        </p:txBody>
      </p:sp>
    </p:spTree>
    <p:extLst>
      <p:ext uri="{BB962C8B-B14F-4D97-AF65-F5344CB8AC3E}">
        <p14:creationId xmlns:p14="http://schemas.microsoft.com/office/powerpoint/2010/main" val="246455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 B. Jain Institute of Technology Management and research</a:t>
            </a:r>
          </a:p>
        </p:txBody>
      </p:sp>
      <p:sp>
        <p:nvSpPr>
          <p:cNvPr id="5" name="Slide Number Placeholder 4"/>
          <p:cNvSpPr>
            <a:spLocks noGrp="1"/>
          </p:cNvSpPr>
          <p:nvPr>
            <p:ph type="sldNum" sz="quarter" idx="5"/>
          </p:nvPr>
        </p:nvSpPr>
        <p:spPr/>
        <p:txBody>
          <a:bodyPr/>
          <a:lstStyle/>
          <a:p>
            <a:fld id="{1CDFAE99-2354-43A9-B741-C174AEC3E588}" type="slidenum">
              <a:rPr lang="en-US" smtClean="0"/>
              <a:pPr/>
              <a:t>13</a:t>
            </a:fld>
            <a:endParaRPr lang="en-US"/>
          </a:p>
        </p:txBody>
      </p:sp>
    </p:spTree>
    <p:extLst>
      <p:ext uri="{BB962C8B-B14F-4D97-AF65-F5344CB8AC3E}">
        <p14:creationId xmlns:p14="http://schemas.microsoft.com/office/powerpoint/2010/main" val="374378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B85C42F-1CBF-4C6A-B882-9D2111338B27}" type="datetime1">
              <a:rPr lang="en-US" smtClean="0"/>
              <a:t>10/9/2024</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7891B3E-447D-4E1C-8947-BD55B1F89A0A}" type="datetime1">
              <a:rPr lang="en-US" smtClean="0"/>
              <a:t>10/9/2024</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33ED53B-E317-4FB2-8A8D-871B2784CE10}" type="datetime1">
              <a:rPr lang="en-US" smtClean="0"/>
              <a:t>10/9/2024</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3F43EB6-EEF9-4730-B39F-C1E9EC0E2379}" type="datetime1">
              <a:rPr lang="en-US" smtClean="0"/>
              <a:t>10/9/2024</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39D6A69-E8A8-4719-9000-213BF16B839B}" type="datetime1">
              <a:rPr lang="en-US" smtClean="0"/>
              <a:t>10/9/2024</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lang="en-US" spc="-5"/>
              <a:t>S. B. Jain Institute of Technology Management and research</a:t>
            </a: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E9300D4-36A4-4C00-9038-1A5D5B872909}" type="datetime1">
              <a:rPr lang="en-US" smtClean="0"/>
              <a:t>10/9/2024</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UixNfOySIsA?si=di945udoLwZjVGC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youtu.be/aTFpYflYOG4?si=KMt4hs-NPW36Etr1" TargetMode="External"/><Relationship Id="rId4" Type="http://schemas.openxmlformats.org/officeDocument/2006/relationships/hyperlink" Target="https://youtu.be/kyuo0JpZtBE?si=RK8MOlR_n6TiXKQ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685530" cy="3429144"/>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
            </a:r>
            <a:br>
              <a:rPr lang="en-US" sz="3200" b="1" dirty="0">
                <a:solidFill>
                  <a:srgbClr val="000000"/>
                </a:solidFill>
                <a:latin typeface="Times New Roman" pitchFamily="18" charset="0"/>
                <a:cs typeface="Times New Roman" pitchFamily="18" charset="0"/>
              </a:rPr>
            </a:br>
            <a:r>
              <a:rPr lang="en-US" sz="3000" b="1" dirty="0">
                <a:solidFill>
                  <a:srgbClr val="0000FF"/>
                </a:solidFill>
                <a:latin typeface="Times New Roman" panose="02020603050405020304" pitchFamily="18" charset="0"/>
                <a:cs typeface="Times New Roman" pitchFamily="18" charset="0"/>
              </a:rPr>
              <a:t/>
            </a:r>
            <a:br>
              <a:rPr lang="en-US" sz="3000" b="1" dirty="0">
                <a:solidFill>
                  <a:srgbClr val="0000FF"/>
                </a:solidFill>
                <a:latin typeface="Times New Roman" panose="02020603050405020304" pitchFamily="18" charset="0"/>
                <a:cs typeface="Times New Roman" pitchFamily="18" charset="0"/>
              </a:rPr>
            </a:br>
            <a:r>
              <a:rPr lang="en-US" sz="3200" b="1" dirty="0">
                <a:solidFill>
                  <a:srgbClr val="0000FF"/>
                </a:solidFill>
                <a:latin typeface="Times New Roman" panose="02020603050405020304" pitchFamily="18" charset="0"/>
                <a:cs typeface="Times New Roman" panose="02020603050405020304" pitchFamily="18" charset="0"/>
              </a:rPr>
              <a:t/>
            </a:r>
            <a:br>
              <a:rPr lang="en-US" sz="3200" b="1" dirty="0">
                <a:solidFill>
                  <a:srgbClr val="0000FF"/>
                </a:solidFill>
                <a:latin typeface="Times New Roman" panose="02020603050405020304" pitchFamily="18" charset="0"/>
                <a:cs typeface="Times New Roman" panose="02020603050405020304" pitchFamily="18" charset="0"/>
              </a:rPr>
            </a:br>
            <a:r>
              <a:rPr lang="en-US" sz="3200" b="1" dirty="0">
                <a:latin typeface="Times New Roman" pitchFamily="18" charset="0"/>
                <a:cs typeface="Times New Roman" pitchFamily="18" charset="0"/>
              </a:rPr>
              <a:t>“Intelligent Home Automation System Using Gen AI and </a:t>
            </a:r>
            <a:r>
              <a:rPr lang="en-US" sz="3200" b="1" dirty="0" err="1">
                <a:latin typeface="Times New Roman" pitchFamily="18" charset="0"/>
                <a:cs typeface="Times New Roman" pitchFamily="18" charset="0"/>
              </a:rPr>
              <a:t>IoT</a:t>
            </a:r>
            <a:r>
              <a:rPr lang="en-US" sz="3200" b="1" dirty="0">
                <a:latin typeface="Times New Roman" pitchFamily="18" charset="0"/>
                <a:cs typeface="Times New Roman" pitchFamily="18" charset="0"/>
              </a:rPr>
              <a:t>”</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itchFamily="18" charset="0"/>
            </a:endParaRPr>
          </a:p>
        </p:txBody>
      </p:sp>
      <p:sp>
        <p:nvSpPr>
          <p:cNvPr id="9" name="CustomShape 2"/>
          <p:cNvSpPr/>
          <p:nvPr/>
        </p:nvSpPr>
        <p:spPr>
          <a:xfrm>
            <a:off x="381000" y="2675048"/>
            <a:ext cx="3152775" cy="1668352"/>
          </a:xfrm>
          <a:prstGeom prst="rect">
            <a:avLst/>
          </a:prstGeom>
          <a:noFill/>
          <a:ln>
            <a:noFill/>
          </a:ln>
        </p:spPr>
        <p:txBody>
          <a:bodyPr lIns="90000" tIns="45000" rIns="90000" bIns="45000"/>
          <a:lstStyle/>
          <a:p>
            <a:pP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 Presented By</a:t>
            </a:r>
            <a:endParaRPr dirty="0">
              <a:latin typeface="Times New Roman" panose="02020603050405020304" pitchFamily="18" charset="0"/>
              <a:cs typeface="Times New Roman" panose="02020603050405020304" pitchFamily="18" charset="0"/>
            </a:endParaRPr>
          </a:p>
          <a:p>
            <a:pPr>
              <a:lnSpc>
                <a:spcPct val="100000"/>
              </a:lnSpc>
            </a:pPr>
            <a:r>
              <a:rPr lang="en-IN" sz="2000" b="1" dirty="0" err="1">
                <a:solidFill>
                  <a:srgbClr val="000000"/>
                </a:solidFill>
                <a:latin typeface="Times New Roman" panose="02020603050405020304" pitchFamily="18" charset="0"/>
                <a:cs typeface="Times New Roman" panose="02020603050405020304" pitchFamily="18" charset="0"/>
              </a:rPr>
              <a:t>Ms.</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Vaishnavi</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Rahamatkar</a:t>
            </a:r>
            <a:endParaRPr lang="en-IN" sz="2000" b="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000" b="1" dirty="0" err="1">
                <a:solidFill>
                  <a:srgbClr val="000000"/>
                </a:solidFill>
                <a:latin typeface="Times New Roman" panose="02020603050405020304" pitchFamily="18" charset="0"/>
                <a:cs typeface="Times New Roman" panose="02020603050405020304" pitchFamily="18" charset="0"/>
              </a:rPr>
              <a:t>Mr.</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Atharva</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Wakdikar</a:t>
            </a:r>
            <a:endParaRPr lang="en-IN" sz="2000" b="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000" b="1" dirty="0" err="1">
                <a:solidFill>
                  <a:srgbClr val="000000"/>
                </a:solidFill>
                <a:latin typeface="Times New Roman" panose="02020603050405020304" pitchFamily="18" charset="0"/>
                <a:cs typeface="Times New Roman" panose="02020603050405020304" pitchFamily="18" charset="0"/>
              </a:rPr>
              <a:t>Mr.</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Ayush</a:t>
            </a:r>
            <a:r>
              <a:rPr lang="en-IN" sz="2000" b="1" dirty="0">
                <a:solidFill>
                  <a:srgbClr val="000000"/>
                </a:solidFill>
                <a:latin typeface="Times New Roman" panose="02020603050405020304" pitchFamily="18" charset="0"/>
                <a:cs typeface="Times New Roman" panose="02020603050405020304" pitchFamily="18" charset="0"/>
              </a:rPr>
              <a:t> Roy</a:t>
            </a:r>
          </a:p>
          <a:p>
            <a:pPr>
              <a:lnSpc>
                <a:spcPct val="100000"/>
              </a:lnSpc>
            </a:pPr>
            <a:r>
              <a:rPr lang="en-IN" sz="2000" b="1" dirty="0" err="1">
                <a:solidFill>
                  <a:srgbClr val="000000"/>
                </a:solidFill>
                <a:latin typeface="Times New Roman" panose="02020603050405020304" pitchFamily="18" charset="0"/>
                <a:cs typeface="Times New Roman" panose="02020603050405020304" pitchFamily="18" charset="0"/>
              </a:rPr>
              <a:t>Ms.</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Vaishnavi</a:t>
            </a:r>
            <a:r>
              <a:rPr lang="en-IN" sz="2000" b="1" dirty="0">
                <a:solidFill>
                  <a:srgbClr val="000000"/>
                </a:solidFill>
                <a:latin typeface="Times New Roman" panose="02020603050405020304" pitchFamily="18" charset="0"/>
                <a:cs typeface="Times New Roman" panose="02020603050405020304" pitchFamily="18" charset="0"/>
              </a:rPr>
              <a:t> </a:t>
            </a:r>
            <a:r>
              <a:rPr lang="en-IN" sz="2000" b="1" dirty="0" err="1">
                <a:solidFill>
                  <a:srgbClr val="000000"/>
                </a:solidFill>
                <a:latin typeface="Times New Roman" panose="02020603050405020304" pitchFamily="18" charset="0"/>
                <a:cs typeface="Times New Roman" panose="02020603050405020304" pitchFamily="18" charset="0"/>
              </a:rPr>
              <a:t>Dhekwar</a:t>
            </a:r>
            <a:r>
              <a:rPr lang="en-IN" sz="2000" b="1" dirty="0">
                <a:solidFill>
                  <a:srgbClr val="000000"/>
                </a:solidFill>
                <a:latin typeface="Times New Roman" panose="02020603050405020304" pitchFamily="18" charset="0"/>
                <a:cs typeface="Times New Roman" panose="02020603050405020304" pitchFamily="18" charset="0"/>
              </a:rPr>
              <a:t> </a:t>
            </a:r>
          </a:p>
          <a:p>
            <a:pPr>
              <a:lnSpc>
                <a:spcPct val="100000"/>
              </a:lnSpc>
            </a:pPr>
            <a:endParaRPr lang="en-IN" sz="2000" b="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00"/>
                </a:solidFill>
                <a:latin typeface="Times New Roman" panose="02020603050405020304" pitchFamily="18" charset="0"/>
                <a:cs typeface="Times New Roman" panose="02020603050405020304" pitchFamily="18" charset="0"/>
              </a:rPr>
              <a:t>                                    </a:t>
            </a:r>
            <a:endParaRPr dirty="0">
              <a:solidFill>
                <a:srgbClr val="0000FF"/>
              </a:solidFill>
              <a:latin typeface="Times New Roman" panose="02020603050405020304" pitchFamily="18" charset="0"/>
              <a:cs typeface="Times New Roman" panose="02020603050405020304" pitchFamily="18" charset="0"/>
            </a:endParaRPr>
          </a:p>
        </p:txBody>
      </p:sp>
      <p:sp>
        <p:nvSpPr>
          <p:cNvPr id="12" name="CustomShape 3"/>
          <p:cNvSpPr/>
          <p:nvPr/>
        </p:nvSpPr>
        <p:spPr>
          <a:xfrm>
            <a:off x="5581650" y="2665320"/>
            <a:ext cx="3409950" cy="1222560"/>
          </a:xfrm>
          <a:prstGeom prst="rect">
            <a:avLst/>
          </a:prstGeom>
          <a:noFill/>
          <a:ln>
            <a:noFill/>
          </a:ln>
        </p:spPr>
        <p:txBody>
          <a:bodyPr wrap="none" lIns="90000" tIns="45000" rIns="90000" bIns="45000"/>
          <a:lstStyle/>
          <a:p>
            <a:pPr algn="ctr">
              <a:lnSpc>
                <a:spcPct val="100000"/>
              </a:lnSpc>
            </a:pPr>
            <a:r>
              <a:rPr lang="en-US" sz="2000" b="1" dirty="0">
                <a:latin typeface="Times New Roman" panose="02020603050405020304" pitchFamily="18" charset="0"/>
                <a:cs typeface="Times New Roman" panose="02020603050405020304" pitchFamily="18" charset="0"/>
              </a:rPr>
              <a:t>Under the Guidance </a:t>
            </a:r>
          </a:p>
          <a:p>
            <a:pPr algn="ctr">
              <a:lnSpc>
                <a:spcPct val="100000"/>
              </a:lnSpc>
            </a:pPr>
            <a:r>
              <a:rPr lang="en-US" sz="2000" b="1" dirty="0">
                <a:latin typeface="Times New Roman" panose="02020603050405020304" pitchFamily="18" charset="0"/>
                <a:cs typeface="Times New Roman" panose="02020603050405020304" pitchFamily="18" charset="0"/>
              </a:rPr>
              <a:t>of </a:t>
            </a:r>
            <a:endParaRPr dirty="0">
              <a:latin typeface="Times New Roman" panose="02020603050405020304" pitchFamily="18" charset="0"/>
              <a:cs typeface="Times New Roman" panose="02020603050405020304" pitchFamily="18" charset="0"/>
            </a:endParaRPr>
          </a:p>
          <a:p>
            <a:pPr algn="ctr">
              <a:lnSpc>
                <a:spcPct val="100000"/>
              </a:lnSpc>
            </a:pP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Prof. </a:t>
            </a:r>
            <a:r>
              <a:rPr lang="en-US" sz="2000" b="1" dirty="0" err="1">
                <a:latin typeface="Times New Roman" panose="02020603050405020304" pitchFamily="18" charset="0"/>
                <a:cs typeface="Times New Roman" panose="02020603050405020304" pitchFamily="18" charset="0"/>
              </a:rPr>
              <a:t>Yogesh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Narekar</a:t>
            </a:r>
            <a:endParaRPr dirty="0">
              <a:latin typeface="Times New Roman" panose="02020603050405020304" pitchFamily="18" charset="0"/>
              <a:cs typeface="Times New Roman" panose="02020603050405020304" pitchFamily="18" charset="0"/>
            </a:endParaRPr>
          </a:p>
          <a:p>
            <a:pPr>
              <a:lnSpc>
                <a:spcPct val="100000"/>
              </a:lnSpc>
            </a:pPr>
            <a:r>
              <a:rPr lang="en-IN" sz="2000" b="1" dirty="0">
                <a:solidFill>
                  <a:srgbClr val="0000FF"/>
                </a:solidFill>
                <a:latin typeface="Times New Roman" panose="02020603050405020304" pitchFamily="18" charset="0"/>
                <a:cs typeface="Times New Roman" panose="02020603050405020304" pitchFamily="18" charset="0"/>
              </a:rPr>
              <a:t>           </a:t>
            </a:r>
            <a:endParaRPr lang="en-IN" sz="2000" dirty="0">
              <a:solidFill>
                <a:srgbClr val="0000FF"/>
              </a:solidFill>
              <a:latin typeface="Times New Roman" panose="02020603050405020304" pitchFamily="18" charset="0"/>
              <a:cs typeface="Times New Roman" panose="02020603050405020304" pitchFamily="18" charset="0"/>
            </a:endParaRPr>
          </a:p>
        </p:txBody>
      </p:sp>
      <p:sp>
        <p:nvSpPr>
          <p:cNvPr id="13" name="CustomShape 5"/>
          <p:cNvSpPr/>
          <p:nvPr/>
        </p:nvSpPr>
        <p:spPr>
          <a:xfrm>
            <a:off x="1438072" y="4467134"/>
            <a:ext cx="6629040" cy="397800"/>
          </a:xfrm>
          <a:prstGeom prst="rect">
            <a:avLst/>
          </a:prstGeom>
          <a:noFill/>
          <a:ln>
            <a:noFill/>
          </a:ln>
        </p:spPr>
        <p:txBody>
          <a:bodyPr lIns="90000" tIns="45000" rIns="90000" bIns="45000"/>
          <a:lstStyle/>
          <a:p>
            <a:pPr algn="ctr">
              <a:lnSpc>
                <a:spcPct val="100000"/>
              </a:lnSpc>
            </a:pPr>
            <a:r>
              <a:rPr lang="en-IN" sz="2200" b="1" dirty="0">
                <a:solidFill>
                  <a:srgbClr val="000000"/>
                </a:solidFill>
                <a:latin typeface="Times New Roman" panose="02020603050405020304" pitchFamily="18" charset="0"/>
                <a:cs typeface="Times New Roman" panose="02020603050405020304" pitchFamily="18" charset="0"/>
              </a:rPr>
              <a:t>Session:2024-25 (ODD )</a:t>
            </a:r>
          </a:p>
          <a:p>
            <a:pPr algn="ctr">
              <a:lnSpc>
                <a:spcPct val="100000"/>
              </a:lnSpc>
            </a:pPr>
            <a:r>
              <a:rPr lang="en-IN" b="1" dirty="0">
                <a:solidFill>
                  <a:srgbClr val="000000"/>
                </a:solidFill>
                <a:latin typeface="Times New Roman" panose="02020603050405020304" pitchFamily="18" charset="0"/>
                <a:cs typeface="Times New Roman" panose="02020603050405020304" pitchFamily="18" charset="0"/>
              </a:rPr>
              <a:t>Department of Emerging Technologies (AI&amp;ML and AI&amp;DS)</a:t>
            </a:r>
          </a:p>
          <a:p>
            <a:pPr>
              <a:lnSpc>
                <a:spcPct val="100000"/>
              </a:lnSpc>
            </a:pPr>
            <a:endParaRPr dirty="0">
              <a:latin typeface="Times New Roman" panose="02020603050405020304" pitchFamily="18" charset="0"/>
              <a:cs typeface="Times New Roman" panose="02020603050405020304" pitchFamily="18" charset="0"/>
            </a:endParaRPr>
          </a:p>
        </p:txBody>
      </p:sp>
      <p:sp>
        <p:nvSpPr>
          <p:cNvPr id="14" name="CustomShape 4"/>
          <p:cNvSpPr/>
          <p:nvPr/>
        </p:nvSpPr>
        <p:spPr>
          <a:xfrm>
            <a:off x="376136" y="51816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Times New Roman" panose="02020603050405020304" pitchFamily="18" charset="0"/>
                <a:ea typeface="DejaVu Sans"/>
                <a:cs typeface="Times New Roman" panose="02020603050405020304" pitchFamily="18" charset="0"/>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3"/>
          <a:srcRect/>
          <a:stretch>
            <a:fillRect/>
          </a:stretch>
        </p:blipFill>
        <p:spPr bwMode="auto">
          <a:xfrm>
            <a:off x="3629025" y="2747224"/>
            <a:ext cx="2085975" cy="1628078"/>
          </a:xfrm>
          <a:prstGeom prst="rect">
            <a:avLst/>
          </a:prstGeom>
          <a:noFill/>
        </p:spPr>
      </p:pic>
      <p:sp>
        <p:nvSpPr>
          <p:cNvPr id="4" name="Footer Placeholder 3"/>
          <p:cNvSpPr>
            <a:spLocks noGrp="1"/>
          </p:cNvSpPr>
          <p:nvPr>
            <p:ph type="ftr" sz="quarter" idx="5"/>
          </p:nvPr>
        </p:nvSpPr>
        <p:spPr>
          <a:xfrm>
            <a:off x="3352800" y="6477000"/>
            <a:ext cx="5486400" cy="215444"/>
          </a:xfrm>
        </p:spPr>
        <p:txBody>
          <a:bodyPr/>
          <a:lstStyle/>
          <a:p>
            <a:pPr algn="r">
              <a:lnSpc>
                <a:spcPct val="100000"/>
              </a:lnSpc>
            </a:pPr>
            <a:r>
              <a:rPr lang="en-US" sz="1400" b="1" dirty="0"/>
              <a:t>Date = </a:t>
            </a:r>
            <a:r>
              <a:rPr lang="en-US" sz="1400" b="1" dirty="0" smtClean="0"/>
              <a:t>09-10-2024 </a:t>
            </a:r>
            <a:endParaRPr lang="en-US" sz="1400" b="1" dirty="0"/>
          </a:p>
        </p:txBody>
      </p:sp>
      <p:pic>
        <p:nvPicPr>
          <p:cNvPr id="3" name="Picture 2" descr="C:\Users\ACER\Downloads\EMTECH AI&amp;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11" y="202660"/>
            <a:ext cx="8800289" cy="15499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661933" y="826513"/>
            <a:ext cx="8229323" cy="334920"/>
          </a:xfrm>
          <a:prstGeom prst="rect">
            <a:avLst/>
          </a:prstGeom>
        </p:spPr>
        <p:txBody>
          <a:bodyPr anchor="ctr"/>
          <a:lstStyle/>
          <a:p>
            <a:pPr algn="ctr">
              <a:lnSpc>
                <a:spcPct val="100000"/>
              </a:lnSpc>
            </a:pPr>
            <a:endParaRPr sz="3200" dirty="0">
              <a:latin typeface="Times New Roman" pitchFamily="18" charset="0"/>
              <a:cs typeface="Times New Roman" pitchFamily="18" charset="0"/>
            </a:endParaRPr>
          </a:p>
        </p:txBody>
      </p:sp>
      <p:sp>
        <p:nvSpPr>
          <p:cNvPr id="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8B8B8B"/>
                </a:solidFill>
                <a:latin typeface="Cambria"/>
              </a:rPr>
              <a:t>S. B. Jain Institute of Technology Management and research</a:t>
            </a:r>
            <a:endParaRPr dirty="0"/>
          </a:p>
        </p:txBody>
      </p:sp>
      <p:sp>
        <p:nvSpPr>
          <p:cNvPr id="6" name="Title 5">
            <a:extLst>
              <a:ext uri="{FF2B5EF4-FFF2-40B4-BE49-F238E27FC236}">
                <a16:creationId xmlns="" xmlns:a16="http://schemas.microsoft.com/office/drawing/2014/main" id="{F62208FA-7D3B-8592-E2A5-7A223B7222A2}"/>
              </a:ext>
            </a:extLst>
          </p:cNvPr>
          <p:cNvSpPr>
            <a:spLocks noGrp="1"/>
          </p:cNvSpPr>
          <p:nvPr>
            <p:ph type="title"/>
          </p:nvPr>
        </p:nvSpPr>
        <p:spPr>
          <a:xfrm>
            <a:off x="670559" y="346709"/>
            <a:ext cx="7802880" cy="861774"/>
          </a:xfrm>
        </p:spPr>
        <p:txBody>
          <a:bodyPr/>
          <a:lstStyle/>
          <a:p>
            <a:pPr algn="ctr"/>
            <a:r>
              <a:rPr lang="en-US" sz="3200" b="1" dirty="0">
                <a:solidFill>
                  <a:srgbClr val="000000"/>
                </a:solidFill>
                <a:latin typeface="Times New Roman" pitchFamily="18" charset="0"/>
                <a:cs typeface="Times New Roman" pitchFamily="18" charset="0"/>
              </a:rPr>
              <a:t>PROGRESS SO FAR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dirty="0"/>
          </a:p>
        </p:txBody>
      </p:sp>
      <p:sp>
        <p:nvSpPr>
          <p:cNvPr id="7" name="Text Placeholder 6">
            <a:extLst>
              <a:ext uri="{FF2B5EF4-FFF2-40B4-BE49-F238E27FC236}">
                <a16:creationId xmlns="" xmlns:a16="http://schemas.microsoft.com/office/drawing/2014/main" id="{B180B3DD-D972-8010-CCBA-D975FBBD60F4}"/>
              </a:ext>
            </a:extLst>
          </p:cNvPr>
          <p:cNvSpPr>
            <a:spLocks noGrp="1"/>
          </p:cNvSpPr>
          <p:nvPr>
            <p:ph type="body" idx="1"/>
          </p:nvPr>
        </p:nvSpPr>
        <p:spPr>
          <a:xfrm>
            <a:off x="670560" y="1161433"/>
            <a:ext cx="7940040" cy="3416320"/>
          </a:xfrm>
        </p:spPr>
        <p:txBody>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3" name="TextBox 2"/>
          <p:cNvSpPr txBox="1"/>
          <p:nvPr/>
        </p:nvSpPr>
        <p:spPr>
          <a:xfrm>
            <a:off x="533400" y="1161433"/>
            <a:ext cx="8357856" cy="4985980"/>
          </a:xfrm>
          <a:prstGeom prst="rect">
            <a:avLst/>
          </a:prstGeom>
          <a:noFill/>
        </p:spPr>
        <p:txBody>
          <a:bodyPr wrap="square" rtlCol="0">
            <a:spAutoFit/>
          </a:bodyPr>
          <a:lstStyle/>
          <a:p>
            <a:r>
              <a:rPr lang="en-IN" sz="2000" b="1" dirty="0">
                <a:latin typeface="Times New Roman" pitchFamily="18" charset="0"/>
                <a:cs typeface="Times New Roman" pitchFamily="18" charset="0"/>
              </a:rPr>
              <a:t>Completed </a:t>
            </a:r>
            <a:r>
              <a:rPr lang="en-IN" sz="2000" b="1" dirty="0" smtClean="0">
                <a:latin typeface="Times New Roman" pitchFamily="18" charset="0"/>
                <a:cs typeface="Times New Roman" pitchFamily="18" charset="0"/>
              </a:rPr>
              <a:t>Tasks</a:t>
            </a:r>
            <a:r>
              <a:rPr lang="en-IN" sz="2000" b="1" dirty="0" smtClean="0">
                <a:latin typeface="Times New Roman" pitchFamily="18" charset="0"/>
                <a:cs typeface="Times New Roman" pitchFamily="18" charset="0"/>
              </a:rPr>
              <a:t>:</a:t>
            </a:r>
          </a:p>
          <a:p>
            <a:pPr marL="342900" indent="-342900">
              <a:buFont typeface="Wingdings" pitchFamily="2" charset="2"/>
              <a:buChar char="ü"/>
            </a:pPr>
            <a:r>
              <a:rPr lang="en-US" sz="2000" dirty="0">
                <a:latin typeface="Times New Roman" pitchFamily="18" charset="0"/>
                <a:cs typeface="Times New Roman" pitchFamily="18" charset="0"/>
              </a:rPr>
              <a:t>Hardware Setup Complete: ESP8266 and sensors are assembled</a:t>
            </a:r>
            <a:r>
              <a:rPr lang="en-US" sz="2000" dirty="0" smtClean="0">
                <a:latin typeface="Times New Roman" pitchFamily="18" charset="0"/>
                <a:cs typeface="Times New Roman" pitchFamily="18" charset="0"/>
              </a:rPr>
              <a:t>.</a:t>
            </a:r>
          </a:p>
          <a:p>
            <a:pPr marL="342900" indent="-342900">
              <a:buFont typeface="Wingdings" pitchFamily="2" charset="2"/>
              <a:buChar char="ü"/>
            </a:pPr>
            <a:r>
              <a:rPr lang="en-US" sz="2000" dirty="0" smtClean="0">
                <a:latin typeface="Times New Roman" pitchFamily="18" charset="0"/>
                <a:cs typeface="Times New Roman" pitchFamily="18" charset="0"/>
              </a:rPr>
              <a:t>Sensor </a:t>
            </a:r>
            <a:r>
              <a:rPr lang="en-US" sz="2000" dirty="0">
                <a:latin typeface="Times New Roman" pitchFamily="18" charset="0"/>
                <a:cs typeface="Times New Roman" pitchFamily="18" charset="0"/>
              </a:rPr>
              <a:t>Connections Established: DHT11, PIR, and LDR are connected</a:t>
            </a:r>
            <a:r>
              <a:rPr lang="en-US" sz="2000" dirty="0" smtClean="0">
                <a:latin typeface="Times New Roman" pitchFamily="18" charset="0"/>
                <a:cs typeface="Times New Roman" pitchFamily="18" charset="0"/>
              </a:rPr>
              <a:t>.</a:t>
            </a:r>
          </a:p>
          <a:p>
            <a:pPr marL="342900" indent="-342900">
              <a:buFont typeface="Wingdings" pitchFamily="2" charset="2"/>
              <a:buChar char="ü"/>
            </a:pPr>
            <a:r>
              <a:rPr lang="en-US" sz="2000" dirty="0" smtClean="0">
                <a:latin typeface="Times New Roman" pitchFamily="18" charset="0"/>
                <a:cs typeface="Times New Roman" pitchFamily="18" charset="0"/>
              </a:rPr>
              <a:t>Programming has been completed with </a:t>
            </a:r>
            <a:r>
              <a:rPr lang="en-US" sz="2000" dirty="0" err="1" smtClean="0">
                <a:latin typeface="Times New Roman" pitchFamily="18" charset="0"/>
                <a:cs typeface="Times New Roman" pitchFamily="18" charset="0"/>
              </a:rPr>
              <a:t>thingspeak</a:t>
            </a:r>
            <a:r>
              <a:rPr lang="en-US" sz="2000" dirty="0" smtClean="0">
                <a:latin typeface="Times New Roman" pitchFamily="18" charset="0"/>
                <a:cs typeface="Times New Roman" pitchFamily="18" charset="0"/>
              </a:rPr>
              <a:t> connection.</a:t>
            </a:r>
          </a:p>
          <a:p>
            <a:pPr marL="342900" indent="-342900">
              <a:buFont typeface="Wingdings" pitchFamily="2" charset="2"/>
              <a:buChar char="ü"/>
            </a:pPr>
            <a:r>
              <a:rPr lang="en-US" sz="2000" dirty="0" err="1" smtClean="0">
                <a:latin typeface="Times New Roman" pitchFamily="18" charset="0"/>
                <a:cs typeface="Times New Roman" pitchFamily="18" charset="0"/>
              </a:rPr>
              <a:t>ThingSpeak</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Integration: Data is being sent to </a:t>
            </a:r>
            <a:r>
              <a:rPr lang="en-US" sz="2000" dirty="0" err="1">
                <a:latin typeface="Times New Roman" pitchFamily="18" charset="0"/>
                <a:cs typeface="Times New Roman" pitchFamily="18" charset="0"/>
              </a:rPr>
              <a:t>ThingSpeak</a:t>
            </a:r>
            <a:r>
              <a:rPr lang="en-US" sz="2000" dirty="0">
                <a:latin typeface="Times New Roman" pitchFamily="18" charset="0"/>
                <a:cs typeface="Times New Roman" pitchFamily="18" charset="0"/>
              </a:rPr>
              <a:t> for monitoring</a:t>
            </a:r>
            <a:r>
              <a:rPr lang="en-US" sz="2000"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sz="2000" b="1" dirty="0">
                <a:latin typeface="Times New Roman" pitchFamily="18" charset="0"/>
                <a:cs typeface="Times New Roman" pitchFamily="18" charset="0"/>
              </a:rPr>
              <a:t>Challenges Faced:</a:t>
            </a:r>
          </a:p>
          <a:p>
            <a:pPr marL="285750" indent="-285750">
              <a:buFont typeface="Wingdings" pitchFamily="2" charset="2"/>
              <a:buChar char="q"/>
            </a:pPr>
            <a:r>
              <a:rPr lang="en-IN" dirty="0">
                <a:latin typeface="Times New Roman" pitchFamily="18" charset="0"/>
                <a:cs typeface="Times New Roman" pitchFamily="18" charset="0"/>
              </a:rPr>
              <a:t>Ensuring stable communication between sensors and ESP8266.</a:t>
            </a:r>
          </a:p>
          <a:p>
            <a:pPr marL="285750" indent="-285750">
              <a:buFont typeface="Wingdings" pitchFamily="2" charset="2"/>
              <a:buChar char="q"/>
            </a:pPr>
            <a:r>
              <a:rPr lang="en-IN" dirty="0">
                <a:latin typeface="Times New Roman" pitchFamily="18" charset="0"/>
                <a:cs typeface="Times New Roman" pitchFamily="18" charset="0"/>
              </a:rPr>
              <a:t>Debugging hardware setup issues and refining data collection protocols</a:t>
            </a:r>
            <a:r>
              <a:rPr lang="en-IN" dirty="0" smtClean="0">
                <a:latin typeface="Times New Roman" pitchFamily="18" charset="0"/>
                <a:cs typeface="Times New Roman" pitchFamily="18" charset="0"/>
              </a:rPr>
              <a:t>.</a:t>
            </a:r>
          </a:p>
          <a:p>
            <a:pPr marL="285750" indent="-285750">
              <a:buFont typeface="Wingdings" pitchFamily="2" charset="2"/>
              <a:buChar char="q"/>
            </a:pPr>
            <a:r>
              <a:rPr lang="en-US" dirty="0">
                <a:latin typeface="Times New Roman" pitchFamily="18" charset="0"/>
                <a:cs typeface="Times New Roman" pitchFamily="18" charset="0"/>
              </a:rPr>
              <a:t>Reliability: For home automation to succeed, developers should address considerations regarding the dependability of sensible devices compared with ancient home appliances and </a:t>
            </a:r>
            <a:r>
              <a:rPr lang="en-US" dirty="0" err="1">
                <a:latin typeface="Times New Roman" pitchFamily="18" charset="0"/>
                <a:cs typeface="Times New Roman" pitchFamily="18" charset="0"/>
              </a:rPr>
              <a:t>equipments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285750" indent="-285750">
              <a:buFont typeface="Wingdings" pitchFamily="2" charset="2"/>
              <a:buChar char="q"/>
            </a:pPr>
            <a:r>
              <a:rPr lang="en-US" dirty="0">
                <a:latin typeface="Times New Roman" pitchFamily="18" charset="0"/>
                <a:cs typeface="Times New Roman" pitchFamily="18" charset="0"/>
              </a:rPr>
              <a:t>Date Collection and Use: Many connected home and smart products rely on value propositions that are in part about new functionality, and in part about the 'smarter' use of resources. In order to achieve this, data flows between the devices and servers operated by the device providers, between devices, and to and from the consumer's smart phone or computer.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608307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endParaRPr lang="en-US" sz="3200" b="1" dirty="0">
              <a:solidFill>
                <a:srgbClr val="000000"/>
              </a:solidFill>
              <a:latin typeface="Times New Roman" pitchFamily="18" charset="0"/>
              <a:cs typeface="Times New Roman" pitchFamily="18" charset="0"/>
            </a:endParaRPr>
          </a:p>
          <a:p>
            <a:pPr algn="ctr"/>
            <a:r>
              <a:rPr lang="en-US" sz="3200" b="1" dirty="0">
                <a:solidFill>
                  <a:srgbClr val="000000"/>
                </a:solidFill>
                <a:latin typeface="Times New Roman" pitchFamily="18" charset="0"/>
                <a:cs typeface="Times New Roman" pitchFamily="18" charset="0"/>
              </a:rPr>
              <a:t> </a:t>
            </a: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a:solidFill>
                  <a:srgbClr val="8B8B8B"/>
                </a:solidFill>
                <a:latin typeface="Cambria"/>
              </a:rPr>
              <a:t>S. B. Jain Institute of Technology Management and research</a:t>
            </a:r>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8B8B8B"/>
                </a:solidFill>
                <a:latin typeface="Cambria"/>
              </a:rPr>
              <a:pPr>
                <a:lnSpc>
                  <a:spcPct val="100000"/>
                </a:lnSpc>
              </a:pPr>
              <a:t>11</a:t>
            </a:fld>
            <a:endParaRPr/>
          </a:p>
        </p:txBody>
      </p:sp>
      <p:sp>
        <p:nvSpPr>
          <p:cNvPr id="2" name="Title 1">
            <a:extLst>
              <a:ext uri="{FF2B5EF4-FFF2-40B4-BE49-F238E27FC236}">
                <a16:creationId xmlns="" xmlns:a16="http://schemas.microsoft.com/office/drawing/2014/main" id="{B7DD3E68-8DB6-BAD7-5BB8-1ACCE9ACD857}"/>
              </a:ext>
            </a:extLst>
          </p:cNvPr>
          <p:cNvSpPr>
            <a:spLocks noGrp="1"/>
          </p:cNvSpPr>
          <p:nvPr>
            <p:ph type="title"/>
          </p:nvPr>
        </p:nvSpPr>
        <p:spPr>
          <a:xfrm>
            <a:off x="670559" y="346709"/>
            <a:ext cx="7802880" cy="861774"/>
          </a:xfrm>
        </p:spPr>
        <p:txBody>
          <a:bodyPr/>
          <a:lstStyle/>
          <a:p>
            <a:pPr algn="ctr"/>
            <a:r>
              <a:rPr lang="en-US" sz="3200" b="1" dirty="0">
                <a:solidFill>
                  <a:srgbClr val="000000"/>
                </a:solidFill>
                <a:latin typeface="Times New Roman" pitchFamily="18" charset="0"/>
                <a:cs typeface="Times New Roman" pitchFamily="18" charset="0"/>
              </a:rPr>
              <a:t>FUTURE WORK</a:t>
            </a:r>
            <a:r>
              <a:rPr lang="en-US" sz="2400" b="1" dirty="0">
                <a:solidFill>
                  <a:srgbClr val="000000"/>
                </a:solidFill>
                <a:latin typeface="Times New Roman" pitchFamily="18" charset="0"/>
                <a:cs typeface="Times New Roman" pitchFamily="18" charset="0"/>
              </a:rPr>
              <a:t/>
            </a:r>
            <a:br>
              <a:rPr lang="en-US" sz="2400" b="1" dirty="0">
                <a:solidFill>
                  <a:srgbClr val="000000"/>
                </a:solidFill>
                <a:latin typeface="Times New Roman" pitchFamily="18" charset="0"/>
                <a:cs typeface="Times New Roman" pitchFamily="18" charset="0"/>
              </a:rPr>
            </a:br>
            <a:endParaRPr lang="en-US" dirty="0"/>
          </a:p>
        </p:txBody>
      </p:sp>
      <p:sp>
        <p:nvSpPr>
          <p:cNvPr id="3" name="TextBox 2"/>
          <p:cNvSpPr txBox="1"/>
          <p:nvPr/>
        </p:nvSpPr>
        <p:spPr>
          <a:xfrm>
            <a:off x="647561" y="1219200"/>
            <a:ext cx="7848600" cy="4247317"/>
          </a:xfrm>
          <a:prstGeom prst="rect">
            <a:avLst/>
          </a:prstGeom>
          <a:noFill/>
        </p:spPr>
        <p:txBody>
          <a:bodyPr wrap="square" rtlCol="0">
            <a:spAutoFit/>
          </a:bodyPr>
          <a:lstStyle/>
          <a:p>
            <a:pPr marL="342900" indent="-342900" algn="just">
              <a:buAutoNum type="arabicPeriod"/>
            </a:pPr>
            <a:r>
              <a:rPr lang="en-US" dirty="0" smtClean="0">
                <a:latin typeface="Times New Roman" pitchFamily="18" charset="0"/>
                <a:cs typeface="Times New Roman" pitchFamily="18" charset="0"/>
              </a:rPr>
              <a:t>Integration </a:t>
            </a:r>
            <a:r>
              <a:rPr lang="en-US" dirty="0">
                <a:latin typeface="Times New Roman" pitchFamily="18" charset="0"/>
                <a:cs typeface="Times New Roman" pitchFamily="18" charset="0"/>
              </a:rPr>
              <a:t>of Additional Sensors: o Incorporate more sensors (e.g., humidity, CO2) to enhance environmental monitoring and improve automation capabilities. </a:t>
            </a:r>
            <a:endParaRPr lang="en-US" dirty="0" smtClean="0">
              <a:latin typeface="Times New Roman" pitchFamily="18" charset="0"/>
              <a:cs typeface="Times New Roman" pitchFamily="18" charset="0"/>
            </a:endParaRPr>
          </a:p>
          <a:p>
            <a:pPr marL="342900" indent="-342900" algn="just">
              <a:buAutoNum type="arabicPeriod"/>
            </a:pPr>
            <a:r>
              <a:rPr lang="en-US" dirty="0" smtClean="0">
                <a:latin typeface="Times New Roman" pitchFamily="18" charset="0"/>
                <a:cs typeface="Times New Roman" pitchFamily="18" charset="0"/>
              </a:rPr>
              <a:t>Advanced </a:t>
            </a:r>
            <a:r>
              <a:rPr lang="en-US" dirty="0">
                <a:latin typeface="Times New Roman" pitchFamily="18" charset="0"/>
                <a:cs typeface="Times New Roman" pitchFamily="18" charset="0"/>
              </a:rPr>
              <a:t>Machine Learning Models: o Develop more sophisticated AI algorithms to better predict user behavior and optimize energy consumption, potentially integrating reinforcement learning techniques. </a:t>
            </a:r>
            <a:endParaRPr lang="en-US" dirty="0" smtClean="0">
              <a:latin typeface="Times New Roman" pitchFamily="18" charset="0"/>
              <a:cs typeface="Times New Roman" pitchFamily="18" charset="0"/>
            </a:endParaRPr>
          </a:p>
          <a:p>
            <a:pPr marL="342900" indent="-342900" algn="just">
              <a:buAutoNum type="arabicPeriod"/>
            </a:pPr>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Personalization Features: o Enhance user interfaces with customizable settings and preferences, allowing for more tailored automation and control options. </a:t>
            </a:r>
            <a:endParaRPr lang="en-US" dirty="0" smtClean="0">
              <a:latin typeface="Times New Roman" pitchFamily="18" charset="0"/>
              <a:cs typeface="Times New Roman" pitchFamily="18" charset="0"/>
            </a:endParaRPr>
          </a:p>
          <a:p>
            <a:pPr marL="342900" indent="-342900" algn="just">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Mobile Application Development: o Create a dedicated mobile application for improved user interaction, enabling real-time monitoring, control, and notifications directly from smartphones. </a:t>
            </a:r>
            <a:endParaRPr lang="en-US" dirty="0" smtClean="0">
              <a:latin typeface="Times New Roman" pitchFamily="18" charset="0"/>
              <a:cs typeface="Times New Roman" pitchFamily="18" charset="0"/>
            </a:endParaRPr>
          </a:p>
          <a:p>
            <a:pPr marL="342900" indent="-342900" algn="just">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Scalability and Interoperability: o Expand the system to support more devices and appliances, ensuring compatibility with various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standards and protocols for broader adoption in smart homes.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502131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endParaRPr lang="en-US" sz="3200" b="1" dirty="0">
              <a:solidFill>
                <a:srgbClr val="000000"/>
              </a:solidFill>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a:solidFill>
                  <a:srgbClr val="8B8B8B"/>
                </a:solidFill>
                <a:latin typeface="Cambria"/>
              </a:rPr>
              <a:t>S. B. Jain Institute of Technology Management and research</a:t>
            </a:r>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8B8B8B"/>
                </a:solidFill>
                <a:latin typeface="Cambria"/>
              </a:rPr>
              <a:pPr>
                <a:lnSpc>
                  <a:spcPct val="100000"/>
                </a:lnSpc>
              </a:pPr>
              <a:t>12</a:t>
            </a:fld>
            <a:endParaRPr/>
          </a:p>
        </p:txBody>
      </p:sp>
      <p:sp>
        <p:nvSpPr>
          <p:cNvPr id="2" name="Title 1">
            <a:extLst>
              <a:ext uri="{FF2B5EF4-FFF2-40B4-BE49-F238E27FC236}">
                <a16:creationId xmlns="" xmlns:a16="http://schemas.microsoft.com/office/drawing/2014/main" id="{3DA8510B-81AC-B998-7F7F-6482F661E9D6}"/>
              </a:ext>
            </a:extLst>
          </p:cNvPr>
          <p:cNvSpPr>
            <a:spLocks noGrp="1"/>
          </p:cNvSpPr>
          <p:nvPr>
            <p:ph type="title"/>
          </p:nvPr>
        </p:nvSpPr>
        <p:spPr>
          <a:xfrm>
            <a:off x="670559" y="346709"/>
            <a:ext cx="7802880" cy="861774"/>
          </a:xfrm>
        </p:spPr>
        <p:txBody>
          <a:bodyPr/>
          <a:lstStyle/>
          <a:p>
            <a:pPr algn="ctr"/>
            <a:r>
              <a:rPr lang="en-US" sz="3200" b="1" dirty="0">
                <a:solidFill>
                  <a:srgbClr val="000000"/>
                </a:solidFill>
                <a:latin typeface="Times New Roman" pitchFamily="18" charset="0"/>
                <a:cs typeface="Times New Roman" pitchFamily="18" charset="0"/>
              </a:rPr>
              <a:t>CONCLUSION</a:t>
            </a:r>
            <a:r>
              <a:rPr lang="en-US" sz="2400" b="1" dirty="0">
                <a:solidFill>
                  <a:srgbClr val="000000"/>
                </a:solidFill>
                <a:latin typeface="Times New Roman" pitchFamily="18" charset="0"/>
                <a:cs typeface="Times New Roman" pitchFamily="18" charset="0"/>
              </a:rPr>
              <a:t/>
            </a:r>
            <a:br>
              <a:rPr lang="en-US" sz="2400" b="1" dirty="0">
                <a:solidFill>
                  <a:srgbClr val="000000"/>
                </a:solidFill>
                <a:latin typeface="Times New Roman" pitchFamily="18" charset="0"/>
                <a:cs typeface="Times New Roman" pitchFamily="18" charset="0"/>
              </a:rPr>
            </a:br>
            <a:endParaRPr lang="en-US" dirty="0"/>
          </a:p>
        </p:txBody>
      </p:sp>
      <p:sp>
        <p:nvSpPr>
          <p:cNvPr id="3" name="Text Placeholder 2">
            <a:extLst>
              <a:ext uri="{FF2B5EF4-FFF2-40B4-BE49-F238E27FC236}">
                <a16:creationId xmlns="" xmlns:a16="http://schemas.microsoft.com/office/drawing/2014/main" id="{3405A289-9530-7634-D671-72FFD7BFDCD9}"/>
              </a:ext>
            </a:extLst>
          </p:cNvPr>
          <p:cNvSpPr>
            <a:spLocks noGrp="1"/>
          </p:cNvSpPr>
          <p:nvPr>
            <p:ph type="body" idx="1"/>
          </p:nvPr>
        </p:nvSpPr>
        <p:spPr>
          <a:xfrm>
            <a:off x="920609" y="1295400"/>
            <a:ext cx="7637144" cy="3385542"/>
          </a:xfrm>
        </p:spPr>
        <p:txBody>
          <a:bodyPr/>
          <a:lstStyle/>
          <a:p>
            <a:pPr algn="just"/>
            <a:r>
              <a:rPr lang="en-US" sz="2000" dirty="0">
                <a:latin typeface="Times New Roman" panose="02020603050405020304" pitchFamily="18" charset="0"/>
                <a:cs typeface="Times New Roman" panose="02020603050405020304" pitchFamily="18" charset="0"/>
              </a:rPr>
              <a:t>The "Intelligent Home Automation System Using Gen AI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for Personalized Energy Management" project aims to create a smart home solution that combines Generative AI with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technology to optimize energy usage and reduce carbon footprints. By integrating ESP8266 microcontrollers with various environmental sensors and developing a robust web application, the system will collect real-time data, learn user preferences, and automate appliance control. This approach promises enhanced energy efficiency, user comfort, and environmental sustainability. The project's successful implementation will demonstrate the significant potential of combining AI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for creating smarter, greener homes.</a:t>
            </a:r>
          </a:p>
        </p:txBody>
      </p:sp>
    </p:spTree>
    <p:extLst>
      <p:ext uri="{BB962C8B-B14F-4D97-AF65-F5344CB8AC3E}">
        <p14:creationId xmlns:p14="http://schemas.microsoft.com/office/powerpoint/2010/main" val="12874499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639720"/>
          </a:xfrm>
          <a:prstGeom prst="rect">
            <a:avLst/>
          </a:prstGeom>
        </p:spPr>
        <p:txBody>
          <a:bodyPr anchor="ctr"/>
          <a:lstStyle/>
          <a:p>
            <a:pPr algn="ctr">
              <a:lnSpc>
                <a:spcPct val="100000"/>
              </a:lnSpc>
            </a:pPr>
            <a:endParaRPr sz="3200" dirty="0">
              <a:latin typeface="Times New Roman" pitchFamily="18" charset="0"/>
              <a:cs typeface="Times New Roman" pitchFamily="18" charset="0"/>
            </a:endParaRPr>
          </a:p>
        </p:txBody>
      </p:sp>
      <p:sp>
        <p:nvSpPr>
          <p:cNvPr id="161" name="TextShape 2"/>
          <p:cNvSpPr txBox="1"/>
          <p:nvPr/>
        </p:nvSpPr>
        <p:spPr>
          <a:xfrm>
            <a:off x="415359" y="1143000"/>
            <a:ext cx="8229323" cy="4525560"/>
          </a:xfrm>
          <a:prstGeom prst="rect">
            <a:avLst/>
          </a:prstGeom>
        </p:spPr>
        <p:txBody>
          <a:bodyPr/>
          <a:lstStyle/>
          <a:p>
            <a:endParaRPr lang="en-US" sz="2000" dirty="0">
              <a:latin typeface="Times New Roman" panose="02020603050405020304" pitchFamily="18" charset="0"/>
              <a:cs typeface="Times New Roman" panose="02020603050405020304" pitchFamily="18" charset="0"/>
            </a:endParaRPr>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a:solidFill>
                  <a:srgbClr val="8B8B8B"/>
                </a:solidFill>
                <a:latin typeface="Cambria"/>
              </a:rPr>
              <a:t>S. B. Jain Institute of Technology Management and research</a:t>
            </a:r>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8B8B8B"/>
                </a:solidFill>
                <a:latin typeface="Cambria"/>
              </a:rPr>
              <a:pPr>
                <a:lnSpc>
                  <a:spcPct val="100000"/>
                </a:lnSpc>
              </a:pPr>
              <a:t>13</a:t>
            </a:fld>
            <a:endParaRPr/>
          </a:p>
        </p:txBody>
      </p:sp>
      <p:sp>
        <p:nvSpPr>
          <p:cNvPr id="3" name="Title 2">
            <a:extLst>
              <a:ext uri="{FF2B5EF4-FFF2-40B4-BE49-F238E27FC236}">
                <a16:creationId xmlns="" xmlns:a16="http://schemas.microsoft.com/office/drawing/2014/main" id="{553931B7-A39F-4F0B-7AC3-8525AF0A953B}"/>
              </a:ext>
            </a:extLst>
          </p:cNvPr>
          <p:cNvSpPr>
            <a:spLocks noGrp="1"/>
          </p:cNvSpPr>
          <p:nvPr>
            <p:ph type="title"/>
          </p:nvPr>
        </p:nvSpPr>
        <p:spPr>
          <a:xfrm>
            <a:off x="670559" y="346709"/>
            <a:ext cx="7802880" cy="984885"/>
          </a:xfrm>
        </p:spPr>
        <p:txBody>
          <a:bodyPr/>
          <a:lstStyle/>
          <a:p>
            <a:pPr algn="ctr"/>
            <a:r>
              <a:rPr lang="en-US" sz="3200" b="1" dirty="0">
                <a:solidFill>
                  <a:srgbClr val="000000"/>
                </a:solidFill>
                <a:latin typeface="Times New Roman" pitchFamily="18" charset="0"/>
                <a:cs typeface="Times New Roman" pitchFamily="18" charset="0"/>
              </a:rPr>
              <a:t>REFERENCES</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endParaRPr lang="en-US" sz="3200" b="1" dirty="0"/>
          </a:p>
        </p:txBody>
      </p:sp>
      <p:sp>
        <p:nvSpPr>
          <p:cNvPr id="4" name="Text Placeholder 3">
            <a:extLst>
              <a:ext uri="{FF2B5EF4-FFF2-40B4-BE49-F238E27FC236}">
                <a16:creationId xmlns="" xmlns:a16="http://schemas.microsoft.com/office/drawing/2014/main" id="{5C20D540-A34D-3543-95F0-222443A2CD5F}"/>
              </a:ext>
            </a:extLst>
          </p:cNvPr>
          <p:cNvSpPr>
            <a:spLocks noGrp="1"/>
          </p:cNvSpPr>
          <p:nvPr>
            <p:ph type="body" idx="1"/>
          </p:nvPr>
        </p:nvSpPr>
        <p:spPr>
          <a:xfrm>
            <a:off x="247631" y="979806"/>
            <a:ext cx="8648460" cy="6832640"/>
          </a:xfrm>
        </p:spPr>
        <p:txBody>
          <a:bodyPr/>
          <a:lstStyle/>
          <a:p>
            <a:r>
              <a:rPr lang="en-US" sz="2400" b="1" dirty="0">
                <a:latin typeface="Times New Roman" panose="02020603050405020304" pitchFamily="18" charset="0"/>
                <a:cs typeface="Times New Roman" panose="02020603050405020304" pitchFamily="18" charset="0"/>
              </a:rPr>
              <a:t>Papers:</a:t>
            </a:r>
          </a:p>
          <a:p>
            <a:pPr marL="457200" indent="-457200">
              <a:buAutoNum type="arabicPeriod"/>
            </a:pPr>
            <a:r>
              <a:rPr lang="en-IN" b="1" dirty="0"/>
              <a:t>"Artificial Intelligence in Smart Home Systems: A Survey"</a:t>
            </a:r>
            <a:r>
              <a:rPr lang="en-IN" dirty="0"/>
              <a:t> by K. A. A. Omar et al. (2022).</a:t>
            </a:r>
          </a:p>
          <a:p>
            <a:pPr marL="457200" indent="-457200">
              <a:buAutoNum type="arabicPeriod"/>
            </a:pPr>
            <a:r>
              <a:rPr lang="en-IN" b="1" dirty="0"/>
              <a:t>"Energy Efficiency in Smart Homes: A Comprehensive Review"</a:t>
            </a:r>
            <a:r>
              <a:rPr lang="en-IN" dirty="0"/>
              <a:t> by M. H. N. Nguyen et al. (2023).</a:t>
            </a:r>
          </a:p>
          <a:p>
            <a:pPr marL="457200" indent="-457200">
              <a:buAutoNum type="arabicPeriod"/>
            </a:pPr>
            <a:r>
              <a:rPr lang="en-IN" b="1" dirty="0"/>
              <a:t>"Generative Adversarial Networks for Energy Management in Smart Grids: A Survey"</a:t>
            </a:r>
            <a:r>
              <a:rPr lang="en-IN" dirty="0"/>
              <a:t> by J. J. Li et al. (2023).</a:t>
            </a:r>
          </a:p>
          <a:p>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Books:</a:t>
            </a:r>
          </a:p>
          <a:p>
            <a:pPr marL="342900" indent="-342900">
              <a:buFont typeface="Wingdings" pitchFamily="2" charset="2"/>
              <a:buChar char="q"/>
            </a:pPr>
            <a:r>
              <a:rPr lang="en-US" b="1" dirty="0">
                <a:latin typeface="Times New Roman" panose="02020603050405020304" pitchFamily="18" charset="0"/>
                <a:cs typeface="Times New Roman" panose="02020603050405020304" pitchFamily="18" charset="0"/>
              </a:rPr>
              <a:t>Internet of Things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A Hands-On-Approach: </a:t>
            </a:r>
            <a:r>
              <a:rPr lang="en-US" b="1" dirty="0" err="1">
                <a:latin typeface="Times New Roman" panose="02020603050405020304" pitchFamily="18" charset="0"/>
                <a:cs typeface="Times New Roman" panose="02020603050405020304" pitchFamily="18" charset="0"/>
              </a:rPr>
              <a:t>Bhaskar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Krishnamachari</a:t>
            </a:r>
            <a:r>
              <a:rPr lang="en-US" b="1" dirty="0">
                <a:latin typeface="Times New Roman" panose="02020603050405020304" pitchFamily="18" charset="0"/>
                <a:cs typeface="Times New Roman" panose="02020603050405020304" pitchFamily="18" charset="0"/>
              </a:rPr>
              <a:t> (2017)</a:t>
            </a:r>
          </a:p>
          <a:p>
            <a:pPr marL="342900" indent="-342900">
              <a:buFont typeface="Wingdings" pitchFamily="2" charset="2"/>
              <a:buChar char="q"/>
            </a:pPr>
            <a:r>
              <a:rPr lang="en-US" b="1" dirty="0">
                <a:latin typeface="Times New Roman" panose="02020603050405020304" pitchFamily="18" charset="0"/>
                <a:cs typeface="Times New Roman" panose="02020603050405020304" pitchFamily="18" charset="0"/>
              </a:rPr>
              <a:t>Generative Deep Learning: Teaching Machines to Paint, Write, Compose, and Play: David Foster (2021)</a:t>
            </a:r>
          </a:p>
          <a:p>
            <a:pPr marL="342900" indent="-342900">
              <a:buFont typeface="Wingdings" pitchFamily="2" charset="2"/>
              <a:buChar char="q"/>
            </a:pPr>
            <a:r>
              <a:rPr lang="en-US" b="1" dirty="0">
                <a:latin typeface="Times New Roman" panose="02020603050405020304" pitchFamily="18" charset="0"/>
                <a:cs typeface="Times New Roman" panose="02020603050405020304" pitchFamily="18" charset="0"/>
              </a:rPr>
              <a:t>Smart Home Automation with Linux and Raspberry Pi: Steven Goodwin (2017)</a:t>
            </a:r>
          </a:p>
          <a:p>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Websites:</a:t>
            </a:r>
          </a:p>
          <a:p>
            <a:pPr marL="342900" indent="-342900">
              <a:buFont typeface="Wingdings" pitchFamily="2" charset="2"/>
              <a:buChar char="q"/>
            </a:pPr>
            <a:r>
              <a:rPr lang="en-US" b="1" dirty="0">
                <a:latin typeface="Times New Roman" panose="02020603050405020304" pitchFamily="18" charset="0"/>
                <a:cs typeface="Times New Roman" panose="02020603050405020304" pitchFamily="18" charset="0"/>
                <a:hlinkClick r:id="rId3"/>
              </a:rPr>
              <a:t>https://youtu.be/UixNfOySIsA?si=di945udoLwZjVGCl</a:t>
            </a:r>
            <a:endParaRPr lang="en-US" b="1"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b="1" dirty="0">
                <a:latin typeface="Times New Roman" panose="02020603050405020304" pitchFamily="18" charset="0"/>
                <a:cs typeface="Times New Roman" panose="02020603050405020304" pitchFamily="18" charset="0"/>
                <a:hlinkClick r:id="rId4"/>
              </a:rPr>
              <a:t>https://youtu.be/kyuo0JpZtBE?si=RK8MOlR_n6TiXKQs</a:t>
            </a:r>
            <a:endParaRPr lang="en-US" b="1"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b="1" dirty="0">
                <a:latin typeface="Times New Roman" panose="02020603050405020304" pitchFamily="18" charset="0"/>
                <a:cs typeface="Times New Roman" panose="02020603050405020304" pitchFamily="18" charset="0"/>
                <a:hlinkClick r:id="rId5"/>
              </a:rPr>
              <a:t>https://youtu.be/aTFpYflYOG4?si=KMt4hs-NPW36Etr1</a:t>
            </a:r>
            <a:endParaRPr lang="en-US"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gn="just">
              <a:lnSpc>
                <a:spcPct val="100000"/>
              </a:lnSpc>
            </a:pPr>
            <a:r>
              <a:rPr lang="en-IN" sz="2800" dirty="0">
                <a:solidFill>
                  <a:srgbClr val="0000FF"/>
                </a:solidFill>
                <a:latin typeface="Arial"/>
              </a:rPr>
              <a:t>                       </a:t>
            </a:r>
            <a:r>
              <a:rPr lang="en-IN" sz="5400" b="1" dirty="0">
                <a:solidFill>
                  <a:srgbClr val="0000FF"/>
                </a:solidFill>
                <a:latin typeface="Times New Roman" pitchFamily="18" charset="0"/>
                <a:cs typeface="Times New Roman" pitchFamily="18" charset="0"/>
              </a:rPr>
              <a:t>Thank You</a:t>
            </a:r>
            <a:endParaRPr sz="5400" dirty="0">
              <a:latin typeface="Times New Roman" pitchFamily="18" charset="0"/>
              <a:cs typeface="Times New Roman" pitchFamily="18" charset="0"/>
            </a:endParaRPr>
          </a:p>
          <a:p>
            <a:pPr>
              <a:lnSpc>
                <a:spcPct val="100000"/>
              </a:lnSpc>
            </a:pPr>
            <a:r>
              <a:rPr lang="en-IN" sz="4800" dirty="0">
                <a:solidFill>
                  <a:srgbClr val="0000FF"/>
                </a:solidFill>
                <a:latin typeface="Arial"/>
              </a:rPr>
              <a:t> </a:t>
            </a:r>
            <a:endParaRPr dirty="0"/>
          </a:p>
        </p:txBody>
      </p:sp>
      <p:sp>
        <p:nvSpPr>
          <p:cNvPr id="3"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8B8B8B"/>
                </a:solidFill>
                <a:latin typeface="Cambria"/>
              </a:rPr>
              <a:t>S. B. Jain Institute of Technology Management and research</a:t>
            </a:r>
            <a:endParaRPr dirty="0"/>
          </a:p>
        </p:txBody>
      </p:sp>
    </p:spTree>
  </p:cSld>
  <p:clrMapOvr>
    <a:masterClrMapping/>
  </p:clrMapOvr>
  <p:transition spd="slow">
    <p:pull/>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p:cTn id="7" dur="1000" fill="hold"/>
                                        <p:tgtEl>
                                          <p:spTgt spid="16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6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6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334920"/>
          </a:xfrm>
          <a:prstGeom prst="rect">
            <a:avLst/>
          </a:prstGeom>
        </p:spPr>
        <p:txBody>
          <a:bodyPr anchor="ctr"/>
          <a:lstStyle/>
          <a:p>
            <a:pPr algn="ctr">
              <a:lnSpc>
                <a:spcPct val="100000"/>
              </a:lnSpc>
            </a:pPr>
            <a:endParaRPr lang="en-US" sz="3200" b="1" dirty="0" smtClean="0">
              <a:solidFill>
                <a:srgbClr val="000000"/>
              </a:solidFill>
              <a:latin typeface="Times New Roman" pitchFamily="18" charset="0"/>
              <a:cs typeface="Times New Roman" pitchFamily="18" charset="0"/>
            </a:endParaRPr>
          </a:p>
          <a:p>
            <a:pPr algn="ctr">
              <a:lnSpc>
                <a:spcPct val="100000"/>
              </a:lnSpc>
            </a:pPr>
            <a:r>
              <a:rPr lang="en-US" sz="3200" b="1" dirty="0" smtClean="0">
                <a:solidFill>
                  <a:srgbClr val="000000"/>
                </a:solidFill>
                <a:latin typeface="Times New Roman" pitchFamily="18" charset="0"/>
                <a:cs typeface="Times New Roman" pitchFamily="18" charset="0"/>
              </a:rPr>
              <a:t>CONTENTS</a:t>
            </a:r>
            <a:endParaRPr lang="en-US" sz="3200" dirty="0">
              <a:latin typeface="Times New Roman" pitchFamily="18" charset="0"/>
              <a:cs typeface="Times New Roman" pitchFamily="18" charset="0"/>
            </a:endParaRPr>
          </a:p>
        </p:txBody>
      </p:sp>
      <p:sp>
        <p:nvSpPr>
          <p:cNvPr id="125" name="TextShape 2"/>
          <p:cNvSpPr txBox="1"/>
          <p:nvPr/>
        </p:nvSpPr>
        <p:spPr>
          <a:xfrm>
            <a:off x="457200" y="838200"/>
            <a:ext cx="8229323" cy="5181600"/>
          </a:xfrm>
          <a:prstGeom prst="rect">
            <a:avLst/>
          </a:prstGeom>
        </p:spPr>
        <p:txBody>
          <a:bodyPr/>
          <a:lstStyle/>
          <a:p>
            <a:pPr indent="-342900" algn="just">
              <a:lnSpc>
                <a:spcPct val="150000"/>
              </a:lnSpc>
              <a:buFont typeface="Wingdings" pitchFamily="2" charset="2"/>
              <a:buChar char="q"/>
            </a:pPr>
            <a:r>
              <a:rPr lang="en-US" sz="2000" dirty="0" smtClean="0">
                <a:solidFill>
                  <a:srgbClr val="000000"/>
                </a:solidFill>
                <a:latin typeface="Times New Roman" panose="02020603050405020304" pitchFamily="18" charset="0"/>
                <a:cs typeface="Times New Roman" pitchFamily="18" charset="0"/>
              </a:rPr>
              <a:t>Introduction</a:t>
            </a:r>
          </a:p>
          <a:p>
            <a:pPr indent="-342900">
              <a:lnSpc>
                <a:spcPct val="150000"/>
              </a:lnSpc>
              <a:buFont typeface="Wingdings" pitchFamily="2" charset="2"/>
              <a:buChar char="q"/>
            </a:pPr>
            <a:r>
              <a:rPr lang="en-IN" sz="2000" dirty="0">
                <a:latin typeface="Times New Roman" pitchFamily="18" charset="0"/>
                <a:cs typeface="Times New Roman" pitchFamily="18" charset="0"/>
              </a:rPr>
              <a:t>Project </a:t>
            </a:r>
            <a:r>
              <a:rPr lang="en-IN" sz="2000" dirty="0" smtClean="0">
                <a:latin typeface="Times New Roman" pitchFamily="18" charset="0"/>
                <a:cs typeface="Times New Roman" pitchFamily="18" charset="0"/>
              </a:rPr>
              <a:t>Overview</a:t>
            </a:r>
            <a:endParaRPr sz="2000" dirty="0">
              <a:solidFill>
                <a:srgbClr val="000000"/>
              </a:solidFill>
              <a:latin typeface="Times New Roman" panose="02020603050405020304" pitchFamily="18" charset="0"/>
              <a:cs typeface="Times New Roman" pitchFamily="18" charset="0"/>
            </a:endParaRPr>
          </a:p>
          <a:p>
            <a:pPr indent="-342900">
              <a:lnSpc>
                <a:spcPct val="150000"/>
              </a:lnSpc>
              <a:buFont typeface="Wingdings" pitchFamily="2" charset="2"/>
              <a:buChar char="q"/>
            </a:pPr>
            <a:r>
              <a:rPr lang="en-US" sz="2000" dirty="0">
                <a:solidFill>
                  <a:srgbClr val="000000"/>
                </a:solidFill>
                <a:latin typeface="Times New Roman" pitchFamily="18" charset="0"/>
                <a:cs typeface="Times New Roman" pitchFamily="18" charset="0"/>
              </a:rPr>
              <a:t>Literature Review</a:t>
            </a:r>
          </a:p>
          <a:p>
            <a:pPr indent="-342900">
              <a:lnSpc>
                <a:spcPct val="150000"/>
              </a:lnSpc>
              <a:buFont typeface="Wingdings" pitchFamily="2" charset="2"/>
              <a:buChar char="q"/>
            </a:pPr>
            <a:r>
              <a:rPr lang="en-IN" sz="2000" dirty="0">
                <a:solidFill>
                  <a:srgbClr val="000000"/>
                </a:solidFill>
                <a:latin typeface="Times New Roman" panose="02020603050405020304" pitchFamily="18" charset="0"/>
                <a:cs typeface="Times New Roman" pitchFamily="18" charset="0"/>
              </a:rPr>
              <a:t>Methodology</a:t>
            </a:r>
            <a:endParaRPr lang="en-US" sz="2000" dirty="0">
              <a:solidFill>
                <a:srgbClr val="000000"/>
              </a:solidFill>
              <a:latin typeface="Times New Roman" pitchFamily="18" charset="0"/>
              <a:cs typeface="Times New Roman" pitchFamily="18" charset="0"/>
            </a:endParaRPr>
          </a:p>
          <a:p>
            <a:pPr indent="-342900">
              <a:lnSpc>
                <a:spcPct val="150000"/>
              </a:lnSpc>
              <a:buFont typeface="Wingdings" pitchFamily="2" charset="2"/>
              <a:buChar char="q"/>
            </a:pPr>
            <a:r>
              <a:rPr lang="en-IN" sz="2000" dirty="0">
                <a:solidFill>
                  <a:srgbClr val="000000"/>
                </a:solidFill>
                <a:latin typeface="Times New Roman" panose="02020603050405020304" pitchFamily="18" charset="0"/>
                <a:cs typeface="Times New Roman" pitchFamily="18" charset="0"/>
              </a:rPr>
              <a:t>Progress So Far</a:t>
            </a:r>
          </a:p>
          <a:p>
            <a:pPr indent="-342900">
              <a:lnSpc>
                <a:spcPct val="150000"/>
              </a:lnSpc>
              <a:buFont typeface="Wingdings" pitchFamily="2" charset="2"/>
              <a:buChar char="q"/>
            </a:pPr>
            <a:r>
              <a:rPr lang="en-IN" sz="2000" dirty="0">
                <a:solidFill>
                  <a:srgbClr val="000000"/>
                </a:solidFill>
                <a:latin typeface="Times New Roman" panose="02020603050405020304" pitchFamily="18" charset="0"/>
                <a:cs typeface="Times New Roman" pitchFamily="18" charset="0"/>
              </a:rPr>
              <a:t>Current Status</a:t>
            </a:r>
          </a:p>
          <a:p>
            <a:pPr indent="-342900">
              <a:lnSpc>
                <a:spcPct val="150000"/>
              </a:lnSpc>
              <a:buFont typeface="Wingdings" pitchFamily="2" charset="2"/>
              <a:buChar char="q"/>
            </a:pPr>
            <a:r>
              <a:rPr lang="en-IN" sz="2000" dirty="0">
                <a:solidFill>
                  <a:srgbClr val="000000"/>
                </a:solidFill>
                <a:latin typeface="Times New Roman" panose="02020603050405020304" pitchFamily="18" charset="0"/>
                <a:cs typeface="Times New Roman" pitchFamily="18" charset="0"/>
              </a:rPr>
              <a:t>Future work</a:t>
            </a:r>
            <a:endParaRPr sz="2000" dirty="0">
              <a:solidFill>
                <a:srgbClr val="000000"/>
              </a:solidFill>
              <a:latin typeface="Times New Roman" panose="02020603050405020304" pitchFamily="18" charset="0"/>
              <a:cs typeface="Times New Roman" pitchFamily="18" charset="0"/>
            </a:endParaRPr>
          </a:p>
          <a:p>
            <a:pPr indent="-342900">
              <a:lnSpc>
                <a:spcPct val="150000"/>
              </a:lnSpc>
              <a:buFont typeface="Wingdings" pitchFamily="2" charset="2"/>
              <a:buChar char="q"/>
            </a:pPr>
            <a:r>
              <a:rPr lang="en-US" sz="2000" dirty="0">
                <a:solidFill>
                  <a:srgbClr val="000000"/>
                </a:solidFill>
                <a:latin typeface="Times New Roman" pitchFamily="18" charset="0"/>
                <a:cs typeface="Times New Roman" pitchFamily="18" charset="0"/>
              </a:rPr>
              <a:t>Conclusion</a:t>
            </a:r>
          </a:p>
          <a:p>
            <a:pPr indent="-342900">
              <a:lnSpc>
                <a:spcPct val="150000"/>
              </a:lnSpc>
              <a:buFont typeface="Wingdings" pitchFamily="2" charset="2"/>
              <a:buChar char="q"/>
            </a:pPr>
            <a:r>
              <a:rPr lang="en-US" sz="2000" dirty="0">
                <a:solidFill>
                  <a:srgbClr val="000000"/>
                </a:solidFill>
                <a:latin typeface="Times New Roman" pitchFamily="18" charset="0"/>
                <a:cs typeface="Times New Roman" pitchFamily="18" charset="0"/>
              </a:rPr>
              <a:t>References </a:t>
            </a:r>
            <a:endParaRPr sz="2000" dirty="0">
              <a:solidFill>
                <a:srgbClr val="000000"/>
              </a:solidFill>
              <a:latin typeface="Times New Roman" panose="02020603050405020304" pitchFamily="18" charset="0"/>
              <a:cs typeface="Times New Roman" pitchFamily="18" charset="0"/>
            </a:endParaRPr>
          </a:p>
          <a:p>
            <a:pPr>
              <a:lnSpc>
                <a:spcPct val="150000"/>
              </a:lnSpc>
            </a:pPr>
            <a:endParaRPr sz="2000" b="1" dirty="0">
              <a:latin typeface="Times New Roman" panose="02020603050405020304" pitchFamily="18" charset="0"/>
              <a:cs typeface="Times New Roman" panose="02020603050405020304" pitchFamily="18" charset="0"/>
            </a:endParaRPr>
          </a:p>
          <a:p>
            <a:pPr>
              <a:lnSpc>
                <a:spcPct val="150000"/>
              </a:lnSpc>
            </a:pPr>
            <a:endParaRPr sz="1600" b="1" dirty="0">
              <a:latin typeface="Times New Roman" panose="02020603050405020304" pitchFamily="18" charset="0"/>
              <a:cs typeface="Times New Roman" panose="02020603050405020304" pitchFamily="18" charset="0"/>
            </a:endParaRPr>
          </a:p>
        </p:txBody>
      </p:sp>
      <p:sp>
        <p:nvSpPr>
          <p:cNvPr id="12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8B8B8B"/>
                </a:solidFill>
                <a:latin typeface="Cambria"/>
              </a:rPr>
              <a:t>S. B. Jain Institute of Technology Management and research</a:t>
            </a:r>
            <a:endParaRPr dirty="0"/>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8B8B8B"/>
                </a:solidFill>
                <a:latin typeface="Cambria"/>
              </a:rPr>
              <a:pPr>
                <a:lnSpc>
                  <a:spcPct val="100000"/>
                </a:lnSpc>
              </a:pPr>
              <a:t>2</a:t>
            </a:fld>
            <a:endParaRPr/>
          </a:p>
        </p:txBody>
      </p:sp>
    </p:spTree>
  </p:cSld>
  <p:clrMapOvr>
    <a:masterClrMapping/>
  </p:clrMapOvr>
  <p:transition spd="slow">
    <p:randomBar dir="vert"/>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0469"/>
            <a:ext cx="8534400" cy="2097931"/>
          </a:xfrm>
        </p:spPr>
        <p:txBody>
          <a:bodyPr/>
          <a:lstStyle/>
          <a:p>
            <a:pPr algn="ctr" rtl="0"/>
            <a:r>
              <a:rPr lang="en-US" sz="3200" b="1" dirty="0">
                <a:latin typeface="Times New Roman" panose="02020603050405020304" pitchFamily="18" charset="0"/>
                <a:cs typeface="Times New Roman" pitchFamily="18" charset="0"/>
              </a:rPr>
              <a:t> </a:t>
            </a:r>
            <a:r>
              <a:rPr lang="en-US" sz="3200" b="1" dirty="0" smtClean="0">
                <a:latin typeface="Times New Roman" panose="02020603050405020304" pitchFamily="18" charset="0"/>
                <a:cs typeface="Times New Roman" pitchFamily="18" charset="0"/>
              </a:rPr>
              <a:t>INTRODUCTION</a:t>
            </a:r>
            <a:br>
              <a:rPr lang="en-US" sz="3200" b="1" dirty="0" smtClean="0">
                <a:latin typeface="Times New Roman" panose="02020603050405020304" pitchFamily="18" charset="0"/>
                <a:cs typeface="Times New Roman" pitchFamily="18" charset="0"/>
              </a:rPr>
            </a:br>
            <a:r>
              <a:rPr lang="en-US" sz="3200" b="1" dirty="0">
                <a:latin typeface="Times New Roman" panose="02020603050405020304" pitchFamily="18" charset="0"/>
                <a:cs typeface="Times New Roman" pitchFamily="18" charset="0"/>
              </a:rPr>
              <a:t/>
            </a:r>
            <a:br>
              <a:rPr lang="en-US" sz="3200" b="1" dirty="0">
                <a:latin typeface="Times New Roman" panose="02020603050405020304" pitchFamily="18" charset="0"/>
                <a:cs typeface="Times New Roman" pitchFamily="18" charset="0"/>
              </a:rPr>
            </a:br>
            <a:r>
              <a:rPr lang="en-US" b="1" dirty="0">
                <a:latin typeface="Times New Roman" panose="02020603050405020304" pitchFamily="18" charset="0"/>
                <a:cs typeface="Times New Roman" pitchFamily="18" charset="0"/>
              </a:rPr>
              <a:t> “</a:t>
            </a:r>
            <a:r>
              <a:rPr lang="en-US" dirty="0">
                <a:latin typeface="Times New Roman" pitchFamily="18" charset="0"/>
                <a:cs typeface="Times New Roman" pitchFamily="18" charset="0"/>
              </a:rPr>
              <a:t>Intelligent Home Automation System Using Gen AI and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for Personalized Energy Management to Reduce Carbon Footprint”</a:t>
            </a:r>
            <a:br>
              <a:rPr lang="en-US" dirty="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
        <p:nvSpPr>
          <p:cNvPr id="4" name="TextBox 3"/>
          <p:cNvSpPr txBox="1"/>
          <p:nvPr/>
        </p:nvSpPr>
        <p:spPr>
          <a:xfrm>
            <a:off x="457200" y="2514600"/>
            <a:ext cx="8305800" cy="3416320"/>
          </a:xfrm>
          <a:prstGeom prst="rect">
            <a:avLst/>
          </a:prstGeom>
          <a:noFill/>
        </p:spPr>
        <p:txBody>
          <a:bodyPr wrap="square" rtlCol="0">
            <a:spAutoFit/>
          </a:bodyPr>
          <a:lstStyle/>
          <a:p>
            <a:pPr algn="just"/>
            <a:r>
              <a:rPr lang="en-US" dirty="0">
                <a:latin typeface="Times New Roman" pitchFamily="18" charset="0"/>
                <a:cs typeface="Times New Roman" pitchFamily="18" charset="0"/>
              </a:rPr>
              <a:t>The Intelligent Home Automation System that integrates Generative AI and the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represents a cutting-edge approach to personalized energy management. This system enables homeowners to optimize energy consumption through real-time monitoring and intelligent automation. By connecting smart devices—such as thermostats, lighting, and appliances—these systems can analyze usage patterns and environmental data to provide tailored recommendations. The use of Generative AI enhances this functionality by predicting energy needs and adapting settings to maximize efficiency. This not only helps reduce energy bills but also significantly lowers the carbon footprint of households, contributing to a more sustainable environment. As energy conservation becomes increasingly important, such smart home technologies offer a practical solution for individuals to actively engage in eco-friendly practices while enjoying the conveniences of modern living.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6827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838197" y="790277"/>
            <a:ext cx="7635239" cy="430887"/>
          </a:xfrm>
        </p:spPr>
        <p:txBody>
          <a:bodyPr/>
          <a:lstStyle/>
          <a:p>
            <a:r>
              <a:rPr lang="en-IN" sz="2800" b="1" dirty="0" smtClean="0">
                <a:latin typeface="Times New Roman" pitchFamily="18" charset="0"/>
                <a:cs typeface="Times New Roman" pitchFamily="18" charset="0"/>
              </a:rPr>
              <a:t>PROJECT OVERVIEW</a:t>
            </a:r>
            <a:endParaRPr lang="en-IN" sz="2800" dirty="0"/>
          </a:p>
        </p:txBody>
      </p:sp>
      <p:sp>
        <p:nvSpPr>
          <p:cNvPr id="3" name="Text Placeholder 2"/>
          <p:cNvSpPr>
            <a:spLocks noGrp="1"/>
          </p:cNvSpPr>
          <p:nvPr>
            <p:ph type="body" idx="1"/>
          </p:nvPr>
        </p:nvSpPr>
        <p:spPr>
          <a:xfrm>
            <a:off x="762000" y="1828800"/>
            <a:ext cx="7696200" cy="3323987"/>
          </a:xfrm>
        </p:spPr>
        <p:txBody>
          <a:bodyPr/>
          <a:lstStyle/>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project aims to develop an advanced home automation system that leverages the power of Generative AI (Gen AI) and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technologies to create a personalized energy management solution. The system utilizes the ESP8266 microcontroller, along with various environmental sensors such as light, temperature, and motion detectors, to gather real-time data from the home environment. By analyzing this data, the Gen AI model will learn the habits and preferences of the household occupants, enabling it to predict and automate the control of household appliances. This intelligent system is designed to optimize energy consumption, enhance user comfort, and reduce the household's carbon footprint. The project highlights the potential of combining AI and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for sustainable and efficient living.</a:t>
            </a:r>
            <a:endParaRPr lang="en-IN" dirty="0">
              <a:latin typeface="Times New Roman" pitchFamily="18" charset="0"/>
              <a:cs typeface="Times New Roman" pitchFamily="18" charset="0"/>
            </a:endParaRPr>
          </a:p>
          <a:p>
            <a:endParaRPr lang="en-IN" dirty="0"/>
          </a:p>
        </p:txBody>
      </p:sp>
      <p:sp>
        <p:nvSpPr>
          <p:cNvPr id="4" name="Footer Placeholder 3"/>
          <p:cNvSpPr>
            <a:spLocks noGrp="1"/>
          </p:cNvSpPr>
          <p:nvPr>
            <p:ph type="ftr" sz="quarter" idx="5"/>
          </p:nvPr>
        </p:nvSpPr>
        <p:spPr/>
        <p:txBody>
          <a:bodyPr/>
          <a:lstStyle/>
          <a:p>
            <a:pPr marL="12700">
              <a:lnSpc>
                <a:spcPts val="1425"/>
              </a:lnSpc>
            </a:pPr>
            <a:r>
              <a:rPr lang="en-US" spc="-5" smtClean="0"/>
              <a:t>S. B. Jain Institute of Technology Management and research</a:t>
            </a:r>
            <a:endParaRPr lang="en-US" dirty="0"/>
          </a:p>
        </p:txBody>
      </p:sp>
    </p:spTree>
    <p:extLst>
      <p:ext uri="{BB962C8B-B14F-4D97-AF65-F5344CB8AC3E}">
        <p14:creationId xmlns:p14="http://schemas.microsoft.com/office/powerpoint/2010/main" val="21729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8B8B8B"/>
                </a:solidFill>
                <a:latin typeface="Cambria"/>
              </a:rPr>
              <a:t>S. B. Jain Institute of Technology Management and research</a:t>
            </a:r>
            <a:endParaRPr dirty="0"/>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8B8B8B"/>
                </a:solidFill>
                <a:latin typeface="Cambria"/>
              </a:rPr>
              <a:pPr>
                <a:lnSpc>
                  <a:spcPct val="100000"/>
                </a:lnSpc>
              </a:pPr>
              <a:t>5</a:t>
            </a:fld>
            <a:endParaRPr/>
          </a:p>
        </p:txBody>
      </p:sp>
      <p:sp>
        <p:nvSpPr>
          <p:cNvPr id="5" name="Text Placeholder 4">
            <a:extLst>
              <a:ext uri="{FF2B5EF4-FFF2-40B4-BE49-F238E27FC236}">
                <a16:creationId xmlns="" xmlns:a16="http://schemas.microsoft.com/office/drawing/2014/main" id="{5815BFDF-531C-9C3C-826D-ED4961932001}"/>
              </a:ext>
            </a:extLst>
          </p:cNvPr>
          <p:cNvSpPr>
            <a:spLocks noGrp="1"/>
          </p:cNvSpPr>
          <p:nvPr>
            <p:ph type="body" idx="1"/>
          </p:nvPr>
        </p:nvSpPr>
        <p:spPr>
          <a:xfrm>
            <a:off x="373111" y="457200"/>
            <a:ext cx="8352600" cy="5812512"/>
          </a:xfrm>
        </p:spPr>
        <p:txBody>
          <a:bodyPr/>
          <a:lstStyle/>
          <a:p>
            <a:pPr algn="just"/>
            <a:r>
              <a:rPr lang="en-US" sz="2400" b="1" dirty="0">
                <a:latin typeface="Times New Roman" panose="02020603050405020304" pitchFamily="18" charset="0"/>
                <a:cs typeface="Times New Roman" panose="02020603050405020304" pitchFamily="18" charset="0"/>
              </a:rPr>
              <a:t>Project Objectives</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q"/>
            </a:pPr>
            <a:r>
              <a:rPr lang="en-US" sz="2000" dirty="0">
                <a:latin typeface="Times New Roman" pitchFamily="18" charset="0"/>
                <a:cs typeface="Times New Roman" pitchFamily="18" charset="0"/>
              </a:rPr>
              <a:t>Implement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-enabled sensors and devices to continuously monitor energy consumption patterns and environmental conditions within the home.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342900" indent="-342900" algn="just">
              <a:buFont typeface="Wingdings" pitchFamily="2" charset="2"/>
              <a:buChar char="q"/>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Design and integrate automated controls that adjust energy settings in real time, ensuring maximum efficiency without compromising comfort.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342900" indent="-342900" algn="just">
              <a:buFont typeface="Wingdings" pitchFamily="2" charset="2"/>
              <a:buChar char="q"/>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Design the system to be scalable and adaptable to different household sizes and types, ensuring broad applicability and ease of implementation</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342900" indent="-342900" algn="just">
              <a:buFont typeface="Wingdings" pitchFamily="2" charset="2"/>
              <a:buChar char="q"/>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Develop a user-friendly interface that provides tailored suggestions for optimizing energy use, such as adjusting heating, cooling, and lighting settings based on occupancy and individual habits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342900" indent="-342900" algn="just">
              <a:buFont typeface="Wingdings" pitchFamily="2" charset="2"/>
              <a:buChar char="q"/>
            </a:pPr>
            <a:r>
              <a:rPr lang="en-US" sz="2000" dirty="0" smtClean="0">
                <a:latin typeface="Times New Roman" pitchFamily="18" charset="0"/>
                <a:cs typeface="Times New Roman" pitchFamily="18" charset="0"/>
              </a:rPr>
              <a:t>Ensure </a:t>
            </a:r>
            <a:r>
              <a:rPr lang="en-US" sz="2000" dirty="0">
                <a:latin typeface="Times New Roman" pitchFamily="18" charset="0"/>
                <a:cs typeface="Times New Roman" pitchFamily="18" charset="0"/>
              </a:rPr>
              <a:t>seamless connectivity and interoperability among various smart home devices to create a cohesive energy management ecosystem. </a:t>
            </a:r>
          </a:p>
        </p:txBody>
      </p:sp>
    </p:spTree>
  </p:cSld>
  <p:clrMapOvr>
    <a:masterClrMapping/>
  </p:clrMapOvr>
  <p:transition spd="slow">
    <p:wheel spokes="1"/>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10400" y="472271"/>
            <a:ext cx="8229323" cy="3349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LITERATURE REVIEW</a:t>
            </a:r>
            <a:endParaRPr lang="en-US" sz="3200" dirty="0">
              <a:latin typeface="Times New Roman" pitchFamily="18" charset="0"/>
              <a:cs typeface="Times New Roman" pitchFamily="18" charset="0"/>
            </a:endParaRPr>
          </a:p>
        </p:txBody>
      </p:sp>
      <p:sp>
        <p:nvSpPr>
          <p:cNvPr id="138" name="TextShape 3"/>
          <p:cNvSpPr txBox="1"/>
          <p:nvPr/>
        </p:nvSpPr>
        <p:spPr>
          <a:xfrm>
            <a:off x="410400" y="6172200"/>
            <a:ext cx="6681877" cy="685440"/>
          </a:xfrm>
          <a:prstGeom prst="rect">
            <a:avLst/>
          </a:prstGeom>
        </p:spPr>
        <p:txBody>
          <a:bodyPr anchor="ctr"/>
          <a:lstStyle/>
          <a:p>
            <a:pPr>
              <a:lnSpc>
                <a:spcPct val="100000"/>
              </a:lnSpc>
            </a:pPr>
            <a:r>
              <a:rPr lang="en-IN">
                <a:solidFill>
                  <a:srgbClr val="8B8B8B"/>
                </a:solidFill>
                <a:latin typeface="Cambria"/>
              </a:rPr>
              <a:t>S. B. Jain Institute of Technology Management and research</a:t>
            </a:r>
            <a:endParaRPr/>
          </a:p>
        </p:txBody>
      </p:sp>
      <p:sp>
        <p:nvSpPr>
          <p:cNvPr id="139" name="TextShape 4"/>
          <p:cNvSpPr txBox="1"/>
          <p:nvPr/>
        </p:nvSpPr>
        <p:spPr>
          <a:xfrm>
            <a:off x="8264769" y="6172200"/>
            <a:ext cx="585969" cy="685440"/>
          </a:xfrm>
          <a:prstGeom prst="rect">
            <a:avLst/>
          </a:prstGeom>
        </p:spPr>
        <p:txBody>
          <a:bodyPr anchor="ctr"/>
          <a:lstStyle/>
          <a:p>
            <a:pPr>
              <a:lnSpc>
                <a:spcPct val="100000"/>
              </a:lnSpc>
            </a:pPr>
            <a:fld id="{8ABF4D78-6A60-436E-A1A1-B01BCC625A31}" type="slidenum">
              <a:rPr lang="en-IN">
                <a:solidFill>
                  <a:srgbClr val="8B8B8B"/>
                </a:solidFill>
                <a:latin typeface="Cambria"/>
              </a:rPr>
              <a:pPr>
                <a:lnSpc>
                  <a:spcPct val="100000"/>
                </a:lnSpc>
              </a:pPr>
              <a:t>6</a:t>
            </a:fld>
            <a:endParaRPr/>
          </a:p>
        </p:txBody>
      </p:sp>
      <p:pic>
        <p:nvPicPr>
          <p:cNvPr id="512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19200"/>
            <a:ext cx="861120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Bar dir="vert"/>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861774"/>
          </a:xfrm>
        </p:spPr>
        <p:txBody>
          <a:bodyPr/>
          <a:lstStyle/>
          <a:p>
            <a:r>
              <a:rPr lang="en-US" sz="3200" b="1" dirty="0">
                <a:solidFill>
                  <a:srgbClr val="000000"/>
                </a:solidFill>
                <a:latin typeface="Times New Roman" pitchFamily="18" charset="0"/>
                <a:cs typeface="Times New Roman" pitchFamily="18" charset="0"/>
              </a:rPr>
              <a:t>                     METHODOLOGY</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IN" dirty="0"/>
          </a:p>
        </p:txBody>
      </p:sp>
      <p:sp>
        <p:nvSpPr>
          <p:cNvPr id="3" name="Content Placeholder 2"/>
          <p:cNvSpPr>
            <a:spLocks noGrp="1"/>
          </p:cNvSpPr>
          <p:nvPr>
            <p:ph sz="half" idx="2"/>
          </p:nvPr>
        </p:nvSpPr>
        <p:spPr>
          <a:xfrm>
            <a:off x="457200" y="1577340"/>
            <a:ext cx="3977640" cy="553998"/>
          </a:xfrm>
        </p:spPr>
        <p:txBody>
          <a:bodyPr/>
          <a:lstStyle/>
          <a:p>
            <a:endParaRPr lang="en-IN" dirty="0"/>
          </a:p>
          <a:p>
            <a:endParaRPr lang="en-IN" dirty="0"/>
          </a:p>
        </p:txBody>
      </p:sp>
      <p:sp>
        <p:nvSpPr>
          <p:cNvPr id="5" name="Footer Placeholder 4"/>
          <p:cNvSpPr>
            <a:spLocks noGrp="1"/>
          </p:cNvSpPr>
          <p:nvPr>
            <p:ph type="ftr" sz="quarter" idx="5"/>
          </p:nvPr>
        </p:nvSpPr>
        <p:spPr/>
        <p:txBody>
          <a:bodyPr/>
          <a:lstStyle/>
          <a:p>
            <a:pPr marL="12700">
              <a:lnSpc>
                <a:spcPts val="1425"/>
              </a:lnSpc>
            </a:pPr>
            <a:r>
              <a:rPr lang="en-US" spc="-5"/>
              <a:t>S. B. Jain Institute of Technology Management and research</a:t>
            </a:r>
            <a:endParaRPr lang="en-US" dirty="0"/>
          </a:p>
        </p:txBody>
      </p:sp>
      <p:pic>
        <p:nvPicPr>
          <p:cNvPr id="1026" name="Picture 2" descr="C:\Users\ACER\Desktop\Block-diagram-of-the-home-automation-system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7015163" cy="493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845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685800"/>
            <a:ext cx="8229600" cy="5491579"/>
          </a:xfrm>
        </p:spPr>
        <p:txBody>
          <a:bodyPr/>
          <a:lstStyle/>
          <a:p>
            <a:pPr marL="285750" indent="-285750" algn="just">
              <a:buFont typeface="Wingdings" pitchFamily="2" charset="2"/>
              <a:buChar char="q"/>
            </a:pP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Architecture: The hardware setup of the system, including sensors, microcontroller, and communication protocols. </a:t>
            </a:r>
            <a:endParaRPr lang="en-US" dirty="0" smtClean="0">
              <a:latin typeface="Times New Roman" pitchFamily="18" charset="0"/>
              <a:cs typeface="Times New Roman" pitchFamily="18" charset="0"/>
            </a:endParaRPr>
          </a:p>
          <a:p>
            <a:pPr marL="285750" indent="-285750" algn="just">
              <a:buFont typeface="Wingdings" pitchFamily="2" charset="2"/>
              <a:buChar char="q"/>
            </a:pPr>
            <a:endParaRPr lang="en-US" dirty="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Collection: The ESP8266 gathers temperature, light, and motion data in real time from the connected sensors. </a:t>
            </a:r>
            <a:endParaRPr lang="en-US" dirty="0" smtClean="0">
              <a:latin typeface="Times New Roman" pitchFamily="18" charset="0"/>
              <a:cs typeface="Times New Roman" pitchFamily="18" charset="0"/>
            </a:endParaRPr>
          </a:p>
          <a:p>
            <a:pPr marL="285750" indent="-285750" algn="just">
              <a:buFont typeface="Wingdings" pitchFamily="2" charset="2"/>
              <a:buChar char="q"/>
            </a:pPr>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Gen </a:t>
            </a:r>
            <a:r>
              <a:rPr lang="en-US" dirty="0">
                <a:latin typeface="Times New Roman" pitchFamily="18" charset="0"/>
                <a:cs typeface="Times New Roman" pitchFamily="18" charset="0"/>
              </a:rPr>
              <a:t>AI Processing: The AI model analyzes historical data, learning the user’s behavior and environmental patterns to predict when appliances should be turned on or off. </a:t>
            </a:r>
            <a:endParaRPr lang="en-US" dirty="0" smtClean="0">
              <a:latin typeface="Times New Roman" pitchFamily="18" charset="0"/>
              <a:cs typeface="Times New Roman" pitchFamily="18" charset="0"/>
            </a:endParaRPr>
          </a:p>
          <a:p>
            <a:pPr marL="285750" indent="-285750" algn="just">
              <a:buFont typeface="Wingdings" pitchFamily="2" charset="2"/>
              <a:buChar char="q"/>
            </a:pPr>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Automation: Based on AI predictions and sensor data, the system controls appliances, such as turning lights off when the room is vacant and adjusting light intensity based on ambient light levels. </a:t>
            </a:r>
            <a:endParaRPr lang="en-US" dirty="0" smtClean="0">
              <a:latin typeface="Times New Roman" pitchFamily="18" charset="0"/>
              <a:cs typeface="Times New Roman" pitchFamily="18" charset="0"/>
            </a:endParaRPr>
          </a:p>
          <a:p>
            <a:pPr marL="285750" indent="-285750" algn="just">
              <a:buFont typeface="Wingdings" pitchFamily="2" charset="2"/>
              <a:buChar char="q"/>
            </a:pPr>
            <a:endParaRPr lang="en-US" dirty="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Interface: Data and system status are sent to </a:t>
            </a:r>
            <a:r>
              <a:rPr lang="en-US" dirty="0" err="1">
                <a:latin typeface="Times New Roman" pitchFamily="18" charset="0"/>
                <a:cs typeface="Times New Roman" pitchFamily="18" charset="0"/>
              </a:rPr>
              <a:t>ThingSpeak</a:t>
            </a:r>
            <a:r>
              <a:rPr lang="en-US" dirty="0">
                <a:latin typeface="Times New Roman" pitchFamily="18" charset="0"/>
                <a:cs typeface="Times New Roman" pitchFamily="18" charset="0"/>
              </a:rPr>
              <a:t>, where the user can view live updates and control settings through a user-friendly dashboard</a:t>
            </a:r>
            <a:r>
              <a:rPr lang="en-US" dirty="0" smtClean="0">
                <a:latin typeface="Times New Roman" pitchFamily="18" charset="0"/>
                <a:cs typeface="Times New Roman" pitchFamily="18" charset="0"/>
              </a:rPr>
              <a:t>.</a:t>
            </a:r>
          </a:p>
          <a:p>
            <a:pPr marL="285750" indent="-285750" algn="just">
              <a:buFont typeface="Wingdings" pitchFamily="2" charset="2"/>
              <a:buChar char="q"/>
            </a:pPr>
            <a:endParaRPr lang="en-US" dirty="0" smtClean="0">
              <a:latin typeface="Times New Roman" pitchFamily="18" charset="0"/>
              <a:cs typeface="Times New Roman" pitchFamily="18" charset="0"/>
            </a:endParaRPr>
          </a:p>
          <a:p>
            <a:pPr marL="285750" indent="-285750" algn="just">
              <a:buFont typeface="Wingdings" pitchFamily="2" charset="2"/>
              <a:buChar char="q"/>
            </a:pPr>
            <a:r>
              <a:rPr lang="en-US" dirty="0" smtClean="0">
                <a:latin typeface="Times New Roman" pitchFamily="18" charset="0"/>
                <a:cs typeface="Times New Roman" pitchFamily="18" charset="0"/>
              </a:rPr>
              <a:t>Testing </a:t>
            </a:r>
            <a:r>
              <a:rPr lang="en-US" dirty="0">
                <a:latin typeface="Times New Roman" pitchFamily="18" charset="0"/>
                <a:cs typeface="Times New Roman" pitchFamily="18" charset="0"/>
              </a:rPr>
              <a:t>and Validation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important part of the scope involves the thorough testing and validation of the system in real-world environments.</a:t>
            </a:r>
            <a:endParaRPr lang="en-IN" dirty="0">
              <a:latin typeface="Times New Roman" pitchFamily="18" charset="0"/>
              <a:cs typeface="Times New Roman" pitchFamily="18" charset="0"/>
            </a:endParaRPr>
          </a:p>
        </p:txBody>
      </p:sp>
      <p:sp>
        <p:nvSpPr>
          <p:cNvPr id="5" name="Footer Placeholder 4"/>
          <p:cNvSpPr>
            <a:spLocks noGrp="1"/>
          </p:cNvSpPr>
          <p:nvPr>
            <p:ph type="ftr" sz="quarter" idx="5"/>
          </p:nvPr>
        </p:nvSpPr>
        <p:spPr/>
        <p:txBody>
          <a:bodyPr/>
          <a:lstStyle/>
          <a:p>
            <a:pPr marL="12700">
              <a:lnSpc>
                <a:spcPts val="1425"/>
              </a:lnSpc>
            </a:pPr>
            <a:r>
              <a:rPr lang="en-US" spc="-5" smtClean="0"/>
              <a:t>S. B. Jain Institute of Technology Management and research</a:t>
            </a:r>
            <a:endParaRPr lang="en-US" dirty="0"/>
          </a:p>
        </p:txBody>
      </p:sp>
    </p:spTree>
    <p:extLst>
      <p:ext uri="{BB962C8B-B14F-4D97-AF65-F5344CB8AC3E}">
        <p14:creationId xmlns:p14="http://schemas.microsoft.com/office/powerpoint/2010/main" val="246502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802880" cy="861774"/>
          </a:xfrm>
        </p:spPr>
        <p:txBody>
          <a:bodyPr/>
          <a:lstStyle/>
          <a:p>
            <a:r>
              <a:rPr lang="en-IN" sz="3200" b="1" dirty="0" smtClean="0">
                <a:latin typeface="Times New Roman" pitchFamily="18" charset="0"/>
                <a:cs typeface="Times New Roman" pitchFamily="18" charset="0"/>
              </a:rPr>
              <a:t>TOOLS AND TECHNOLOGIES USED</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dirty="0"/>
          </a:p>
        </p:txBody>
      </p:sp>
      <p:sp>
        <p:nvSpPr>
          <p:cNvPr id="3" name="Content Placeholder 2"/>
          <p:cNvSpPr>
            <a:spLocks noGrp="1"/>
          </p:cNvSpPr>
          <p:nvPr>
            <p:ph sz="half" idx="2"/>
          </p:nvPr>
        </p:nvSpPr>
        <p:spPr>
          <a:xfrm>
            <a:off x="457200" y="1371600"/>
            <a:ext cx="7924800" cy="4154984"/>
          </a:xfrm>
        </p:spPr>
        <p:txBody>
          <a:bodyPr/>
          <a:lstStyle/>
          <a:p>
            <a:endParaRPr lang="en-IN" dirty="0">
              <a:latin typeface="Times New Roman" pitchFamily="18" charset="0"/>
              <a:cs typeface="Times New Roman" pitchFamily="18" charset="0"/>
            </a:endParaRPr>
          </a:p>
          <a:p>
            <a:pPr marL="285750" indent="-285750">
              <a:buFont typeface="Wingdings" pitchFamily="2" charset="2"/>
              <a:buChar char="q"/>
            </a:pPr>
            <a:r>
              <a:rPr lang="en-IN" dirty="0">
                <a:latin typeface="Times New Roman" pitchFamily="18" charset="0"/>
                <a:cs typeface="Times New Roman" pitchFamily="18" charset="0"/>
              </a:rPr>
              <a:t>Hardware:-</a:t>
            </a:r>
          </a:p>
          <a:p>
            <a:r>
              <a:rPr lang="en-IN" dirty="0">
                <a:latin typeface="Times New Roman" pitchFamily="18" charset="0"/>
                <a:cs typeface="Times New Roman" pitchFamily="18" charset="0"/>
              </a:rPr>
              <a:t>Microcontroller: ESP8266 (</a:t>
            </a:r>
            <a:r>
              <a:rPr lang="en-IN" dirty="0" err="1">
                <a:latin typeface="Times New Roman" pitchFamily="18" charset="0"/>
                <a:cs typeface="Times New Roman" pitchFamily="18" charset="0"/>
              </a:rPr>
              <a:t>Nodemcu</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Sensors: Light (LDR sensor)</a:t>
            </a:r>
          </a:p>
          <a:p>
            <a:r>
              <a:rPr lang="en-IN" dirty="0">
                <a:latin typeface="Times New Roman" pitchFamily="18" charset="0"/>
                <a:cs typeface="Times New Roman" pitchFamily="18" charset="0"/>
              </a:rPr>
              <a:t>                Temperature (DHT11 sensor)</a:t>
            </a:r>
          </a:p>
          <a:p>
            <a:r>
              <a:rPr lang="en-IN" dirty="0">
                <a:latin typeface="Times New Roman" pitchFamily="18" charset="0"/>
                <a:cs typeface="Times New Roman" pitchFamily="18" charset="0"/>
              </a:rPr>
              <a:t>                Motion (PIR sensor)</a:t>
            </a:r>
          </a:p>
          <a:p>
            <a:endParaRPr lang="en-IN" dirty="0">
              <a:latin typeface="Times New Roman" pitchFamily="18" charset="0"/>
              <a:cs typeface="Times New Roman" pitchFamily="18" charset="0"/>
            </a:endParaRPr>
          </a:p>
          <a:p>
            <a:pPr marL="285750" indent="-285750">
              <a:buFont typeface="Wingdings" pitchFamily="2" charset="2"/>
              <a:buChar char="q"/>
            </a:pPr>
            <a:r>
              <a:rPr lang="en-IN" dirty="0">
                <a:latin typeface="Times New Roman" pitchFamily="18" charset="0"/>
                <a:cs typeface="Times New Roman" pitchFamily="18" charset="0"/>
              </a:rPr>
              <a:t>Programming Languages: C++ (for ESP8266) </a:t>
            </a:r>
          </a:p>
          <a:p>
            <a:endParaRPr lang="en-IN" dirty="0">
              <a:latin typeface="Times New Roman" pitchFamily="18" charset="0"/>
              <a:cs typeface="Times New Roman" pitchFamily="18" charset="0"/>
            </a:endParaRPr>
          </a:p>
          <a:p>
            <a:pPr marL="285750" indent="-285750">
              <a:buFont typeface="Wingdings" pitchFamily="2" charset="2"/>
              <a:buChar char="q"/>
            </a:pPr>
            <a:r>
              <a:rPr lang="en-IN" dirty="0">
                <a:latin typeface="Times New Roman" pitchFamily="18" charset="0"/>
                <a:cs typeface="Times New Roman" pitchFamily="18" charset="0"/>
              </a:rPr>
              <a:t>Software:-</a:t>
            </a:r>
          </a:p>
          <a:p>
            <a:r>
              <a:rPr lang="en-IN" dirty="0">
                <a:latin typeface="Times New Roman" pitchFamily="18" charset="0"/>
                <a:cs typeface="Times New Roman" pitchFamily="18" charset="0"/>
              </a:rPr>
              <a:t>Frontend: HTML, CSS</a:t>
            </a:r>
          </a:p>
          <a:p>
            <a:r>
              <a:rPr lang="en-IN" dirty="0" err="1">
                <a:latin typeface="Times New Roman" pitchFamily="18" charset="0"/>
                <a:cs typeface="Times New Roman" pitchFamily="18" charset="0"/>
              </a:rPr>
              <a:t>Backend:PHP</a:t>
            </a:r>
            <a:r>
              <a:rPr lang="en-IN" dirty="0">
                <a:latin typeface="Times New Roman" pitchFamily="18" charset="0"/>
                <a:cs typeface="Times New Roman" pitchFamily="18" charset="0"/>
              </a:rPr>
              <a:t>/MySQL (CURD Operation)</a:t>
            </a:r>
          </a:p>
          <a:p>
            <a:r>
              <a:rPr lang="en-IN" dirty="0">
                <a:latin typeface="Times New Roman" pitchFamily="18" charset="0"/>
                <a:cs typeface="Times New Roman" pitchFamily="18" charset="0"/>
              </a:rPr>
              <a:t> </a:t>
            </a:r>
          </a:p>
          <a:p>
            <a:pPr marL="285750" indent="-285750">
              <a:buFont typeface="Wingdings" pitchFamily="2" charset="2"/>
              <a:buChar char="q"/>
            </a:pPr>
            <a:r>
              <a:rPr lang="en-IN" dirty="0">
                <a:latin typeface="Times New Roman" pitchFamily="18" charset="0"/>
                <a:cs typeface="Times New Roman" pitchFamily="18" charset="0"/>
              </a:rPr>
              <a:t>Cloud Platform</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Thingspeak</a:t>
            </a:r>
            <a:r>
              <a:rPr lang="en-IN" dirty="0" smtClean="0">
                <a:latin typeface="Times New Roman" pitchFamily="18" charset="0"/>
                <a:cs typeface="Times New Roman" pitchFamily="18" charset="0"/>
              </a:rPr>
              <a:t> (MATLAB)</a:t>
            </a:r>
          </a:p>
          <a:p>
            <a:endParaRPr lang="en-IN" dirty="0"/>
          </a:p>
        </p:txBody>
      </p:sp>
      <p:sp>
        <p:nvSpPr>
          <p:cNvPr id="5" name="Footer Placeholder 4"/>
          <p:cNvSpPr>
            <a:spLocks noGrp="1"/>
          </p:cNvSpPr>
          <p:nvPr>
            <p:ph type="ftr" sz="quarter" idx="5"/>
          </p:nvPr>
        </p:nvSpPr>
        <p:spPr/>
        <p:txBody>
          <a:bodyPr/>
          <a:lstStyle/>
          <a:p>
            <a:pPr marL="12700">
              <a:lnSpc>
                <a:spcPts val="1425"/>
              </a:lnSpc>
            </a:pPr>
            <a:r>
              <a:rPr lang="en-US" spc="-5" smtClean="0"/>
              <a:t>S. B. Jain Institute of Technology Management and research</a:t>
            </a:r>
            <a:endParaRPr lang="en-US" dirty="0"/>
          </a:p>
        </p:txBody>
      </p:sp>
    </p:spTree>
    <p:extLst>
      <p:ext uri="{BB962C8B-B14F-4D97-AF65-F5344CB8AC3E}">
        <p14:creationId xmlns:p14="http://schemas.microsoft.com/office/powerpoint/2010/main" val="8648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1717</TotalTime>
  <Words>1317</Words>
  <Application>Microsoft Office PowerPoint</Application>
  <PresentationFormat>On-screen Show (4:3)</PresentationFormat>
  <Paragraphs>147</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“Intelligent Home Automation System Using Gen AI and IoT”  </vt:lpstr>
      <vt:lpstr>PowerPoint Presentation</vt:lpstr>
      <vt:lpstr> INTRODUCTION   “Intelligent Home Automation System Using Gen AI and IoT for Personalized Energy Management to Reduce Carbon Footprint”  </vt:lpstr>
      <vt:lpstr>PROJECT OVERVIEW</vt:lpstr>
      <vt:lpstr>PowerPoint Presentation</vt:lpstr>
      <vt:lpstr>PowerPoint Presentation</vt:lpstr>
      <vt:lpstr>                     METHODOLOGY </vt:lpstr>
      <vt:lpstr>PowerPoint Presentation</vt:lpstr>
      <vt:lpstr>TOOLS AND TECHNOLOGIES USED </vt:lpstr>
      <vt:lpstr>PROGRESS SO FAR </vt:lpstr>
      <vt:lpstr>FUTURE WORK </vt:lpstr>
      <vt:lpstr>CONCLUSION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 MAYURI GETME</dc:creator>
  <cp:lastModifiedBy>ACER</cp:lastModifiedBy>
  <cp:revision>230</cp:revision>
  <dcterms:created xsi:type="dcterms:W3CDTF">2021-03-08T15:20:31Z</dcterms:created>
  <dcterms:modified xsi:type="dcterms:W3CDTF">2024-10-09T04:34:32Z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