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sldIdLst>
    <p:sldId id="278" r:id="rId5"/>
    <p:sldId id="279" r:id="rId6"/>
    <p:sldId id="280" r:id="rId7"/>
    <p:sldId id="281" r:id="rId8"/>
    <p:sldId id="284" r:id="rId9"/>
    <p:sldId id="282" r:id="rId10"/>
    <p:sldId id="285" r:id="rId11"/>
    <p:sldId id="295" r:id="rId12"/>
    <p:sldId id="294" r:id="rId13"/>
    <p:sldId id="29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59216" y="1698859"/>
            <a:ext cx="5882079" cy="1225296"/>
          </a:xfrm>
        </p:spPr>
        <p:txBody>
          <a:bodyPr/>
          <a:lstStyle/>
          <a:p>
            <a:r>
              <a:rPr lang="en-US" dirty="0"/>
              <a:t>Hotel business evaluation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073707"/>
            <a:ext cx="3493008" cy="878908"/>
          </a:xfrm>
        </p:spPr>
        <p:txBody>
          <a:bodyPr/>
          <a:lstStyle/>
          <a:p>
            <a:r>
              <a:rPr lang="en-US" dirty="0"/>
              <a:t>Vaishnavi R Bhat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935736"/>
            <a:ext cx="6766560" cy="768096"/>
          </a:xfrm>
        </p:spPr>
        <p:txBody>
          <a:bodyPr/>
          <a:lstStyle/>
          <a:p>
            <a:r>
              <a:rPr lang="en-US" dirty="0"/>
              <a:t>suggestions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Hotel Business Evaluation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037122" y="1821421"/>
            <a:ext cx="7866246" cy="4492752"/>
          </a:xfrm>
        </p:spPr>
        <p:txBody>
          <a:bodyPr/>
          <a:lstStyle/>
          <a:p>
            <a:pPr marL="342900" indent="-342900">
              <a:buAutoNum type="arabicPeriod"/>
            </a:pPr>
            <a:r>
              <a:rPr lang="en-US" sz="1800" dirty="0"/>
              <a:t>Cancellation </a:t>
            </a:r>
            <a:r>
              <a:rPr lang="en-US" sz="1800" b="1" dirty="0"/>
              <a:t>rates rise as the price does</a:t>
            </a:r>
            <a:r>
              <a:rPr lang="en-US" sz="1800" dirty="0"/>
              <a:t>. In order to prevent cancellations of reservations, hotels could </a:t>
            </a:r>
            <a:r>
              <a:rPr lang="en-US" sz="1800" b="1" dirty="0"/>
              <a:t>work on their pricing strategies </a:t>
            </a:r>
            <a:r>
              <a:rPr lang="en-US" sz="1800" dirty="0"/>
              <a:t>and try to lower the rates </a:t>
            </a:r>
            <a:r>
              <a:rPr lang="en-US" sz="1800" b="1" dirty="0"/>
              <a:t>for specific hotels based on locations</a:t>
            </a:r>
            <a:r>
              <a:rPr lang="en-US" sz="1800" dirty="0"/>
              <a:t>. They can also provide some </a:t>
            </a:r>
            <a:r>
              <a:rPr lang="en-US" sz="1800" b="1" dirty="0"/>
              <a:t>discounts</a:t>
            </a:r>
            <a:r>
              <a:rPr lang="en-US" sz="1800" dirty="0"/>
              <a:t> to the consumers.</a:t>
            </a:r>
          </a:p>
          <a:p>
            <a:pPr marL="342900" indent="-342900">
              <a:buAutoNum type="arabicPeriod"/>
            </a:pPr>
            <a:r>
              <a:rPr lang="en-US" sz="1800" dirty="0"/>
              <a:t>As the ratio of the cancellation and not cancellation of the resort hotel is </a:t>
            </a:r>
            <a:r>
              <a:rPr lang="en-US" sz="1800" b="1" dirty="0"/>
              <a:t>higher in the resort hotel </a:t>
            </a:r>
            <a:r>
              <a:rPr lang="en-US" sz="1800" dirty="0"/>
              <a:t>than the city hotels. So the hotels should provide a </a:t>
            </a:r>
            <a:r>
              <a:rPr lang="en-US" sz="1800" b="1" dirty="0"/>
              <a:t>reasonable discount </a:t>
            </a:r>
            <a:r>
              <a:rPr lang="en-US" sz="1800" dirty="0"/>
              <a:t>on the room prices </a:t>
            </a:r>
            <a:r>
              <a:rPr lang="en-US" sz="1800" b="1" dirty="0"/>
              <a:t>on weekends or on holidays</a:t>
            </a:r>
            <a:r>
              <a:rPr lang="en-US" sz="1800" dirty="0"/>
              <a:t>.</a:t>
            </a:r>
          </a:p>
          <a:p>
            <a:pPr marL="342900" indent="-342900">
              <a:buAutoNum type="arabicPeriod"/>
            </a:pPr>
            <a:r>
              <a:rPr lang="en-US" sz="1800" dirty="0"/>
              <a:t>In the </a:t>
            </a:r>
            <a:r>
              <a:rPr lang="en-US" sz="1800" b="1" dirty="0"/>
              <a:t>month of January</a:t>
            </a:r>
            <a:r>
              <a:rPr lang="en-US" sz="1800" dirty="0"/>
              <a:t>, hotels can </a:t>
            </a:r>
            <a:r>
              <a:rPr lang="en-US" sz="1800" b="1" dirty="0"/>
              <a:t>start campaigns or marketing </a:t>
            </a:r>
            <a:r>
              <a:rPr lang="en-US" sz="1800" dirty="0"/>
              <a:t>with a reasonable amount to increase their revenue as the cancellation is the highest in this month.</a:t>
            </a:r>
          </a:p>
          <a:p>
            <a:pPr marL="342900" indent="-342900">
              <a:buAutoNum type="arabicPeriod"/>
            </a:pPr>
            <a:r>
              <a:rPr lang="en-US" sz="1800" dirty="0"/>
              <a:t>They can </a:t>
            </a:r>
            <a:r>
              <a:rPr lang="en-US" sz="1800" b="1" dirty="0"/>
              <a:t>also increase the quality</a:t>
            </a:r>
            <a:r>
              <a:rPr lang="en-US" sz="1800" dirty="0"/>
              <a:t> of their hotels and their services mainly in </a:t>
            </a:r>
            <a:r>
              <a:rPr lang="en-US" sz="1800" b="1" dirty="0"/>
              <a:t>Portugal</a:t>
            </a:r>
            <a:r>
              <a:rPr lang="en-US" sz="1800" dirty="0"/>
              <a:t> to reduce the cancellation rate.</a:t>
            </a:r>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824404" y="2288406"/>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824404" y="3127249"/>
            <a:ext cx="4169664" cy="2176272"/>
          </a:xfrm>
        </p:spPr>
        <p:txBody>
          <a:bodyPr/>
          <a:lstStyle/>
          <a:p>
            <a:r>
              <a:rPr lang="en-US" dirty="0"/>
              <a:t>Vaishnavi R Bhat​</a:t>
            </a:r>
          </a:p>
          <a:p>
            <a:r>
              <a:rPr lang="en-US" dirty="0"/>
              <a:t>vaisshnavirbhat26@gmail.com</a:t>
            </a:r>
          </a:p>
        </p:txBody>
      </p:sp>
      <p:pic>
        <p:nvPicPr>
          <p:cNvPr id="6" name="Picture 5">
            <a:extLst>
              <a:ext uri="{FF2B5EF4-FFF2-40B4-BE49-F238E27FC236}">
                <a16:creationId xmlns:a16="http://schemas.microsoft.com/office/drawing/2014/main" id="{F81F7BE5-E2E6-920D-9DFB-BA9CC0A0DD8E}"/>
              </a:ext>
            </a:extLst>
          </p:cNvPr>
          <p:cNvPicPr>
            <a:picLocks noChangeAspect="1"/>
          </p:cNvPicPr>
          <p:nvPr/>
        </p:nvPicPr>
        <p:blipFill>
          <a:blip r:embed="rId2"/>
          <a:stretch>
            <a:fillRect/>
          </a:stretch>
        </p:blipFill>
        <p:spPr>
          <a:xfrm>
            <a:off x="6959064" y="1778267"/>
            <a:ext cx="2464067" cy="286224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03364" y="1517904"/>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03364" y="2501123"/>
            <a:ext cx="5693664" cy="3456913"/>
          </a:xfrm>
        </p:spPr>
        <p:txBody>
          <a:bodyPr/>
          <a:lstStyle/>
          <a:p>
            <a:r>
              <a:rPr lang="en-US" dirty="0"/>
              <a:t>Problem Statement ​</a:t>
            </a:r>
          </a:p>
          <a:p>
            <a:r>
              <a:rPr lang="en-US" dirty="0"/>
              <a:t>Data Preparation</a:t>
            </a:r>
          </a:p>
          <a:p>
            <a:r>
              <a:rPr lang="en-US" dirty="0"/>
              <a:t>​Data Cleaning</a:t>
            </a:r>
          </a:p>
          <a:p>
            <a:r>
              <a:rPr lang="en-US" dirty="0"/>
              <a:t>Data Analysis</a:t>
            </a:r>
          </a:p>
          <a:p>
            <a:r>
              <a:rPr lang="en-US" dirty="0"/>
              <a:t>​Data Visualization</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57530" y="1209040"/>
            <a:ext cx="7381614" cy="768096"/>
          </a:xfrm>
        </p:spPr>
        <p:txBody>
          <a:bodyPr/>
          <a:lstStyle/>
          <a:p>
            <a:r>
              <a:rPr lang="en-US" dirty="0"/>
              <a:t>Problem Statement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548984"/>
            <a:ext cx="6766560" cy="2700528"/>
          </a:xfrm>
        </p:spPr>
        <p:txBody>
          <a:bodyPr/>
          <a:lstStyle/>
          <a:p>
            <a:r>
              <a:rPr lang="en-US" sz="1800" dirty="0"/>
              <a:t>In recent years, City Hotel and Resort Hotel have seen high cancellation rates. Each hotel is now dealing with a number of issues as a result, including fewer revenues and less than ideal hotel room use. Consequently, lowering cancellation rates is both hotels' primary goal in order to increase their efficiency in generating revenue, and for us to offer thorough business advice to address this problem.</a:t>
            </a:r>
          </a:p>
          <a:p>
            <a:endParaRPr lang="en-US" sz="1800" dirty="0"/>
          </a:p>
          <a:p>
            <a:r>
              <a:rPr lang="en-US" sz="1800" dirty="0"/>
              <a:t>The analysis of hotel booking cancellations as well as other factors that have no bearing on their business and yearly revenue generation are the main topics of this report.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Hotel Business Evaluation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210988"/>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094588"/>
            <a:ext cx="6400800" cy="931725"/>
          </a:xfrm>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Reduction of booking cancellations and increase annual revenue growth</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assumptions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Hotel Business Evaluation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6CAA0108-86F6-D834-7272-1E6B8BD79A58}"/>
              </a:ext>
            </a:extLst>
          </p:cNvPr>
          <p:cNvSpPr>
            <a:spLocks noGrp="1"/>
          </p:cNvSpPr>
          <p:nvPr>
            <p:ph sz="half" idx="1"/>
          </p:nvPr>
        </p:nvSpPr>
        <p:spPr>
          <a:xfrm>
            <a:off x="758952" y="2469843"/>
            <a:ext cx="10945208" cy="2834640"/>
          </a:xfrm>
        </p:spPr>
        <p:txBody>
          <a:bodyPr/>
          <a:lstStyle/>
          <a:p>
            <a:r>
              <a:rPr lang="en-US" sz="2000" dirty="0"/>
              <a:t>No unusual occurrences between 2015 and 2017 will have a substantial impact on the data used.</a:t>
            </a:r>
          </a:p>
          <a:p>
            <a:r>
              <a:rPr lang="en-US" sz="2000" dirty="0"/>
              <a:t>The information is still current and can be used to analyze a hotel's possible plans in an efficient manner.</a:t>
            </a:r>
          </a:p>
          <a:p>
            <a:r>
              <a:rPr lang="en-US" sz="2000" dirty="0"/>
              <a:t>There are no unanticipated negatives to the hotel employing any advised technique. </a:t>
            </a:r>
          </a:p>
          <a:p>
            <a:r>
              <a:rPr lang="en-US" sz="2000" dirty="0"/>
              <a:t>The hotels are not currently using any of the suggested solutions.</a:t>
            </a:r>
          </a:p>
          <a:p>
            <a:r>
              <a:rPr lang="en-US" sz="2000" dirty="0"/>
              <a:t>The biggest factor affecting the effectiveness of earning income is booking cancellations.</a:t>
            </a:r>
          </a:p>
          <a:p>
            <a:r>
              <a:rPr lang="en-US" sz="2000" dirty="0"/>
              <a:t>Cancellations result in vacant rooms for the booked length of time.</a:t>
            </a:r>
          </a:p>
          <a:p>
            <a:r>
              <a:rPr lang="en-US" sz="2000" dirty="0"/>
              <a:t>Clients make hotel reservations the same year they make cancellations.</a:t>
            </a:r>
            <a:endParaRPr lang="en-IN" sz="2000" dirty="0"/>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869357" y="1511166"/>
            <a:ext cx="8063563" cy="5216893"/>
          </a:xfrm>
        </p:spPr>
        <p:txBody>
          <a:bodyPr/>
          <a:lstStyle/>
          <a:p>
            <a:r>
              <a:rPr lang="en-US" b="1" dirty="0"/>
              <a:t>RESEARCH QUESTIONS</a:t>
            </a:r>
          </a:p>
          <a:p>
            <a:pPr marL="342900" indent="-342900">
              <a:buFont typeface="Arial" panose="020B0604020202020204" pitchFamily="34" charset="0"/>
              <a:buChar char="•"/>
            </a:pPr>
            <a:r>
              <a:rPr lang="en-US" sz="2000" dirty="0"/>
              <a:t>What are the variables that affect hotel reservation cancellations?</a:t>
            </a:r>
          </a:p>
          <a:p>
            <a:pPr marL="342900" indent="-342900">
              <a:buFont typeface="Arial" panose="020B0604020202020204" pitchFamily="34" charset="0"/>
              <a:buChar char="•"/>
            </a:pPr>
            <a:r>
              <a:rPr lang="en-US" sz="2000" dirty="0"/>
              <a:t>How can we make hotel reservations cancellations better? </a:t>
            </a:r>
          </a:p>
          <a:p>
            <a:pPr marL="342900" indent="-342900">
              <a:buFont typeface="Arial" panose="020B0604020202020204" pitchFamily="34" charset="0"/>
              <a:buChar char="•"/>
            </a:pPr>
            <a:r>
              <a:rPr lang="en-US" sz="2000" dirty="0"/>
              <a:t>How will hotels be assisted in making pricing and promotional decisions?</a:t>
            </a:r>
          </a:p>
          <a:p>
            <a:endParaRPr lang="en-US" dirty="0"/>
          </a:p>
          <a:p>
            <a:r>
              <a:rPr lang="en-US" b="1" dirty="0"/>
              <a:t>HYPOTHESIS</a:t>
            </a:r>
          </a:p>
          <a:p>
            <a:pPr marL="342900" indent="-342900">
              <a:buFont typeface="Arial" panose="020B0604020202020204" pitchFamily="34" charset="0"/>
              <a:buChar char="•"/>
            </a:pPr>
            <a:r>
              <a:rPr lang="en-US" sz="2000" dirty="0"/>
              <a:t>More cancellations occur when prices are higher.</a:t>
            </a:r>
          </a:p>
          <a:p>
            <a:pPr marL="342900" indent="-342900">
              <a:buFont typeface="Arial" panose="020B0604020202020204" pitchFamily="34" charset="0"/>
              <a:buChar char="•"/>
            </a:pPr>
            <a:r>
              <a:rPr lang="en-US" sz="2000" dirty="0"/>
              <a:t>When there is a longer waiting list, customers tend to cancel more frequently.</a:t>
            </a:r>
          </a:p>
          <a:p>
            <a:pPr marL="342900" indent="-342900">
              <a:buFont typeface="Arial" panose="020B0604020202020204" pitchFamily="34" charset="0"/>
              <a:buChar char="•"/>
            </a:pPr>
            <a:r>
              <a:rPr lang="en-US" sz="2000" dirty="0"/>
              <a:t>The majority of clients are coming from offline travel agents to make their reservations.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42" name="Picture 41">
            <a:extLst>
              <a:ext uri="{FF2B5EF4-FFF2-40B4-BE49-F238E27FC236}">
                <a16:creationId xmlns:a16="http://schemas.microsoft.com/office/drawing/2014/main" id="{D7B0E26B-132B-4F26-3551-12B1B4680D11}"/>
              </a:ext>
            </a:extLst>
          </p:cNvPr>
          <p:cNvPicPr>
            <a:picLocks noChangeAspect="1"/>
          </p:cNvPicPr>
          <p:nvPr/>
        </p:nvPicPr>
        <p:blipFill>
          <a:blip r:embed="rId2"/>
          <a:stretch>
            <a:fillRect/>
          </a:stretch>
        </p:blipFill>
        <p:spPr>
          <a:xfrm>
            <a:off x="3411158" y="457200"/>
            <a:ext cx="5016758" cy="3619686"/>
          </a:xfrm>
          <a:prstGeom prst="rect">
            <a:avLst/>
          </a:prstGeom>
        </p:spPr>
      </p:pic>
      <p:sp>
        <p:nvSpPr>
          <p:cNvPr id="43" name="TextBox 42">
            <a:extLst>
              <a:ext uri="{FF2B5EF4-FFF2-40B4-BE49-F238E27FC236}">
                <a16:creationId xmlns:a16="http://schemas.microsoft.com/office/drawing/2014/main" id="{390E47EE-67A0-6A3C-527F-E647E68B9D99}"/>
              </a:ext>
            </a:extLst>
          </p:cNvPr>
          <p:cNvSpPr txBox="1"/>
          <p:nvPr/>
        </p:nvSpPr>
        <p:spPr>
          <a:xfrm>
            <a:off x="1337912" y="4533499"/>
            <a:ext cx="9317254" cy="1323439"/>
          </a:xfrm>
          <a:prstGeom prst="rect">
            <a:avLst/>
          </a:prstGeom>
          <a:noFill/>
        </p:spPr>
        <p:txBody>
          <a:bodyPr wrap="square" rtlCol="0">
            <a:spAutoFit/>
          </a:bodyPr>
          <a:lstStyle/>
          <a:p>
            <a:r>
              <a:rPr lang="en-US" sz="2000" dirty="0">
                <a:solidFill>
                  <a:schemeClr val="accent6"/>
                </a:solidFill>
              </a:rPr>
              <a:t>The accompanying bar graph shows the percentage of reservations that are canceled and those that are not. It is obvious that there are still a significant number of reservations that have not been canceled. There are still 37% of clients who canceled their reservation, which has a significant impact on the hotels' earnings.</a:t>
            </a:r>
            <a:endParaRPr lang="en-IN" sz="2000" dirty="0">
              <a:solidFill>
                <a:schemeClr val="accent6"/>
              </a:solidFill>
            </a:endParaRPr>
          </a:p>
        </p:txBody>
      </p:sp>
    </p:spTree>
    <p:extLst>
      <p:ext uri="{BB962C8B-B14F-4D97-AF65-F5344CB8AC3E}">
        <p14:creationId xmlns:p14="http://schemas.microsoft.com/office/powerpoint/2010/main" val="20119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DCE3A0-5447-023F-D833-6D7036CDAA4F}"/>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18" name="Picture 17">
            <a:extLst>
              <a:ext uri="{FF2B5EF4-FFF2-40B4-BE49-F238E27FC236}">
                <a16:creationId xmlns:a16="http://schemas.microsoft.com/office/drawing/2014/main" id="{5B226D36-9706-6517-4230-B034B471EFE5}"/>
              </a:ext>
            </a:extLst>
          </p:cNvPr>
          <p:cNvPicPr>
            <a:picLocks noChangeAspect="1"/>
          </p:cNvPicPr>
          <p:nvPr/>
        </p:nvPicPr>
        <p:blipFill>
          <a:blip r:embed="rId2"/>
          <a:stretch>
            <a:fillRect/>
          </a:stretch>
        </p:blipFill>
        <p:spPr>
          <a:xfrm>
            <a:off x="2323116" y="855398"/>
            <a:ext cx="7086964" cy="3130711"/>
          </a:xfrm>
          <a:prstGeom prst="rect">
            <a:avLst/>
          </a:prstGeom>
        </p:spPr>
      </p:pic>
      <p:sp>
        <p:nvSpPr>
          <p:cNvPr id="20" name="TextBox 19">
            <a:extLst>
              <a:ext uri="{FF2B5EF4-FFF2-40B4-BE49-F238E27FC236}">
                <a16:creationId xmlns:a16="http://schemas.microsoft.com/office/drawing/2014/main" id="{BB1EBC55-8EA5-50A4-35AD-CFAF1165C1FA}"/>
              </a:ext>
            </a:extLst>
          </p:cNvPr>
          <p:cNvSpPr txBox="1"/>
          <p:nvPr/>
        </p:nvSpPr>
        <p:spPr>
          <a:xfrm>
            <a:off x="2059807" y="4466121"/>
            <a:ext cx="7863840" cy="1015663"/>
          </a:xfrm>
          <a:prstGeom prst="rect">
            <a:avLst/>
          </a:prstGeom>
          <a:noFill/>
        </p:spPr>
        <p:txBody>
          <a:bodyPr wrap="square" rtlCol="0">
            <a:spAutoFit/>
          </a:bodyPr>
          <a:lstStyle/>
          <a:p>
            <a:r>
              <a:rPr lang="en-US" sz="2000" dirty="0">
                <a:solidFill>
                  <a:schemeClr val="accent6"/>
                </a:solidFill>
              </a:rPr>
              <a:t>The line graph above shows that, on certain days, the average is less than that of a resort hotel, and on other days, it is even less. It goes without saying that weekends and holidays may see a rise in resort hotel rates</a:t>
            </a:r>
            <a:endParaRPr lang="en-IN" sz="2000" dirty="0">
              <a:solidFill>
                <a:schemeClr val="accent6"/>
              </a:solidFill>
            </a:endParaRPr>
          </a:p>
        </p:txBody>
      </p:sp>
    </p:spTree>
    <p:extLst>
      <p:ext uri="{BB962C8B-B14F-4D97-AF65-F5344CB8AC3E}">
        <p14:creationId xmlns:p14="http://schemas.microsoft.com/office/powerpoint/2010/main" val="1660057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869D8-6E01-F758-9191-45EA913383F3}"/>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18" name="Picture 17">
            <a:extLst>
              <a:ext uri="{FF2B5EF4-FFF2-40B4-BE49-F238E27FC236}">
                <a16:creationId xmlns:a16="http://schemas.microsoft.com/office/drawing/2014/main" id="{C8C8670C-B4FF-408C-E61D-1F64BFEA6A1C}"/>
              </a:ext>
            </a:extLst>
          </p:cNvPr>
          <p:cNvPicPr>
            <a:picLocks noChangeAspect="1"/>
          </p:cNvPicPr>
          <p:nvPr/>
        </p:nvPicPr>
        <p:blipFill>
          <a:blip r:embed="rId2"/>
          <a:stretch>
            <a:fillRect/>
          </a:stretch>
        </p:blipFill>
        <p:spPr>
          <a:xfrm>
            <a:off x="2165622" y="594360"/>
            <a:ext cx="7624856" cy="4006516"/>
          </a:xfrm>
          <a:prstGeom prst="rect">
            <a:avLst/>
          </a:prstGeom>
        </p:spPr>
      </p:pic>
      <p:sp>
        <p:nvSpPr>
          <p:cNvPr id="19" name="TextBox 18">
            <a:extLst>
              <a:ext uri="{FF2B5EF4-FFF2-40B4-BE49-F238E27FC236}">
                <a16:creationId xmlns:a16="http://schemas.microsoft.com/office/drawing/2014/main" id="{0948C2F5-9400-E947-DF11-383B70BC83F5}"/>
              </a:ext>
            </a:extLst>
          </p:cNvPr>
          <p:cNvSpPr txBox="1"/>
          <p:nvPr/>
        </p:nvSpPr>
        <p:spPr>
          <a:xfrm>
            <a:off x="1636295" y="4735629"/>
            <a:ext cx="9172875" cy="1631216"/>
          </a:xfrm>
          <a:prstGeom prst="rect">
            <a:avLst/>
          </a:prstGeom>
          <a:noFill/>
        </p:spPr>
        <p:txBody>
          <a:bodyPr wrap="square" rtlCol="0">
            <a:spAutoFit/>
          </a:bodyPr>
          <a:lstStyle/>
          <a:p>
            <a:r>
              <a:rPr lang="en-US" sz="2000" dirty="0">
                <a:solidFill>
                  <a:schemeClr val="accent6"/>
                </a:solidFill>
              </a:rPr>
              <a:t>We have developed the grouped bar graph to analyze the months with the highest and lowest reservation levels according to reservation status. As can be seen, both the number of confirmed reservations and the number of canceled reservations are largest in the month of August. whereas January is the month with the most canceled reservations.</a:t>
            </a:r>
            <a:endParaRPr lang="en-IN" sz="2000" dirty="0">
              <a:solidFill>
                <a:schemeClr val="accent6"/>
              </a:solidFill>
            </a:endParaRPr>
          </a:p>
        </p:txBody>
      </p:sp>
    </p:spTree>
    <p:extLst>
      <p:ext uri="{BB962C8B-B14F-4D97-AF65-F5344CB8AC3E}">
        <p14:creationId xmlns:p14="http://schemas.microsoft.com/office/powerpoint/2010/main" val="128952767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{CAA2D936-A5CC-44ED-9BB3-1F72AFB9EA25}tf78438558_win32</Template>
  <TotalTime>353</TotalTime>
  <Words>643</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Sabon Next LT</vt:lpstr>
      <vt:lpstr>Office Theme</vt:lpstr>
      <vt:lpstr>Hotel business evaluation </vt:lpstr>
      <vt:lpstr>AGENDA</vt:lpstr>
      <vt:lpstr>Problem Statement</vt:lpstr>
      <vt:lpstr>PRIMARY GOAL</vt:lpstr>
      <vt:lpstr>assumptions</vt:lpstr>
      <vt:lpstr>PowerPoint Presentation</vt:lpstr>
      <vt:lpstr>PowerPoint Presentation</vt:lpstr>
      <vt:lpstr>PowerPoint Presentation</vt:lpstr>
      <vt:lpstr>PowerPoint Presentation</vt:lpstr>
      <vt:lpstr>suggestions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VAISHNAVI R BHAT</dc:creator>
  <cp:lastModifiedBy>VAISHNAVI R BHAT</cp:lastModifiedBy>
  <cp:revision>4</cp:revision>
  <dcterms:created xsi:type="dcterms:W3CDTF">2024-01-07T12:07:15Z</dcterms:created>
  <dcterms:modified xsi:type="dcterms:W3CDTF">2024-01-07T18:00:49Z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