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E16923-FBF5-4FBB-93C2-CE2839BF3A28}">
  <a:tblStyle styleId="{44E16923-FBF5-4FBB-93C2-CE2839BF3A2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0126fdc0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0126fdc0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0126fdc0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0126fdc0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0126fdc0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0126fdc0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0126fdc0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0126fdc0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0126fdc0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0126fdc0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0126fdc0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0126fdc0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0126fdc0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0126fdc0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0126fdc0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0126fdc0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24e32f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24e32f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0126fdc0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0126fdc0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0126fdc0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0126fdc0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0126fdc0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0126fdc0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0126fdc0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0126fdc0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0126fdc0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0126fdc0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0126fdc0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0126fdc0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0126fdc0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0126fdc0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Mental health posts classification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Using deep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solution</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addressing the challenge of accurately classifying mental health-related posts, our proposed solution focuses on using Long Short-Term Memory (LSTM) networks to categorize posts related to mental health. Unlike traditional neural networks, LSTMs are well-suited for capturing and understanding patterns within sequences, making them particularly effective for analyzing mental health posts.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a:p>
            <a:pPr indent="0" lvl="0" marL="0" rtl="0" algn="l">
              <a:spcBef>
                <a:spcPts val="0"/>
              </a:spcBef>
              <a:spcAft>
                <a:spcPts val="0"/>
              </a:spcAft>
              <a:buNone/>
            </a:pPr>
            <a:r>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3"/>
          <p:cNvPicPr preferRelativeResize="0"/>
          <p:nvPr/>
        </p:nvPicPr>
        <p:blipFill>
          <a:blip r:embed="rId3">
            <a:alphaModFix/>
          </a:blip>
          <a:stretch>
            <a:fillRect/>
          </a:stretch>
        </p:blipFill>
        <p:spPr>
          <a:xfrm>
            <a:off x="311700" y="1152475"/>
            <a:ext cx="3901225" cy="2893325"/>
          </a:xfrm>
          <a:prstGeom prst="rect">
            <a:avLst/>
          </a:prstGeom>
          <a:noFill/>
          <a:ln>
            <a:noFill/>
          </a:ln>
        </p:spPr>
      </p:pic>
      <p:sp>
        <p:nvSpPr>
          <p:cNvPr id="118" name="Google Shape;118;p23"/>
          <p:cNvSpPr txBox="1"/>
          <p:nvPr/>
        </p:nvSpPr>
        <p:spPr>
          <a:xfrm>
            <a:off x="5106925" y="1261900"/>
            <a:ext cx="3663600" cy="3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2"/>
                </a:solidFill>
              </a:rPr>
              <a:t>Figure 1 represents the accuracy of data with ex-</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plicit words this model is also trained for 10 epochs.</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At the end of 10 epochs, the model achieved 85</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percent training accuracy and 60 percent validation</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accuracy.</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19" name="Google Shape;119;p23"/>
          <p:cNvSpPr txBox="1"/>
          <p:nvPr/>
        </p:nvSpPr>
        <p:spPr>
          <a:xfrm>
            <a:off x="398100" y="4056150"/>
            <a:ext cx="4173900" cy="3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300">
                <a:solidFill>
                  <a:schemeClr val="dk2"/>
                </a:solidFill>
              </a:rPr>
              <a:t>fig.1.Accuracy plot for unfiltered data</a:t>
            </a:r>
            <a:endParaRPr i="1" sz="13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a:p>
            <a:pPr indent="0" lvl="0" marL="0" rtl="0" algn="l">
              <a:spcBef>
                <a:spcPts val="0"/>
              </a:spcBef>
              <a:spcAft>
                <a:spcPts val="0"/>
              </a:spcAft>
              <a:buNone/>
            </a:pPr>
            <a:r>
              <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4"/>
          <p:cNvPicPr preferRelativeResize="0"/>
          <p:nvPr/>
        </p:nvPicPr>
        <p:blipFill rotWithShape="1">
          <a:blip r:embed="rId3">
            <a:alphaModFix/>
          </a:blip>
          <a:srcRect b="0" l="258" r="268" t="1989"/>
          <a:stretch/>
        </p:blipFill>
        <p:spPr>
          <a:xfrm>
            <a:off x="311700" y="1210150"/>
            <a:ext cx="3901225" cy="2835651"/>
          </a:xfrm>
          <a:prstGeom prst="rect">
            <a:avLst/>
          </a:prstGeom>
          <a:noFill/>
          <a:ln>
            <a:noFill/>
          </a:ln>
        </p:spPr>
      </p:pic>
      <p:sp>
        <p:nvSpPr>
          <p:cNvPr id="127" name="Google Shape;127;p24"/>
          <p:cNvSpPr txBox="1"/>
          <p:nvPr/>
        </p:nvSpPr>
        <p:spPr>
          <a:xfrm>
            <a:off x="5106925" y="1261900"/>
            <a:ext cx="3663600" cy="3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2"/>
                </a:solidFill>
              </a:rPr>
              <a:t>Figure 2 represents</a:t>
            </a:r>
            <a:endParaRPr sz="1800">
              <a:solidFill>
                <a:schemeClr val="dk2"/>
              </a:solidFill>
            </a:endParaRPr>
          </a:p>
          <a:p>
            <a:pPr indent="0" lvl="0" marL="0" rtl="0" algn="l">
              <a:spcBef>
                <a:spcPts val="0"/>
              </a:spcBef>
              <a:spcAft>
                <a:spcPts val="0"/>
              </a:spcAft>
              <a:buNone/>
            </a:pPr>
            <a:r>
              <a:rPr lang="en-GB" sz="1800">
                <a:solidFill>
                  <a:schemeClr val="dk2"/>
                </a:solidFill>
              </a:rPr>
              <a:t>the accuracy of the without explicit words data.At the end of 10 epochs, the model achieved 95 percent training accuracy and 58 percent validation</a:t>
            </a:r>
            <a:endParaRPr sz="1800">
              <a:solidFill>
                <a:schemeClr val="dk2"/>
              </a:solidFill>
            </a:endParaRPr>
          </a:p>
          <a:p>
            <a:pPr indent="0" lvl="0" marL="0" rtl="0" algn="l">
              <a:spcBef>
                <a:spcPts val="0"/>
              </a:spcBef>
              <a:spcAft>
                <a:spcPts val="0"/>
              </a:spcAft>
              <a:buNone/>
            </a:pPr>
            <a:r>
              <a:rPr lang="en-GB" sz="1800">
                <a:solidFill>
                  <a:schemeClr val="dk2"/>
                </a:solidFill>
              </a:rPr>
              <a:t>accuracy.</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28" name="Google Shape;128;p24"/>
          <p:cNvSpPr txBox="1"/>
          <p:nvPr/>
        </p:nvSpPr>
        <p:spPr>
          <a:xfrm>
            <a:off x="398100" y="4056150"/>
            <a:ext cx="4173900" cy="3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300">
                <a:solidFill>
                  <a:schemeClr val="dk2"/>
                </a:solidFill>
              </a:rPr>
              <a:t>fig.2.Accuracy plot for filtered data</a:t>
            </a:r>
            <a:endParaRPr i="1" sz="13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a:p>
            <a:pPr indent="0" lvl="0" marL="0" rtl="0" algn="l">
              <a:spcBef>
                <a:spcPts val="0"/>
              </a:spcBef>
              <a:spcAft>
                <a:spcPts val="0"/>
              </a:spcAft>
              <a:buNone/>
            </a:pPr>
            <a:r>
              <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5"/>
          <p:cNvPicPr preferRelativeResize="0"/>
          <p:nvPr/>
        </p:nvPicPr>
        <p:blipFill rotWithShape="1">
          <a:blip r:embed="rId3">
            <a:alphaModFix/>
          </a:blip>
          <a:srcRect b="4069" l="0" r="0" t="4069"/>
          <a:stretch/>
        </p:blipFill>
        <p:spPr>
          <a:xfrm>
            <a:off x="311700" y="1210150"/>
            <a:ext cx="3901224" cy="2835652"/>
          </a:xfrm>
          <a:prstGeom prst="rect">
            <a:avLst/>
          </a:prstGeom>
          <a:noFill/>
          <a:ln>
            <a:noFill/>
          </a:ln>
        </p:spPr>
      </p:pic>
      <p:sp>
        <p:nvSpPr>
          <p:cNvPr id="136" name="Google Shape;136;p25"/>
          <p:cNvSpPr txBox="1"/>
          <p:nvPr/>
        </p:nvSpPr>
        <p:spPr>
          <a:xfrm>
            <a:off x="5106925" y="1261900"/>
            <a:ext cx="3663600" cy="3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Figure 3 represents  </a:t>
            </a:r>
            <a:r>
              <a:rPr lang="en-GB" sz="1800">
                <a:solidFill>
                  <a:schemeClr val="dk2"/>
                </a:solidFill>
              </a:rPr>
              <a:t>the confusion matrix.The analysis reveals</a:t>
            </a:r>
            <a:endParaRPr sz="1800">
              <a:solidFill>
                <a:schemeClr val="dk2"/>
              </a:solidFill>
            </a:endParaRPr>
          </a:p>
          <a:p>
            <a:pPr indent="0" lvl="0" marL="0" rtl="0" algn="l">
              <a:spcBef>
                <a:spcPts val="0"/>
              </a:spcBef>
              <a:spcAft>
                <a:spcPts val="0"/>
              </a:spcAft>
              <a:buNone/>
            </a:pPr>
            <a:r>
              <a:rPr lang="en-GB" sz="1800">
                <a:solidFill>
                  <a:schemeClr val="dk2"/>
                </a:solidFill>
              </a:rPr>
              <a:t>the model’s strong performance in classifying non-</a:t>
            </a:r>
            <a:endParaRPr sz="1800">
              <a:solidFill>
                <a:schemeClr val="dk2"/>
              </a:solidFill>
            </a:endParaRPr>
          </a:p>
          <a:p>
            <a:pPr indent="0" lvl="0" marL="0" rtl="0" algn="l">
              <a:spcBef>
                <a:spcPts val="0"/>
              </a:spcBef>
              <a:spcAft>
                <a:spcPts val="0"/>
              </a:spcAft>
              <a:buNone/>
            </a:pPr>
            <a:r>
              <a:rPr lang="en-GB" sz="1800">
                <a:solidFill>
                  <a:schemeClr val="dk2"/>
                </a:solidFill>
              </a:rPr>
              <a:t>mental disorder posts related to parenting. However,</a:t>
            </a:r>
            <a:endParaRPr sz="1800">
              <a:solidFill>
                <a:schemeClr val="dk2"/>
              </a:solidFill>
            </a:endParaRPr>
          </a:p>
          <a:p>
            <a:pPr indent="0" lvl="0" marL="0" rtl="0" algn="l">
              <a:spcBef>
                <a:spcPts val="0"/>
              </a:spcBef>
              <a:spcAft>
                <a:spcPts val="0"/>
              </a:spcAft>
              <a:buNone/>
            </a:pPr>
            <a:r>
              <a:rPr lang="en-GB" sz="1800">
                <a:solidFill>
                  <a:schemeClr val="dk2"/>
                </a:solidFill>
              </a:rPr>
              <a:t>challenges persist in accurately categorizing posts</a:t>
            </a:r>
            <a:endParaRPr sz="1800">
              <a:solidFill>
                <a:schemeClr val="dk2"/>
              </a:solidFill>
            </a:endParaRPr>
          </a:p>
          <a:p>
            <a:pPr indent="0" lvl="0" marL="0" rtl="0" algn="l">
              <a:spcBef>
                <a:spcPts val="0"/>
              </a:spcBef>
              <a:spcAft>
                <a:spcPts val="0"/>
              </a:spcAft>
              <a:buNone/>
            </a:pPr>
            <a:r>
              <a:rPr lang="en-GB" sz="1800">
                <a:solidFill>
                  <a:schemeClr val="dk2"/>
                </a:solidFill>
              </a:rPr>
              <a:t>related to depression, suicide watch, and anxiety,</a:t>
            </a:r>
            <a:endParaRPr sz="1800">
              <a:solidFill>
                <a:schemeClr val="dk2"/>
              </a:solidFill>
            </a:endParaRPr>
          </a:p>
          <a:p>
            <a:pPr indent="0" lvl="0" marL="0" rtl="0" algn="l">
              <a:spcBef>
                <a:spcPts val="0"/>
              </a:spcBef>
              <a:spcAft>
                <a:spcPts val="0"/>
              </a:spcAft>
              <a:buNone/>
            </a:pPr>
            <a:r>
              <a:rPr lang="en-GB" sz="1800">
                <a:solidFill>
                  <a:schemeClr val="dk2"/>
                </a:solidFill>
              </a:rPr>
              <a:t>leading to misclassifications in these mental health</a:t>
            </a:r>
            <a:endParaRPr sz="1800">
              <a:solidFill>
                <a:schemeClr val="dk2"/>
              </a:solidFill>
            </a:endParaRPr>
          </a:p>
          <a:p>
            <a:pPr indent="0" lvl="0" marL="0" rtl="0" algn="l">
              <a:spcBef>
                <a:spcPts val="0"/>
              </a:spcBef>
              <a:spcAft>
                <a:spcPts val="0"/>
              </a:spcAft>
              <a:buNone/>
            </a:pPr>
            <a:r>
              <a:rPr lang="en-GB" sz="1800">
                <a:solidFill>
                  <a:schemeClr val="dk2"/>
                </a:solidFill>
              </a:rPr>
              <a:t>categories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37" name="Google Shape;137;p25"/>
          <p:cNvSpPr txBox="1"/>
          <p:nvPr/>
        </p:nvSpPr>
        <p:spPr>
          <a:xfrm>
            <a:off x="398100" y="4056150"/>
            <a:ext cx="4173900" cy="3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300">
                <a:solidFill>
                  <a:schemeClr val="dk2"/>
                </a:solidFill>
              </a:rPr>
              <a:t>F</a:t>
            </a:r>
            <a:r>
              <a:rPr i="1" lang="en-GB" sz="1300">
                <a:solidFill>
                  <a:schemeClr val="dk2"/>
                </a:solidFill>
              </a:rPr>
              <a:t>ig.3. </a:t>
            </a:r>
            <a:r>
              <a:rPr i="1" lang="en-GB" sz="1300">
                <a:solidFill>
                  <a:schemeClr val="dk2"/>
                </a:solidFill>
              </a:rPr>
              <a:t>Confusion</a:t>
            </a:r>
            <a:r>
              <a:rPr i="1" lang="en-GB" sz="1300">
                <a:solidFill>
                  <a:schemeClr val="dk2"/>
                </a:solidFill>
              </a:rPr>
              <a:t> matrix for unfiltered data</a:t>
            </a:r>
            <a:endParaRPr i="1" sz="13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a:p>
            <a:pPr indent="0" lvl="0" marL="0" rtl="0" algn="l">
              <a:spcBef>
                <a:spcPts val="0"/>
              </a:spcBef>
              <a:spcAft>
                <a:spcPts val="0"/>
              </a:spcAft>
              <a:buNone/>
            </a:pPr>
            <a:r>
              <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4" name="Google Shape;144;p26"/>
          <p:cNvPicPr preferRelativeResize="0"/>
          <p:nvPr/>
        </p:nvPicPr>
        <p:blipFill rotWithShape="1">
          <a:blip r:embed="rId3">
            <a:alphaModFix/>
          </a:blip>
          <a:srcRect b="5642" l="0" r="0" t="5633"/>
          <a:stretch/>
        </p:blipFill>
        <p:spPr>
          <a:xfrm>
            <a:off x="311700" y="1210150"/>
            <a:ext cx="3901225" cy="2835652"/>
          </a:xfrm>
          <a:prstGeom prst="rect">
            <a:avLst/>
          </a:prstGeom>
          <a:noFill/>
          <a:ln>
            <a:noFill/>
          </a:ln>
        </p:spPr>
      </p:pic>
      <p:sp>
        <p:nvSpPr>
          <p:cNvPr id="145" name="Google Shape;145;p26"/>
          <p:cNvSpPr txBox="1"/>
          <p:nvPr/>
        </p:nvSpPr>
        <p:spPr>
          <a:xfrm>
            <a:off x="5106925" y="1261900"/>
            <a:ext cx="3663600" cy="37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2"/>
                </a:solidFill>
              </a:rPr>
              <a:t>Figure 4 represents the </a:t>
            </a:r>
            <a:r>
              <a:rPr lang="en-GB" sz="1800">
                <a:solidFill>
                  <a:schemeClr val="dk2"/>
                </a:solidFill>
              </a:rPr>
              <a:t>confusion</a:t>
            </a:r>
            <a:r>
              <a:rPr lang="en-GB" sz="1800">
                <a:solidFill>
                  <a:schemeClr val="dk2"/>
                </a:solidFill>
              </a:rPr>
              <a:t> matrix it states that the model excels in accurately iden-</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tifying posts about parenting, but faces challenges</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in distinguishing between posts related to depression</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and suicide watch, as well as occasionally misclas-</a:t>
            </a:r>
            <a:endParaRPr sz="1800">
              <a:solidFill>
                <a:schemeClr val="dk2"/>
              </a:solidFill>
            </a:endParaRPr>
          </a:p>
          <a:p>
            <a:pPr indent="0" lvl="0" marL="0" rtl="0" algn="l">
              <a:spcBef>
                <a:spcPts val="0"/>
              </a:spcBef>
              <a:spcAft>
                <a:spcPts val="0"/>
              </a:spcAft>
              <a:buClr>
                <a:schemeClr val="dk1"/>
              </a:buClr>
              <a:buSzPts val="1100"/>
              <a:buFont typeface="Arial"/>
              <a:buNone/>
            </a:pPr>
            <a:r>
              <a:rPr lang="en-GB" sz="1800">
                <a:solidFill>
                  <a:schemeClr val="dk2"/>
                </a:solidFill>
              </a:rPr>
              <a:t>sifying anxiety posts as depression</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46" name="Google Shape;146;p26"/>
          <p:cNvSpPr txBox="1"/>
          <p:nvPr/>
        </p:nvSpPr>
        <p:spPr>
          <a:xfrm>
            <a:off x="398100" y="4056150"/>
            <a:ext cx="4173900" cy="3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300">
                <a:solidFill>
                  <a:schemeClr val="dk2"/>
                </a:solidFill>
              </a:rPr>
              <a:t>Fig.4. Confusion matrix for filtered data</a:t>
            </a:r>
            <a:endParaRPr i="1" sz="13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a:p>
            <a:pPr indent="0" lvl="0" marL="0" rtl="0" algn="l">
              <a:spcBef>
                <a:spcPts val="0"/>
              </a:spcBef>
              <a:spcAft>
                <a:spcPts val="0"/>
              </a:spcAft>
              <a:buNone/>
            </a:pPr>
            <a:r>
              <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3" name="Google Shape;153;p27"/>
          <p:cNvSpPr txBox="1"/>
          <p:nvPr/>
        </p:nvSpPr>
        <p:spPr>
          <a:xfrm>
            <a:off x="4009925" y="1261900"/>
            <a:ext cx="4760700" cy="3715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GB" sz="1800">
                <a:solidFill>
                  <a:schemeClr val="dk2"/>
                </a:solidFill>
              </a:rPr>
              <a:t>Figure 5 represents classification report.The model excels in precision for the ”Parenting”</a:t>
            </a:r>
            <a:endParaRPr sz="1800">
              <a:solidFill>
                <a:schemeClr val="dk2"/>
              </a:solidFill>
            </a:endParaRPr>
          </a:p>
          <a:p>
            <a:pPr indent="0" lvl="0" marL="0" rtl="0" algn="just">
              <a:spcBef>
                <a:spcPts val="0"/>
              </a:spcBef>
              <a:spcAft>
                <a:spcPts val="0"/>
              </a:spcAft>
              <a:buClr>
                <a:schemeClr val="dk1"/>
              </a:buClr>
              <a:buSzPts val="1100"/>
              <a:buFont typeface="Arial"/>
              <a:buNone/>
            </a:pPr>
            <a:r>
              <a:rPr lang="en-GB" sz="1800">
                <a:solidFill>
                  <a:schemeClr val="dk2"/>
                </a:solidFill>
              </a:rPr>
              <a:t>category, indicating a high proportion of correctly identified parenting posts among those predicted as such. Conversely, the precision for the ”Bipolar”category is relatively lower, suggesting a higher</a:t>
            </a:r>
            <a:endParaRPr sz="1800">
              <a:solidFill>
                <a:schemeClr val="dk2"/>
              </a:solidFill>
            </a:endParaRPr>
          </a:p>
          <a:p>
            <a:pPr indent="0" lvl="0" marL="0" rtl="0" algn="just">
              <a:spcBef>
                <a:spcPts val="0"/>
              </a:spcBef>
              <a:spcAft>
                <a:spcPts val="0"/>
              </a:spcAft>
              <a:buNone/>
            </a:pPr>
            <a:r>
              <a:rPr lang="en-GB" sz="1800">
                <a:solidFill>
                  <a:schemeClr val="dk2"/>
                </a:solidFill>
              </a:rPr>
              <a:t>likelihood of misclassifying posts as bipolar among those predicted.</a:t>
            </a:r>
            <a:endParaRPr sz="1800">
              <a:solidFill>
                <a:schemeClr val="dk2"/>
              </a:solidFill>
            </a:endParaRPr>
          </a:p>
          <a:p>
            <a:pPr indent="0" lvl="0" marL="0" rtl="0" algn="just">
              <a:spcBef>
                <a:spcPts val="0"/>
              </a:spcBef>
              <a:spcAft>
                <a:spcPts val="0"/>
              </a:spcAft>
              <a:buClr>
                <a:schemeClr val="dk1"/>
              </a:buClr>
              <a:buSzPts val="1100"/>
              <a:buFont typeface="Arial"/>
              <a:buNone/>
            </a:pPr>
            <a:r>
              <a:rPr lang="en-GB" sz="1800">
                <a:solidFill>
                  <a:schemeClr val="dk2"/>
                </a:solidFill>
              </a:rPr>
              <a:t>The results of classification report of unfiltered data shows the same results.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54" name="Google Shape;154;p27"/>
          <p:cNvSpPr txBox="1"/>
          <p:nvPr/>
        </p:nvSpPr>
        <p:spPr>
          <a:xfrm>
            <a:off x="87625" y="3345075"/>
            <a:ext cx="4173900" cy="33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300">
                <a:solidFill>
                  <a:schemeClr val="dk2"/>
                </a:solidFill>
              </a:rPr>
              <a:t>Fig.4. </a:t>
            </a:r>
            <a:r>
              <a:rPr i="1" lang="en-GB" sz="1300">
                <a:solidFill>
                  <a:schemeClr val="dk2"/>
                </a:solidFill>
              </a:rPr>
              <a:t>Classification</a:t>
            </a:r>
            <a:r>
              <a:rPr i="1" lang="en-GB" sz="1300">
                <a:solidFill>
                  <a:schemeClr val="dk2"/>
                </a:solidFill>
              </a:rPr>
              <a:t> report  for filtered data</a:t>
            </a:r>
            <a:endParaRPr i="1" sz="1300">
              <a:solidFill>
                <a:schemeClr val="dk2"/>
              </a:solidFill>
            </a:endParaRPr>
          </a:p>
        </p:txBody>
      </p:sp>
      <p:pic>
        <p:nvPicPr>
          <p:cNvPr id="155" name="Google Shape;155;p27"/>
          <p:cNvPicPr preferRelativeResize="0"/>
          <p:nvPr/>
        </p:nvPicPr>
        <p:blipFill>
          <a:blip r:embed="rId3">
            <a:alphaModFix/>
          </a:blip>
          <a:stretch>
            <a:fillRect/>
          </a:stretch>
        </p:blipFill>
        <p:spPr>
          <a:xfrm>
            <a:off x="311700" y="1152470"/>
            <a:ext cx="3529325" cy="2057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[1].R. A. Rahman, F. Haziqah Mohamad Zaini, M. S. Nizam Mohd Danuri and A. Amin, "The Sentiment Analysis on Mental Health Awareness by Non-Governmental Organisation's Twitter," 2022 International Visualization, Informatics and Technology Conference (IVIT), Kuala Lumpur, Malaysia, 2022, pp. 185-190, doi: 10.1109/IVIT55443.2022.10033345.</a:t>
            </a:r>
            <a:endParaRPr/>
          </a:p>
          <a:p>
            <a:pPr indent="0" lvl="0" marL="0" rtl="0" algn="l">
              <a:spcBef>
                <a:spcPts val="1200"/>
              </a:spcBef>
              <a:spcAft>
                <a:spcPts val="1200"/>
              </a:spcAft>
              <a:buNone/>
            </a:pPr>
            <a:r>
              <a:rPr lang="en-GB"/>
              <a:t>[2].S. Abu Noman Siddik, B. M. Arifuzzaman and A. Kalam, "Psyche Conversa - A Deep Learning Based Chatbot Framework to Detect Mental Health State," 2022 10th International Conference on Information and Communication Technology (ICoICT), Bandung, Indonesia, 2022, pp. 146-151, doi: 10.1109/ICoICT55009.2022.9914844.</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[3].B. K. AlSaidi, S. K. AlMamari and F. Hajamohideen, "A survey on mental health based on NLP," 6th Smart Cities Symposium (SCS 2022), Hybrid Conference, Bahrain, 2022, pp. 210-215, doi: 10.1049/icp.2023.0406.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Group member information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Roles and responsibilities</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68" name="Google Shape;68;p15"/>
          <p:cNvGraphicFramePr/>
          <p:nvPr/>
        </p:nvGraphicFramePr>
        <p:xfrm>
          <a:off x="952500" y="1809750"/>
          <a:ext cx="3000000" cy="3000000"/>
        </p:xfrm>
        <a:graphic>
          <a:graphicData uri="http://schemas.openxmlformats.org/drawingml/2006/table">
            <a:tbl>
              <a:tblPr>
                <a:noFill/>
                <a:tableStyleId>{44E16923-FBF5-4FBB-93C2-CE2839BF3A28}</a:tableStyleId>
              </a:tblPr>
              <a:tblGrid>
                <a:gridCol w="2413000"/>
                <a:gridCol w="2413000"/>
                <a:gridCol w="2413000"/>
              </a:tblGrid>
              <a:tr h="381000">
                <a:tc>
                  <a:txBody>
                    <a:bodyPr/>
                    <a:lstStyle/>
                    <a:p>
                      <a:pPr indent="0" lvl="0" marL="0" rtl="0" algn="l">
                        <a:spcBef>
                          <a:spcPts val="0"/>
                        </a:spcBef>
                        <a:spcAft>
                          <a:spcPts val="0"/>
                        </a:spcAft>
                        <a:buNone/>
                      </a:pPr>
                      <a:r>
                        <a:rPr lang="en-GB"/>
                        <a:t>Name</a:t>
                      </a:r>
                      <a:endParaRPr/>
                    </a:p>
                  </a:txBody>
                  <a:tcPr marT="91425" marB="91425" marR="91425" marL="91425"/>
                </a:tc>
                <a:tc>
                  <a:txBody>
                    <a:bodyPr/>
                    <a:lstStyle/>
                    <a:p>
                      <a:pPr indent="0" lvl="0" marL="0" rtl="0" algn="l">
                        <a:spcBef>
                          <a:spcPts val="0"/>
                        </a:spcBef>
                        <a:spcAft>
                          <a:spcPts val="0"/>
                        </a:spcAft>
                        <a:buNone/>
                      </a:pPr>
                      <a:r>
                        <a:rPr lang="en-GB"/>
                        <a:t>Role</a:t>
                      </a:r>
                      <a:endParaRPr/>
                    </a:p>
                  </a:txBody>
                  <a:tcPr marT="91425" marB="91425" marR="91425" marL="91425"/>
                </a:tc>
                <a:tc>
                  <a:txBody>
                    <a:bodyPr/>
                    <a:lstStyle/>
                    <a:p>
                      <a:pPr indent="0" lvl="0" marL="0" rtl="0" algn="l">
                        <a:spcBef>
                          <a:spcPts val="0"/>
                        </a:spcBef>
                        <a:spcAft>
                          <a:spcPts val="0"/>
                        </a:spcAft>
                        <a:buNone/>
                      </a:pPr>
                      <a:r>
                        <a:rPr lang="en-GB"/>
                        <a:t>Responsibility</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Project Lead</a:t>
                      </a:r>
                      <a:endParaRPr/>
                    </a:p>
                  </a:txBody>
                  <a:tcPr marT="91425" marB="91425" marR="91425" marL="91425"/>
                </a:tc>
                <a:tc>
                  <a:txBody>
                    <a:bodyPr/>
                    <a:lstStyle/>
                    <a:p>
                      <a:pPr indent="0" lvl="0" marL="0" rtl="0" algn="l">
                        <a:spcBef>
                          <a:spcPts val="0"/>
                        </a:spcBef>
                        <a:spcAft>
                          <a:spcPts val="0"/>
                        </a:spcAft>
                        <a:buNone/>
                      </a:pPr>
                      <a:r>
                        <a:rPr lang="en-GB"/>
                        <a:t>Developing </a:t>
                      </a:r>
                      <a:r>
                        <a:rPr lang="en-GB"/>
                        <a:t>project's flow,</a:t>
                      </a:r>
                      <a:r>
                        <a:rPr lang="en-GB">
                          <a:solidFill>
                            <a:schemeClr val="dk1"/>
                          </a:solidFill>
                        </a:rPr>
                        <a:t>project timelines and deliverables.</a:t>
                      </a:r>
                      <a:endParaRPr>
                        <a:solidFill>
                          <a:schemeClr val="dk1"/>
                        </a:solidFill>
                      </a:endParaRPr>
                    </a:p>
                    <a:p>
                      <a:pPr indent="0" lvl="0" marL="0" rtl="0" algn="l">
                        <a:spcBef>
                          <a:spcPts val="0"/>
                        </a:spcBef>
                        <a:spcAft>
                          <a:spcPts val="0"/>
                        </a:spcAft>
                        <a:buNone/>
                      </a:pPr>
                      <a:r>
                        <a:rPr lang="en-GB"/>
                        <a:t> Coordinating team members</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Data Collection and Preprocessing</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t>Collect subreddit posts data post-COVID-19 (2018-2020).</a:t>
                      </a:r>
                      <a:endParaRPr/>
                    </a:p>
                    <a:p>
                      <a:pPr indent="0" lvl="0" marL="0" rtl="0" algn="l">
                        <a:spcBef>
                          <a:spcPts val="0"/>
                        </a:spcBef>
                        <a:spcAft>
                          <a:spcPts val="0"/>
                        </a:spcAft>
                        <a:buClr>
                          <a:schemeClr val="dk1"/>
                        </a:buClr>
                        <a:buSzPts val="1100"/>
                        <a:buFont typeface="Arial"/>
                        <a:buNone/>
                      </a:pPr>
                      <a:r>
                        <a:rPr lang="en-GB"/>
                        <a:t>Clean and preprocess data for analysis.</a:t>
                      </a:r>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Model Development and Implementation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t>Develop the LSTM model for text analysis.</a:t>
                      </a:r>
                      <a:endParaRPr/>
                    </a:p>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t>Comparative Analysis and Insights</a:t>
                      </a:r>
                      <a:endParaRPr/>
                    </a:p>
                  </a:txBody>
                  <a:tcPr marT="91425" marB="91425" marR="91425" marL="91425"/>
                </a:tc>
                <a:tc>
                  <a:txBody>
                    <a:bodyPr/>
                    <a:lstStyle/>
                    <a:p>
                      <a:pPr indent="0" lvl="0" marL="0" rtl="0" algn="l">
                        <a:spcBef>
                          <a:spcPts val="0"/>
                        </a:spcBef>
                        <a:spcAft>
                          <a:spcPts val="0"/>
                        </a:spcAft>
                        <a:buNone/>
                      </a:pPr>
                      <a:r>
                        <a:rPr lang="en-GB"/>
                        <a:t>C</a:t>
                      </a:r>
                      <a:r>
                        <a:rPr lang="en-GB"/>
                        <a:t>onduct comparative analysis on explicit and non-explicit data.</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Motivation</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1500">
                <a:solidFill>
                  <a:srgbClr val="495365"/>
                </a:solidFill>
                <a:highlight>
                  <a:srgbClr val="FFFFFF"/>
                </a:highlight>
              </a:rPr>
              <a:t>The motivation behind this work is firstly, to understand how individuals articulate their mental health struggles in online platforms, thereby </a:t>
            </a:r>
            <a:r>
              <a:rPr lang="en-GB" sz="1500">
                <a:solidFill>
                  <a:srgbClr val="495365"/>
                </a:solidFill>
                <a:highlight>
                  <a:srgbClr val="FFFFFF"/>
                </a:highlight>
              </a:rPr>
              <a:t>providing</a:t>
            </a:r>
            <a:r>
              <a:rPr lang="en-GB" sz="1500">
                <a:solidFill>
                  <a:srgbClr val="495365"/>
                </a:solidFill>
                <a:highlight>
                  <a:srgbClr val="FFFFFF"/>
                </a:highlight>
              </a:rPr>
              <a:t> valuable insights. Secondly, the development of an effective classification model for </a:t>
            </a:r>
            <a:r>
              <a:rPr lang="en-GB" sz="1500">
                <a:solidFill>
                  <a:srgbClr val="495365"/>
                </a:solidFill>
                <a:highlight>
                  <a:srgbClr val="FFFFFF"/>
                </a:highlight>
              </a:rPr>
              <a:t>identifying</a:t>
            </a:r>
            <a:r>
              <a:rPr lang="en-GB" sz="1500">
                <a:solidFill>
                  <a:srgbClr val="495365"/>
                </a:solidFill>
                <a:highlight>
                  <a:srgbClr val="FFFFFF"/>
                </a:highlight>
              </a:rPr>
              <a:t> mental health issues.Leveraging deep learning techniques, specifically Long Short-Term Memory (LSTM) networks. LSTMs are specifically designed to overcome the limitations of traditional neural networks when processing sequential data, making them exceptionally well-suited for analysing the dynamic and context-dependent nature of language within these posts</a:t>
            </a:r>
            <a:endParaRPr sz="1500">
              <a:solidFill>
                <a:srgbClr val="495365"/>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t>The primary objective of the project is to develop an effective LSTM-based classification model to classify mental health issues.The main goal of this project is to use deep learning techniques to classify the posts and overcome the challenges of traditional machine learning models. Additional objectives of the project are: • Analysing online posts of mental health issues: This objective is the cornerstone of the project. We analyse the posts and draw observations on how people express their struggle on online platforms. • Analysing temporal nature of the text: This objective addresses the temporal nature of the text that is sequential patterns in the data. • Adaptability to varied lengths of text: This objective focuses on model compatibility to varied length of texts in real time • The final objective is to translate all these observations into practical solutions</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Related work</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study aimed to understand mental health awareness in the Malaysian community using data from NGO Twitter accounts. Employing sentiment analysis and machine learning techniques (NN, SVM, NB), the results indicated that positive tweets were predominant. The findings suggest that promoting positivity in tweets could enhance mental health awareness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Related work</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The study addresses the challenge of mental health in today's modern world, considering traditional factors like family pressure, unemployment, homesickness, and unhappy relationships as common triggers for mental illness.The study conducts a  comparative analysis of Conv-LSTM and BERT models.The study proposes a user-friendly, deep learning-based chatbot framework. The proposed framework includes a module to track social media activity, a chat module for real-time conversations and a deep learning-based mental illness detection[2].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Related work</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The proposed approach involves employing NLP BERT with a deep neural network to analyse social media conversations over time. The primary goal is to assist the Omani Ministry of Health in delivering comprehensive mental health care services.The dataset is evaluated for emotional behaviours, specifically focusing on identifying signs of depression. The system not only urges users to prioritise mental health but also informs the mental health sector about individuals' mental health status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100">
                <a:solidFill>
                  <a:schemeClr val="dk1"/>
                </a:solidFill>
              </a:rPr>
              <a:t>Mental health remains a pressing global concern, with approximately 970 million individuals affected by mental disorders worldwide, particularly anxiety and depressive disorders. Despite the alarming rise in mental health issues during the COVID-19 pandemic, effectively identifying and classifying mental health-related posts poses a significant challenge. The current system lacks an automated and efficient system for timely recognition and categorization of mental health indicators within online discussions.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