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Text box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Text box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17740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85195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7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8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9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3815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8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9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0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1680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26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8442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78292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7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67510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6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7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10121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2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73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74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8988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936051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1296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91241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57936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001097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75832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888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93629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84603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03296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094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image" Target="../media/8.png"/><Relationship Id="rId7" Type="http://schemas.openxmlformats.org/officeDocument/2006/relationships/image" Target="../media/9.png"/><Relationship Id="rId8" Type="http://schemas.openxmlformats.org/officeDocument/2006/relationships/image" Target="../media/10.png"/><Relationship Id="rId9" Type="http://schemas.openxmlformats.org/officeDocument/2006/relationships/image" Target="../media/11.png"/><Relationship Id="rId10" Type="http://schemas.openxmlformats.org/officeDocument/2006/relationships/image" Target="../media/12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image" Target="../media/15.png"/><Relationship Id="rId4" Type="http://schemas.openxmlformats.org/officeDocument/2006/relationships/image" Target="../media/16.png"/><Relationship Id="rId5" Type="http://schemas.openxmlformats.org/officeDocument/2006/relationships/image" Target="../media/17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8.png"/><Relationship Id="rId2" Type="http://schemas.openxmlformats.org/officeDocument/2006/relationships/image" Target="../media/19.png"/><Relationship Id="rId3" Type="http://schemas.openxmlformats.org/officeDocument/2006/relationships/image" Target="../media/20.png"/><Relationship Id="rId4" Type="http://schemas.openxmlformats.org/officeDocument/2006/relationships/image" Target="../media/21.png"/><Relationship Id="rId5" Type="http://schemas.openxmlformats.org/officeDocument/2006/relationships/image" Target="../media/22.png"/><Relationship Id="rId6" Type="http://schemas.openxmlformats.org/officeDocument/2006/relationships/image" Target="../media/23.png"/><Relationship Id="rId7" Type="http://schemas.openxmlformats.org/officeDocument/2006/relationships/image" Target="../media/24.png"/><Relationship Id="rId8" Type="http://schemas.openxmlformats.org/officeDocument/2006/relationships/image" Target="../media/25.png"/><Relationship Id="rId9" Type="http://schemas.openxmlformats.org/officeDocument/2006/relationships/image" Target="../media/26.png"/><Relationship Id="rId10" Type="http://schemas.openxmlformats.org/officeDocument/2006/relationships/image" Target="../media/27.png"/><Relationship Id="rId11" Type="http://schemas.openxmlformats.org/officeDocument/2006/relationships/image" Target="../media/28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9.png"/><Relationship Id="rId2" Type="http://schemas.openxmlformats.org/officeDocument/2006/relationships/image" Target="../media/30.png"/><Relationship Id="rId3" Type="http://schemas.openxmlformats.org/officeDocument/2006/relationships/image" Target="../media/31.png"/><Relationship Id="rId4" Type="http://schemas.openxmlformats.org/officeDocument/2006/relationships/image" Target="../media/32.png"/><Relationship Id="rId5" Type="http://schemas.openxmlformats.org/officeDocument/2006/relationships/image" Target="../media/33.png"/><Relationship Id="rId6" Type="http://schemas.openxmlformats.org/officeDocument/2006/relationships/image" Target="../media/34.png"/><Relationship Id="rId7" Type="http://schemas.openxmlformats.org/officeDocument/2006/relationships/image" Target="../media/35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6.png"/><Relationship Id="rId2" Type="http://schemas.openxmlformats.org/officeDocument/2006/relationships/image" Target="../media/37.png"/><Relationship Id="rId3" Type="http://schemas.openxmlformats.org/officeDocument/2006/relationships/image" Target="../media/38.png"/><Relationship Id="rId4" Type="http://schemas.openxmlformats.org/officeDocument/2006/relationships/image" Target="../media/39.png"/><Relationship Id="rId5" Type="http://schemas.openxmlformats.org/officeDocument/2006/relationships/image" Target="../media/40.png"/><Relationship Id="rId6" Type="http://schemas.openxmlformats.org/officeDocument/2006/relationships/image" Target="../media/41.png"/><Relationship Id="rId7" Type="http://schemas.openxmlformats.org/officeDocument/2006/relationships/image" Target="../media/42.png"/><Relationship Id="rId8" Type="http://schemas.openxmlformats.org/officeDocument/2006/relationships/image" Target="../media/43.png"/><Relationship Id="rId9" Type="http://schemas.openxmlformats.org/officeDocument/2006/relationships/image" Target="../media/44.png"/><Relationship Id="rId10" Type="http://schemas.openxmlformats.org/officeDocument/2006/relationships/slideLayout" Target="../slideLayouts/slideLayout12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5.png"/><Relationship Id="rId2" Type="http://schemas.openxmlformats.org/officeDocument/2006/relationships/image" Target="../media/46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7.png"/><Relationship Id="rId2" Type="http://schemas.openxmlformats.org/officeDocument/2006/relationships/image" Target="../media/48.png"/><Relationship Id="rId3" Type="http://schemas.openxmlformats.org/officeDocument/2006/relationships/image" Target="../media/49.png"/><Relationship Id="rId4" Type="http://schemas.openxmlformats.org/officeDocument/2006/relationships/image" Target="../media/50.png"/><Relationship Id="rId5" Type="http://schemas.openxmlformats.org/officeDocument/2006/relationships/image" Target="../media/51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2.png"/><Relationship Id="rId2" Type="http://schemas.openxmlformats.org/officeDocument/2006/relationships/image" Target="../media/53.png"/><Relationship Id="rId3" Type="http://schemas.openxmlformats.org/officeDocument/2006/relationships/image" Target="../media/54.png"/><Relationship Id="rId4" Type="http://schemas.openxmlformats.org/officeDocument/2006/relationships/image" Target="../media/55.png"/><Relationship Id="rId5" Type="http://schemas.openxmlformats.org/officeDocument/2006/relationships/image" Target="../media/56.png"/><Relationship Id="rId6" Type="http://schemas.openxmlformats.org/officeDocument/2006/relationships/image" Target="../media/57.png"/><Relationship Id="rId7" Type="http://schemas.openxmlformats.org/officeDocument/2006/relationships/image" Target="../media/58.png"/><Relationship Id="rId8" Type="http://schemas.openxmlformats.org/officeDocument/2006/relationships/image" Target="../media/59.png"/><Relationship Id="rId9" Type="http://schemas.openxmlformats.org/officeDocument/2006/relationships/image" Target="../media/60.png"/><Relationship Id="rId10" Type="http://schemas.openxmlformats.org/officeDocument/2006/relationships/image" Target="../media/61.png"/><Relationship Id="rId11" Type="http://schemas.openxmlformats.org/officeDocument/2006/relationships/image" Target="../media/62.png"/><Relationship Id="rId12" Type="http://schemas.openxmlformats.org/officeDocument/2006/relationships/image" Target="../media/63.png"/><Relationship Id="rId13" Type="http://schemas.openxmlformats.org/officeDocument/2006/relationships/image" Target="../media/64.png"/><Relationship Id="rId14" Type="http://schemas.openxmlformats.org/officeDocument/2006/relationships/image" Target="../media/65.png"/><Relationship Id="rId15" Type="http://schemas.openxmlformats.org/officeDocument/2006/relationships/image" Target="../media/66.png"/><Relationship Id="rId16" Type="http://schemas.openxmlformats.org/officeDocument/2006/relationships/image" Target="../media/67.png"/><Relationship Id="rId17" Type="http://schemas.openxmlformats.org/officeDocument/2006/relationships/slideLayout" Target="../slideLayouts/slideLayout12.xml"/><Relationship Id="rId18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72125" y="2762258"/>
            <a:ext cx="3571875" cy="238124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" name="Rectangle"/>
          <p:cNvSpPr>
            <a:spLocks/>
          </p:cNvSpPr>
          <p:nvPr/>
        </p:nvSpPr>
        <p:spPr>
          <a:xfrm rot="0">
            <a:off x="457200" y="1726406"/>
            <a:ext cx="8229600" cy="619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50" b="1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Smart Hand Gesture Controlled Robot</a:t>
            </a:r>
            <a:endParaRPr lang="zh-CN" altLang="en-US" sz="4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Rectangle"/>
          <p:cNvSpPr>
            <a:spLocks/>
          </p:cNvSpPr>
          <p:nvPr/>
        </p:nvSpPr>
        <p:spPr>
          <a:xfrm rot="0">
            <a:off x="1900331" y="2841297"/>
            <a:ext cx="5343336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Using AI and ESP32 for Next-Gen Human-Robot Interaction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Rectangle"/>
          <p:cNvSpPr>
            <a:spLocks/>
          </p:cNvSpPr>
          <p:nvPr/>
        </p:nvSpPr>
        <p:spPr>
          <a:xfrm rot="0">
            <a:off x="4003166" y="3491377"/>
            <a:ext cx="1137666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September 11, 2025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5" name="Text box" descr="*#TXT_SIGN#*"/>
          <p:cNvSpPr txBox="1">
            <a:spLocks/>
          </p:cNvSpPr>
          <p:nvPr/>
        </p:nvSpPr>
        <p:spPr>
          <a:xfrm rot="0">
            <a:off x="457193" y="3492447"/>
            <a:ext cx="3571875" cy="952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Droid Sans" pitchFamily="0" charset="0"/>
                <a:ea typeface="宋体" pitchFamily="0" charset="0"/>
                <a:cs typeface="Lucida Sans"/>
              </a:rPr>
              <a:t>Name : BOJJA YUVA VAISHNAVI 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Droid Sans" pitchFamily="0" charset="0"/>
                <a:ea typeface="宋体" pitchFamily="0" charset="0"/>
                <a:cs typeface="Lucida Sans"/>
              </a:rPr>
              <a:t>Reg.no. 323129512005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549165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" name="Rectangle"/>
          <p:cNvSpPr>
            <a:spLocks/>
          </p:cNvSpPr>
          <p:nvPr/>
        </p:nvSpPr>
        <p:spPr>
          <a:xfrm rot="0">
            <a:off x="285750" y="330994"/>
            <a:ext cx="1727454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Problem Statement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Rectangle"/>
          <p:cNvSpPr>
            <a:spLocks/>
          </p:cNvSpPr>
          <p:nvPr/>
        </p:nvSpPr>
        <p:spPr>
          <a:xfrm rot="0">
            <a:off x="285750" y="909637"/>
            <a:ext cx="2982467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Limitations of Conventional Robot Control Systems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9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1285875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" name="Rectangle"/>
          <p:cNvSpPr>
            <a:spLocks/>
          </p:cNvSpPr>
          <p:nvPr/>
        </p:nvSpPr>
        <p:spPr>
          <a:xfrm rot="0">
            <a:off x="500063" y="1276350"/>
            <a:ext cx="3059577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Unintuitive for non-technical users, requiring specialized training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1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160734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" name="Rectangle"/>
          <p:cNvSpPr>
            <a:spLocks/>
          </p:cNvSpPr>
          <p:nvPr/>
        </p:nvSpPr>
        <p:spPr>
          <a:xfrm rot="0">
            <a:off x="500063" y="1704974"/>
            <a:ext cx="4500562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Restricted operator mobility due to physical hardware dependencies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2143125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" name="Rectangle"/>
          <p:cNvSpPr>
            <a:spLocks/>
          </p:cNvSpPr>
          <p:nvPr/>
        </p:nvSpPr>
        <p:spPr>
          <a:xfrm rot="0">
            <a:off x="500063" y="2133600"/>
            <a:ext cx="3030352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Impractical in sterile environments like hospitals and cleanrooms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5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285750" y="246459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Rectangle"/>
          <p:cNvSpPr>
            <a:spLocks/>
          </p:cNvSpPr>
          <p:nvPr/>
        </p:nvSpPr>
        <p:spPr>
          <a:xfrm rot="0">
            <a:off x="500063" y="2455068"/>
            <a:ext cx="3107401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Accessibility challenges for individuals with physical impairments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Rectangle"/>
          <p:cNvSpPr>
            <a:spLocks/>
          </p:cNvSpPr>
          <p:nvPr/>
        </p:nvSpPr>
        <p:spPr>
          <a:xfrm rot="0">
            <a:off x="285750" y="2895600"/>
            <a:ext cx="1686306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Need for Advanced Solution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8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3271838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9" name="Rectangle"/>
          <p:cNvSpPr>
            <a:spLocks/>
          </p:cNvSpPr>
          <p:nvPr/>
        </p:nvSpPr>
        <p:spPr>
          <a:xfrm rot="0">
            <a:off x="500063" y="3262312"/>
            <a:ext cx="2350201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Touchless, natural interaction for intuitive control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285750" y="3593306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Rectangle"/>
          <p:cNvSpPr>
            <a:spLocks/>
          </p:cNvSpPr>
          <p:nvPr/>
        </p:nvSpPr>
        <p:spPr>
          <a:xfrm rot="0">
            <a:off x="500063" y="3583781"/>
            <a:ext cx="1893224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Real-time response with minimal latency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2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85750" y="3914775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3" name="Rectangle"/>
          <p:cNvSpPr>
            <a:spLocks/>
          </p:cNvSpPr>
          <p:nvPr/>
        </p:nvSpPr>
        <p:spPr>
          <a:xfrm rot="0">
            <a:off x="500063" y="3905250"/>
            <a:ext cx="2390053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Accessible to users with varying technical abilities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4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285750" y="4236244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5" name="Rectangle"/>
          <p:cNvSpPr>
            <a:spLocks/>
          </p:cNvSpPr>
          <p:nvPr/>
        </p:nvSpPr>
        <p:spPr>
          <a:xfrm rot="0">
            <a:off x="500063" y="4226719"/>
            <a:ext cx="2421935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Adaptable to diverse environments and applications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6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5550694" y="932258"/>
            <a:ext cx="3186112" cy="35433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8138552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30777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1" name="Rectangle"/>
          <p:cNvSpPr>
            <a:spLocks/>
          </p:cNvSpPr>
          <p:nvPr/>
        </p:nvSpPr>
        <p:spPr>
          <a:xfrm rot="0">
            <a:off x="285750" y="330994"/>
            <a:ext cx="1881759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System Architecture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42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14500" y="885825"/>
            <a:ext cx="5715000" cy="25003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3" name="Rectangle"/>
          <p:cNvSpPr>
            <a:spLocks/>
          </p:cNvSpPr>
          <p:nvPr/>
        </p:nvSpPr>
        <p:spPr>
          <a:xfrm rot="0">
            <a:off x="285750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4" name="Rectangle"/>
          <p:cNvSpPr>
            <a:spLocks/>
          </p:cNvSpPr>
          <p:nvPr/>
        </p:nvSpPr>
        <p:spPr>
          <a:xfrm rot="0">
            <a:off x="285750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45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3746896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Rectangle"/>
          <p:cNvSpPr>
            <a:spLocks/>
          </p:cNvSpPr>
          <p:nvPr/>
        </p:nvSpPr>
        <p:spPr>
          <a:xfrm rot="0">
            <a:off x="621506" y="3730228"/>
            <a:ext cx="1525183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System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/>
          </p:cNvSpPr>
          <p:nvPr/>
        </p:nvSpPr>
        <p:spPr>
          <a:xfrm rot="0">
            <a:off x="392906" y="4179080"/>
            <a:ext cx="2357438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Python application using MediaPipe for real-time hand tracking and gesture classification. Processes video feed to identify 21 hand landmarks and interpret gestures.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/>
          </p:cNvSpPr>
          <p:nvPr/>
        </p:nvSpPr>
        <p:spPr>
          <a:xfrm rot="0">
            <a:off x="3286124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9" name="Rectangle"/>
          <p:cNvSpPr>
            <a:spLocks/>
          </p:cNvSpPr>
          <p:nvPr/>
        </p:nvSpPr>
        <p:spPr>
          <a:xfrm rot="0">
            <a:off x="3286124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50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393281" y="3746896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1" name="Rectangle"/>
          <p:cNvSpPr>
            <a:spLocks/>
          </p:cNvSpPr>
          <p:nvPr/>
        </p:nvSpPr>
        <p:spPr>
          <a:xfrm rot="0">
            <a:off x="3661172" y="3730228"/>
            <a:ext cx="1223309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Communication Module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2" name="Rectangle"/>
          <p:cNvSpPr>
            <a:spLocks/>
          </p:cNvSpPr>
          <p:nvPr/>
        </p:nvSpPr>
        <p:spPr>
          <a:xfrm rot="0">
            <a:off x="3393281" y="4179080"/>
            <a:ext cx="2357438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WiFi-based communication system using TCP/IP sockets to transmit JSON command packets from the host computer to the ESP32 microcontroller with minimal latency.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/>
          </p:cNvSpPr>
          <p:nvPr/>
        </p:nvSpPr>
        <p:spPr>
          <a:xfrm rot="0">
            <a:off x="6286499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4" name="Rectangle"/>
          <p:cNvSpPr>
            <a:spLocks/>
          </p:cNvSpPr>
          <p:nvPr/>
        </p:nvSpPr>
        <p:spPr>
          <a:xfrm rot="0">
            <a:off x="6286499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55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393655" y="3746896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6" name="Rectangle"/>
          <p:cNvSpPr>
            <a:spLocks/>
          </p:cNvSpPr>
          <p:nvPr/>
        </p:nvSpPr>
        <p:spPr>
          <a:xfrm rot="0">
            <a:off x="6661547" y="3730228"/>
            <a:ext cx="962314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Robotic Platform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7" name="Rectangle"/>
          <p:cNvSpPr>
            <a:spLocks/>
          </p:cNvSpPr>
          <p:nvPr/>
        </p:nvSpPr>
        <p:spPr>
          <a:xfrm rot="0">
            <a:off x="6393655" y="4179080"/>
            <a:ext cx="2357437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ESP32-controlled wheeled robot with servo-operated gripper. Receives wireless commands and translates them into motor movements for navigation and manipulation.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2411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52781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2" name="Rectangle"/>
          <p:cNvSpPr>
            <a:spLocks/>
          </p:cNvSpPr>
          <p:nvPr/>
        </p:nvSpPr>
        <p:spPr>
          <a:xfrm rot="0">
            <a:off x="285750" y="330994"/>
            <a:ext cx="2915603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Technology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63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57313" y="885825"/>
            <a:ext cx="6429376" cy="27146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4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3961209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5" name="Rectangle"/>
          <p:cNvSpPr>
            <a:spLocks/>
          </p:cNvSpPr>
          <p:nvPr/>
        </p:nvSpPr>
        <p:spPr>
          <a:xfrm rot="0">
            <a:off x="621506" y="3944541"/>
            <a:ext cx="144971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MediaPipe Hand Tracking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6" name="Rectangle"/>
          <p:cNvSpPr>
            <a:spLocks/>
          </p:cNvSpPr>
          <p:nvPr/>
        </p:nvSpPr>
        <p:spPr>
          <a:xfrm rot="0">
            <a:off x="392906" y="4246959"/>
            <a:ext cx="1449918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Real-time detection of 21 3D hand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Rectangle"/>
          <p:cNvSpPr>
            <a:spLocks/>
          </p:cNvSpPr>
          <p:nvPr/>
        </p:nvSpPr>
        <p:spPr>
          <a:xfrm rot="0">
            <a:off x="392906" y="4426976"/>
            <a:ext cx="130157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landmarks with high precision.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68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906" y="4696290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Rectangle"/>
          <p:cNvSpPr>
            <a:spLocks/>
          </p:cNvSpPr>
          <p:nvPr/>
        </p:nvSpPr>
        <p:spPr>
          <a:xfrm rot="0">
            <a:off x="578644" y="4679142"/>
            <a:ext cx="129439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Palm and finger joint positions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0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92906" y="4933456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Rectangle"/>
          <p:cNvSpPr>
            <a:spLocks/>
          </p:cNvSpPr>
          <p:nvPr/>
        </p:nvSpPr>
        <p:spPr>
          <a:xfrm rot="0">
            <a:off x="578644" y="4916309"/>
            <a:ext cx="949848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3D spatial coordinates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2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3393281" y="3961209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3" name="Rectangle"/>
          <p:cNvSpPr>
            <a:spLocks/>
          </p:cNvSpPr>
          <p:nvPr/>
        </p:nvSpPr>
        <p:spPr>
          <a:xfrm rot="0">
            <a:off x="3661172" y="3944541"/>
            <a:ext cx="1040927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Feature Extraction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4" name="Rectangle"/>
          <p:cNvSpPr>
            <a:spLocks/>
          </p:cNvSpPr>
          <p:nvPr/>
        </p:nvSpPr>
        <p:spPr>
          <a:xfrm rot="0">
            <a:off x="3393281" y="4246959"/>
            <a:ext cx="1581515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Processing landmark data to extract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5" name="Rectangle"/>
          <p:cNvSpPr>
            <a:spLocks/>
          </p:cNvSpPr>
          <p:nvPr/>
        </p:nvSpPr>
        <p:spPr>
          <a:xfrm rot="0">
            <a:off x="3393281" y="4426976"/>
            <a:ext cx="870889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meaningful features.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6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3393281" y="4696290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7" name="Rectangle"/>
          <p:cNvSpPr>
            <a:spLocks/>
          </p:cNvSpPr>
          <p:nvPr/>
        </p:nvSpPr>
        <p:spPr>
          <a:xfrm rot="0">
            <a:off x="3579019" y="4679142"/>
            <a:ext cx="116040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Finger angles and positions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8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3393281" y="4933456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Rectangle"/>
          <p:cNvSpPr>
            <a:spLocks/>
          </p:cNvSpPr>
          <p:nvPr/>
        </p:nvSpPr>
        <p:spPr>
          <a:xfrm rot="0">
            <a:off x="3579019" y="4916309"/>
            <a:ext cx="961811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Hand openness metrics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0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6393655" y="3961209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1" name="Rectangle"/>
          <p:cNvSpPr>
            <a:spLocks/>
          </p:cNvSpPr>
          <p:nvPr/>
        </p:nvSpPr>
        <p:spPr>
          <a:xfrm rot="0">
            <a:off x="6622256" y="3944541"/>
            <a:ext cx="1195008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Classification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2" name="Rectangle"/>
          <p:cNvSpPr>
            <a:spLocks/>
          </p:cNvSpPr>
          <p:nvPr/>
        </p:nvSpPr>
        <p:spPr>
          <a:xfrm rot="0">
            <a:off x="6393655" y="4246959"/>
            <a:ext cx="1531269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 approach for reliable gesture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Rectangle"/>
          <p:cNvSpPr>
            <a:spLocks/>
          </p:cNvSpPr>
          <p:nvPr/>
        </p:nvSpPr>
        <p:spPr>
          <a:xfrm rot="0">
            <a:off x="6393655" y="4426976"/>
            <a:ext cx="50720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recognition.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4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6393655" y="4696290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5" name="Rectangle"/>
          <p:cNvSpPr>
            <a:spLocks/>
          </p:cNvSpPr>
          <p:nvPr/>
        </p:nvSpPr>
        <p:spPr>
          <a:xfrm rot="0">
            <a:off x="6579394" y="4679142"/>
            <a:ext cx="923529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Rule-based algorithm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6" name="Image" descr="preencod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6393655" y="4933456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Rectangle"/>
          <p:cNvSpPr>
            <a:spLocks/>
          </p:cNvSpPr>
          <p:nvPr/>
        </p:nvSpPr>
        <p:spPr>
          <a:xfrm rot="0">
            <a:off x="6579394" y="4916309"/>
            <a:ext cx="1019235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Machine learning model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86984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65364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Rectangle"/>
          <p:cNvSpPr>
            <a:spLocks/>
          </p:cNvSpPr>
          <p:nvPr/>
        </p:nvSpPr>
        <p:spPr>
          <a:xfrm rot="0">
            <a:off x="285750" y="330994"/>
            <a:ext cx="2365248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Hardware Implementation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3" name="Rectangle"/>
          <p:cNvSpPr>
            <a:spLocks/>
          </p:cNvSpPr>
          <p:nvPr/>
        </p:nvSpPr>
        <p:spPr>
          <a:xfrm rot="0">
            <a:off x="285750" y="885825"/>
            <a:ext cx="3857625" cy="107725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94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92906" y="1032272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Rectangle"/>
          <p:cNvSpPr>
            <a:spLocks/>
          </p:cNvSpPr>
          <p:nvPr/>
        </p:nvSpPr>
        <p:spPr>
          <a:xfrm rot="0">
            <a:off x="621506" y="1015603"/>
            <a:ext cx="144971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ESP32 Development Board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6" name="Rectangle"/>
          <p:cNvSpPr>
            <a:spLocks/>
          </p:cNvSpPr>
          <p:nvPr/>
        </p:nvSpPr>
        <p:spPr>
          <a:xfrm rot="0">
            <a:off x="392906" y="1318021"/>
            <a:ext cx="2249073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Dual-core microcontroller with integrated WiFi and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Rectangle"/>
          <p:cNvSpPr>
            <a:spLocks/>
          </p:cNvSpPr>
          <p:nvPr/>
        </p:nvSpPr>
        <p:spPr>
          <a:xfrm rot="0">
            <a:off x="392906" y="1498038"/>
            <a:ext cx="413887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Bluetooth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8" name="Rectangle"/>
          <p:cNvSpPr>
            <a:spLocks/>
          </p:cNvSpPr>
          <p:nvPr/>
        </p:nvSpPr>
        <p:spPr>
          <a:xfrm rot="0">
            <a:off x="392906" y="1718769"/>
            <a:ext cx="125747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GPIO pins used: 2, 4, 5, 16, 17, 18, 19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Rectangle"/>
          <p:cNvSpPr>
            <a:spLocks/>
          </p:cNvSpPr>
          <p:nvPr/>
        </p:nvSpPr>
        <p:spPr>
          <a:xfrm rot="0">
            <a:off x="285750" y="2105955"/>
            <a:ext cx="3857625" cy="89723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00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2252402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Rectangle"/>
          <p:cNvSpPr>
            <a:spLocks/>
          </p:cNvSpPr>
          <p:nvPr/>
        </p:nvSpPr>
        <p:spPr>
          <a:xfrm rot="0">
            <a:off x="621506" y="2235732"/>
            <a:ext cx="1100673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L298N Motor Driver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Rectangle"/>
          <p:cNvSpPr>
            <a:spLocks/>
          </p:cNvSpPr>
          <p:nvPr/>
        </p:nvSpPr>
        <p:spPr>
          <a:xfrm rot="0">
            <a:off x="392906" y="2538152"/>
            <a:ext cx="2493127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 H-bridge motor driver for controlling two DC motors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3" name="Rectangle"/>
          <p:cNvSpPr>
            <a:spLocks/>
          </p:cNvSpPr>
          <p:nvPr/>
        </p:nvSpPr>
        <p:spPr>
          <a:xfrm rot="0">
            <a:off x="392906" y="2758882"/>
            <a:ext cx="1646529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Controls direction and speed of both motors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 rot="0">
            <a:off x="285750" y="3146067"/>
            <a:ext cx="3857625" cy="10772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05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906" y="3292515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6" name="Rectangle"/>
          <p:cNvSpPr>
            <a:spLocks/>
          </p:cNvSpPr>
          <p:nvPr/>
        </p:nvSpPr>
        <p:spPr>
          <a:xfrm rot="0">
            <a:off x="621506" y="3275847"/>
            <a:ext cx="1125829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DC Motors &amp; Chassis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Rectangle"/>
          <p:cNvSpPr>
            <a:spLocks/>
          </p:cNvSpPr>
          <p:nvPr/>
        </p:nvSpPr>
        <p:spPr>
          <a:xfrm rot="0">
            <a:off x="392906" y="3578265"/>
            <a:ext cx="230171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Two DC motors for wheel movement mounted on a 2WD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Rectangle"/>
          <p:cNvSpPr>
            <a:spLocks/>
          </p:cNvSpPr>
          <p:nvPr/>
        </p:nvSpPr>
        <p:spPr>
          <a:xfrm rot="0">
            <a:off x="392906" y="3758282"/>
            <a:ext cx="301431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chassis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Rectangle"/>
          <p:cNvSpPr>
            <a:spLocks/>
          </p:cNvSpPr>
          <p:nvPr/>
        </p:nvSpPr>
        <p:spPr>
          <a:xfrm rot="0">
            <a:off x="392906" y="3979013"/>
            <a:ext cx="144881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Motor1: pins 2,4,5 | Motor2: pins 16,17,18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 rot="0">
            <a:off x="285750" y="4366199"/>
            <a:ext cx="3857625" cy="89723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11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92906" y="4512645"/>
            <a:ext cx="137516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Rectangle"/>
          <p:cNvSpPr>
            <a:spLocks/>
          </p:cNvSpPr>
          <p:nvPr/>
        </p:nvSpPr>
        <p:spPr>
          <a:xfrm rot="0">
            <a:off x="601861" y="4495977"/>
            <a:ext cx="137110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Servo Motor for Gripper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Rectangle"/>
          <p:cNvSpPr>
            <a:spLocks/>
          </p:cNvSpPr>
          <p:nvPr/>
        </p:nvSpPr>
        <p:spPr>
          <a:xfrm rot="0">
            <a:off x="392906" y="4798396"/>
            <a:ext cx="2473985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SG90 servo motor for gripper control with 180° rotation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 rot="0">
            <a:off x="392906" y="5019126"/>
            <a:ext cx="719602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Connected to pin 19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 rot="0">
            <a:off x="285750" y="5406312"/>
            <a:ext cx="3857625" cy="701511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16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392906" y="5552759"/>
            <a:ext cx="176808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Rectangle"/>
          <p:cNvSpPr>
            <a:spLocks/>
          </p:cNvSpPr>
          <p:nvPr/>
        </p:nvSpPr>
        <p:spPr>
          <a:xfrm rot="0">
            <a:off x="641152" y="5536090"/>
            <a:ext cx="78936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Power Supply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Rectangle"/>
          <p:cNvSpPr>
            <a:spLocks/>
          </p:cNvSpPr>
          <p:nvPr/>
        </p:nvSpPr>
        <p:spPr>
          <a:xfrm rot="0">
            <a:off x="392906" y="5839220"/>
            <a:ext cx="2450058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Battery pack providing 7.4V for motors and 5V for ESP32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Rectangle"/>
          <p:cNvSpPr>
            <a:spLocks/>
          </p:cNvSpPr>
          <p:nvPr/>
        </p:nvSpPr>
        <p:spPr>
          <a:xfrm rot="0">
            <a:off x="4750594" y="1603716"/>
            <a:ext cx="3929063" cy="3929063"/>
          </a:xfrm>
          <a:prstGeom prst="rect"/>
          <a:solidFill>
            <a:srgbClr val="FFFFFF"/>
          </a:solidFill>
          <a:ln w="198" cmpd="sng" cap="flat">
            <a:solidFill>
              <a:srgbClr val="3498DB"/>
            </a:solidFill>
            <a:prstDash val="solid"/>
            <a:round/>
          </a:ln>
        </p:spPr>
      </p:sp>
      <p:pic>
        <p:nvPicPr>
          <p:cNvPr id="12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4750594" y="1603716"/>
            <a:ext cx="3929063" cy="39290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0902354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66069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Rectangle"/>
          <p:cNvSpPr>
            <a:spLocks/>
          </p:cNvSpPr>
          <p:nvPr/>
        </p:nvSpPr>
        <p:spPr>
          <a:xfrm rot="0">
            <a:off x="285750" y="330994"/>
            <a:ext cx="2267521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Software Implementation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26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857250"/>
            <a:ext cx="150019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Rectangle"/>
          <p:cNvSpPr>
            <a:spLocks/>
          </p:cNvSpPr>
          <p:nvPr/>
        </p:nvSpPr>
        <p:spPr>
          <a:xfrm rot="0">
            <a:off x="507205" y="838200"/>
            <a:ext cx="1679447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Python Gesture Recognition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Rectangle"/>
          <p:cNvSpPr>
            <a:spLocks/>
          </p:cNvSpPr>
          <p:nvPr/>
        </p:nvSpPr>
        <p:spPr>
          <a:xfrm rot="0">
            <a:off x="285750" y="1161571"/>
            <a:ext cx="262472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Core application for hand tracking and gesture classification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Rectangle"/>
          <p:cNvSpPr>
            <a:spLocks/>
          </p:cNvSpPr>
          <p:nvPr/>
        </p:nvSpPr>
        <p:spPr>
          <a:xfrm rot="0">
            <a:off x="285750" y="1394454"/>
            <a:ext cx="3857625" cy="117157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0" name="Rectangle"/>
          <p:cNvSpPr>
            <a:spLocks/>
          </p:cNvSpPr>
          <p:nvPr/>
        </p:nvSpPr>
        <p:spPr>
          <a:xfrm rot="0">
            <a:off x="285750" y="1394454"/>
            <a:ext cx="28575" cy="1171574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sp>
        <p:nvSpPr>
          <p:cNvPr id="131" name="Rectangle"/>
          <p:cNvSpPr>
            <a:spLocks/>
          </p:cNvSpPr>
          <p:nvPr/>
        </p:nvSpPr>
        <p:spPr>
          <a:xfrm rot="0">
            <a:off x="357188" y="1493574"/>
            <a:ext cx="154873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Process frame for gesture recognition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357188" y="1665024"/>
            <a:ext cx="106188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def process_frame(frame):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/>
          </p:cNvSpPr>
          <p:nvPr/>
        </p:nvSpPr>
        <p:spPr>
          <a:xfrm rot="0">
            <a:off x="357188" y="1836474"/>
            <a:ext cx="859916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Convert BGR to RGB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Rectangle"/>
          <p:cNvSpPr>
            <a:spLocks/>
          </p:cNvSpPr>
          <p:nvPr/>
        </p:nvSpPr>
        <p:spPr>
          <a:xfrm rot="0">
            <a:off x="357188" y="2007924"/>
            <a:ext cx="212487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rgb_frame = cv2.cvtColor(frame, cv2.COLOR_BGR2RGB)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Rectangle"/>
          <p:cNvSpPr>
            <a:spLocks/>
          </p:cNvSpPr>
          <p:nvPr/>
        </p:nvSpPr>
        <p:spPr>
          <a:xfrm rot="0">
            <a:off x="357188" y="2179374"/>
            <a:ext cx="100873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Process with MediaPipe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Rectangle"/>
          <p:cNvSpPr>
            <a:spLocks/>
          </p:cNvSpPr>
          <p:nvPr/>
        </p:nvSpPr>
        <p:spPr>
          <a:xfrm rot="0">
            <a:off x="357188" y="2350824"/>
            <a:ext cx="139566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results = hands.process(rgb_frame)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Rectangle"/>
          <p:cNvSpPr>
            <a:spLocks/>
          </p:cNvSpPr>
          <p:nvPr/>
        </p:nvSpPr>
        <p:spPr>
          <a:xfrm rot="0">
            <a:off x="285750" y="2637467"/>
            <a:ext cx="686330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38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71474" y="2701760"/>
            <a:ext cx="100013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Rectangle"/>
          <p:cNvSpPr>
            <a:spLocks/>
          </p:cNvSpPr>
          <p:nvPr/>
        </p:nvSpPr>
        <p:spPr>
          <a:xfrm rot="0">
            <a:off x="507205" y="2701760"/>
            <a:ext cx="307162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Python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1043518" y="2637467"/>
            <a:ext cx="756958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41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129243" y="2701760"/>
            <a:ext cx="114299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Rectangle"/>
          <p:cNvSpPr>
            <a:spLocks/>
          </p:cNvSpPr>
          <p:nvPr/>
        </p:nvSpPr>
        <p:spPr>
          <a:xfrm rot="0">
            <a:off x="1279261" y="2701760"/>
            <a:ext cx="31141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OpenCV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 rot="0">
            <a:off x="1871913" y="2637467"/>
            <a:ext cx="886912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44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957638" y="2701760"/>
            <a:ext cx="114300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Rectangle"/>
          <p:cNvSpPr>
            <a:spLocks/>
          </p:cNvSpPr>
          <p:nvPr/>
        </p:nvSpPr>
        <p:spPr>
          <a:xfrm rot="0">
            <a:off x="2107657" y="2701760"/>
            <a:ext cx="42196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MediaPipe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46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3137529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Rectangle"/>
          <p:cNvSpPr>
            <a:spLocks/>
          </p:cNvSpPr>
          <p:nvPr/>
        </p:nvSpPr>
        <p:spPr>
          <a:xfrm rot="0">
            <a:off x="528638" y="3118479"/>
            <a:ext cx="1257680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ESP32 Robot Control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285750" y="3441849"/>
            <a:ext cx="2588833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Arduino code for receiving commands and controlling motors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Rectangle"/>
          <p:cNvSpPr>
            <a:spLocks/>
          </p:cNvSpPr>
          <p:nvPr/>
        </p:nvSpPr>
        <p:spPr>
          <a:xfrm rot="0">
            <a:off x="285750" y="3674734"/>
            <a:ext cx="3857625" cy="117157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0" name="Rectangle"/>
          <p:cNvSpPr>
            <a:spLocks/>
          </p:cNvSpPr>
          <p:nvPr/>
        </p:nvSpPr>
        <p:spPr>
          <a:xfrm rot="0">
            <a:off x="285750" y="3674734"/>
            <a:ext cx="28575" cy="1171574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sp>
        <p:nvSpPr>
          <p:cNvPr id="151" name="Rectangle"/>
          <p:cNvSpPr>
            <a:spLocks/>
          </p:cNvSpPr>
          <p:nvPr/>
        </p:nvSpPr>
        <p:spPr>
          <a:xfrm rot="0">
            <a:off x="357188" y="3773853"/>
            <a:ext cx="109377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// Process received command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Rectangle"/>
          <p:cNvSpPr>
            <a:spLocks/>
          </p:cNvSpPr>
          <p:nvPr/>
        </p:nvSpPr>
        <p:spPr>
          <a:xfrm rot="0">
            <a:off x="357188" y="3945303"/>
            <a:ext cx="172306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bool processCommand(String jsonCommand) {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0">
            <a:off x="357188" y="4116753"/>
            <a:ext cx="128723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DynamicJsonDocument doc(1024);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357188" y="4288203"/>
            <a:ext cx="135314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deserializeJson(doc, jsonCommand);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357188" y="4459653"/>
            <a:ext cx="136164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String command = doc["command"];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357188" y="4631103"/>
            <a:ext cx="7330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}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 rot="0">
            <a:off x="285750" y="4917746"/>
            <a:ext cx="635347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8" name="Rectangle"/>
          <p:cNvSpPr>
            <a:spLocks/>
          </p:cNvSpPr>
          <p:nvPr/>
        </p:nvSpPr>
        <p:spPr>
          <a:xfrm rot="0">
            <a:off x="407194" y="4982040"/>
            <a:ext cx="328421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Arduino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0">
            <a:off x="992535" y="4917746"/>
            <a:ext cx="930584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6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078260" y="4982040"/>
            <a:ext cx="142875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Rectangle"/>
          <p:cNvSpPr>
            <a:spLocks/>
          </p:cNvSpPr>
          <p:nvPr/>
        </p:nvSpPr>
        <p:spPr>
          <a:xfrm rot="0">
            <a:off x="1256854" y="4982040"/>
            <a:ext cx="466610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ESP32 WiFi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/>
          </p:cNvSpPr>
          <p:nvPr/>
        </p:nvSpPr>
        <p:spPr>
          <a:xfrm rot="0">
            <a:off x="1994556" y="4917746"/>
            <a:ext cx="674554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63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080282" y="4982040"/>
            <a:ext cx="114300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Rectangle"/>
          <p:cNvSpPr>
            <a:spLocks/>
          </p:cNvSpPr>
          <p:nvPr/>
        </p:nvSpPr>
        <p:spPr>
          <a:xfrm rot="0">
            <a:off x="2230301" y="4982040"/>
            <a:ext cx="28802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TCP/IP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65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5122069" y="1323017"/>
            <a:ext cx="3186113" cy="35433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887689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80786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Command System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71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14500" y="814388"/>
            <a:ext cx="5715000" cy="21431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Rectangle"/>
          <p:cNvSpPr>
            <a:spLocks/>
          </p:cNvSpPr>
          <p:nvPr/>
        </p:nvSpPr>
        <p:spPr>
          <a:xfrm rot="0">
            <a:off x="285750" y="3157538"/>
            <a:ext cx="17145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/>
          </p:cNvSpPr>
          <p:nvPr/>
        </p:nvSpPr>
        <p:spPr>
          <a:xfrm rot="0">
            <a:off x="2000249" y="3157538"/>
            <a:ext cx="17145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Command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/>
          </p:cNvSpPr>
          <p:nvPr/>
        </p:nvSpPr>
        <p:spPr>
          <a:xfrm rot="0">
            <a:off x="3714750" y="3157538"/>
            <a:ext cx="514349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Action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/>
          </p:cNvSpPr>
          <p:nvPr/>
        </p:nvSpPr>
        <p:spPr>
          <a:xfrm rot="0">
            <a:off x="285750" y="3557588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6" name="Rectangle"/>
          <p:cNvSpPr>
            <a:spLocks/>
          </p:cNvSpPr>
          <p:nvPr/>
        </p:nvSpPr>
        <p:spPr>
          <a:xfrm rot="0">
            <a:off x="285750" y="3557588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 Hand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2000249" y="3557588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8" name="Rectangle"/>
          <p:cNvSpPr>
            <a:spLocks/>
          </p:cNvSpPr>
          <p:nvPr/>
        </p:nvSpPr>
        <p:spPr>
          <a:xfrm rot="0">
            <a:off x="2000249" y="3557588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Rectangle"/>
          <p:cNvSpPr>
            <a:spLocks/>
          </p:cNvSpPr>
          <p:nvPr/>
        </p:nvSpPr>
        <p:spPr>
          <a:xfrm rot="0">
            <a:off x="3714750" y="3557588"/>
            <a:ext cx="5143499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0" name="Rectangle"/>
          <p:cNvSpPr>
            <a:spLocks/>
          </p:cNvSpPr>
          <p:nvPr/>
        </p:nvSpPr>
        <p:spPr>
          <a:xfrm rot="0">
            <a:off x="3714750" y="3557588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Opens the gripper (servo rotates to 90°)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285750" y="3950494"/>
            <a:ext cx="1714500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2" name="Rectangle"/>
          <p:cNvSpPr>
            <a:spLocks/>
          </p:cNvSpPr>
          <p:nvPr/>
        </p:nvSpPr>
        <p:spPr>
          <a:xfrm rot="0">
            <a:off x="285750" y="3950494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Closed Fist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0">
            <a:off x="2000249" y="3950494"/>
            <a:ext cx="1714500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4" name="Rectangle"/>
          <p:cNvSpPr>
            <a:spLocks/>
          </p:cNvSpPr>
          <p:nvPr/>
        </p:nvSpPr>
        <p:spPr>
          <a:xfrm rot="0">
            <a:off x="2000249" y="3950494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Rectangle"/>
          <p:cNvSpPr>
            <a:spLocks/>
          </p:cNvSpPr>
          <p:nvPr/>
        </p:nvSpPr>
        <p:spPr>
          <a:xfrm rot="0">
            <a:off x="3714750" y="3950494"/>
            <a:ext cx="5143499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6" name="Rectangle"/>
          <p:cNvSpPr>
            <a:spLocks/>
          </p:cNvSpPr>
          <p:nvPr/>
        </p:nvSpPr>
        <p:spPr>
          <a:xfrm rot="0">
            <a:off x="3714750" y="3950494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Closes the gripper (servo rotates to 0°)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/>
          </p:cNvSpPr>
          <p:nvPr/>
        </p:nvSpPr>
        <p:spPr>
          <a:xfrm rot="0">
            <a:off x="285750" y="4343400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8" name="Rectangle"/>
          <p:cNvSpPr>
            <a:spLocks/>
          </p:cNvSpPr>
          <p:nvPr/>
        </p:nvSpPr>
        <p:spPr>
          <a:xfrm rot="0">
            <a:off x="285750" y="4343400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Index Finger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2000249" y="4343400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0" name="Rectangle"/>
          <p:cNvSpPr>
            <a:spLocks/>
          </p:cNvSpPr>
          <p:nvPr/>
        </p:nvSpPr>
        <p:spPr>
          <a:xfrm rot="0">
            <a:off x="2000249" y="4343400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FORWARD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Rectangle"/>
          <p:cNvSpPr>
            <a:spLocks/>
          </p:cNvSpPr>
          <p:nvPr/>
        </p:nvSpPr>
        <p:spPr>
          <a:xfrm rot="0">
            <a:off x="3714750" y="4343400"/>
            <a:ext cx="5143499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2" name="Rectangle"/>
          <p:cNvSpPr>
            <a:spLocks/>
          </p:cNvSpPr>
          <p:nvPr/>
        </p:nvSpPr>
        <p:spPr>
          <a:xfrm rot="0">
            <a:off x="3714750" y="4343400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moves forward (both motors rotate forward)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Rectangle"/>
          <p:cNvSpPr>
            <a:spLocks/>
          </p:cNvSpPr>
          <p:nvPr/>
        </p:nvSpPr>
        <p:spPr>
          <a:xfrm rot="0">
            <a:off x="285750" y="4736306"/>
            <a:ext cx="1714500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4" name="Rectangle"/>
          <p:cNvSpPr>
            <a:spLocks/>
          </p:cNvSpPr>
          <p:nvPr/>
        </p:nvSpPr>
        <p:spPr>
          <a:xfrm rot="0">
            <a:off x="285750" y="4736306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Peace Sign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0">
            <a:off x="2000249" y="4736306"/>
            <a:ext cx="1714500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6" name="Rectangle"/>
          <p:cNvSpPr>
            <a:spLocks/>
          </p:cNvSpPr>
          <p:nvPr/>
        </p:nvSpPr>
        <p:spPr>
          <a:xfrm rot="0">
            <a:off x="2000249" y="4736306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DANCE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Rectangle"/>
          <p:cNvSpPr>
            <a:spLocks/>
          </p:cNvSpPr>
          <p:nvPr/>
        </p:nvSpPr>
        <p:spPr>
          <a:xfrm rot="0">
            <a:off x="3714750" y="4736306"/>
            <a:ext cx="5143499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8" name="Rectangle"/>
          <p:cNvSpPr>
            <a:spLocks/>
          </p:cNvSpPr>
          <p:nvPr/>
        </p:nvSpPr>
        <p:spPr>
          <a:xfrm rot="0">
            <a:off x="3714750" y="4736306"/>
            <a:ext cx="5143499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performs pre-programmed dance sequence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/>
          </p:cNvSpPr>
          <p:nvPr/>
        </p:nvSpPr>
        <p:spPr>
          <a:xfrm rot="0">
            <a:off x="285750" y="5129213"/>
            <a:ext cx="1714500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0" name="Rectangle"/>
          <p:cNvSpPr>
            <a:spLocks/>
          </p:cNvSpPr>
          <p:nvPr/>
        </p:nvSpPr>
        <p:spPr>
          <a:xfrm rot="0">
            <a:off x="285750" y="5129213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Thumbs Up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Rectangle"/>
          <p:cNvSpPr>
            <a:spLocks/>
          </p:cNvSpPr>
          <p:nvPr/>
        </p:nvSpPr>
        <p:spPr>
          <a:xfrm rot="0">
            <a:off x="2000249" y="5129213"/>
            <a:ext cx="1714500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2" name="Rectangle"/>
          <p:cNvSpPr>
            <a:spLocks/>
          </p:cNvSpPr>
          <p:nvPr/>
        </p:nvSpPr>
        <p:spPr>
          <a:xfrm rot="0">
            <a:off x="2000249" y="5129213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SPEED_UP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Rectangle"/>
          <p:cNvSpPr>
            <a:spLocks/>
          </p:cNvSpPr>
          <p:nvPr/>
        </p:nvSpPr>
        <p:spPr>
          <a:xfrm rot="0">
            <a:off x="3714750" y="5129213"/>
            <a:ext cx="5143499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4" name="Rectangle"/>
          <p:cNvSpPr>
            <a:spLocks/>
          </p:cNvSpPr>
          <p:nvPr/>
        </p:nvSpPr>
        <p:spPr>
          <a:xfrm rot="0">
            <a:off x="3714750" y="5129213"/>
            <a:ext cx="5143499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Increases motor speed by 25 units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7809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625078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9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Results and Performance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10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857250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1" name="Rectangle"/>
          <p:cNvSpPr>
            <a:spLocks/>
          </p:cNvSpPr>
          <p:nvPr/>
        </p:nvSpPr>
        <p:spPr>
          <a:xfrm rot="0">
            <a:off x="528638" y="814388"/>
            <a:ext cx="2311505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System Performance Metrics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2" name="Rectangle"/>
          <p:cNvSpPr>
            <a:spLocks/>
          </p:cNvSpPr>
          <p:nvPr/>
        </p:nvSpPr>
        <p:spPr>
          <a:xfrm rot="0">
            <a:off x="285750" y="1178719"/>
            <a:ext cx="3857625" cy="70008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3" name="Rectangle"/>
          <p:cNvSpPr>
            <a:spLocks/>
          </p:cNvSpPr>
          <p:nvPr/>
        </p:nvSpPr>
        <p:spPr>
          <a:xfrm rot="0">
            <a:off x="392906" y="1285875"/>
            <a:ext cx="3643313" cy="192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Accuracy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/>
          </p:cNvSpPr>
          <p:nvPr/>
        </p:nvSpPr>
        <p:spPr>
          <a:xfrm rot="0">
            <a:off x="392906" y="1514475"/>
            <a:ext cx="3643313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95.2%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Rectangle"/>
          <p:cNvSpPr>
            <a:spLocks/>
          </p:cNvSpPr>
          <p:nvPr/>
        </p:nvSpPr>
        <p:spPr>
          <a:xfrm rot="0">
            <a:off x="285750" y="1985963"/>
            <a:ext cx="3857625" cy="70008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6" name="Rectangle"/>
          <p:cNvSpPr>
            <a:spLocks/>
          </p:cNvSpPr>
          <p:nvPr/>
        </p:nvSpPr>
        <p:spPr>
          <a:xfrm rot="0">
            <a:off x="392906" y="2093118"/>
            <a:ext cx="3643313" cy="192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End-to-End Latency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/>
          </p:cNvSpPr>
          <p:nvPr/>
        </p:nvSpPr>
        <p:spPr>
          <a:xfrm rot="0">
            <a:off x="392906" y="2321719"/>
            <a:ext cx="3643313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~180ms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/>
          </p:cNvSpPr>
          <p:nvPr/>
        </p:nvSpPr>
        <p:spPr>
          <a:xfrm rot="0">
            <a:off x="285750" y="2793206"/>
            <a:ext cx="3857625" cy="70008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9" name="Rectangle"/>
          <p:cNvSpPr>
            <a:spLocks/>
          </p:cNvSpPr>
          <p:nvPr/>
        </p:nvSpPr>
        <p:spPr>
          <a:xfrm rot="0">
            <a:off x="392906" y="2900363"/>
            <a:ext cx="3643313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Effective Control Range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0" name="Rectangle"/>
          <p:cNvSpPr>
            <a:spLocks/>
          </p:cNvSpPr>
          <p:nvPr/>
        </p:nvSpPr>
        <p:spPr>
          <a:xfrm rot="0">
            <a:off x="392906" y="3128963"/>
            <a:ext cx="3643313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Up to 20 meters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21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3679031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2" name="Rectangle"/>
          <p:cNvSpPr>
            <a:spLocks/>
          </p:cNvSpPr>
          <p:nvPr/>
        </p:nvSpPr>
        <p:spPr>
          <a:xfrm rot="0">
            <a:off x="528638" y="3636168"/>
            <a:ext cx="1457520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Key Achievements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23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4036219"/>
            <a:ext cx="3857625" cy="178593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4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4943475" y="2153841"/>
            <a:ext cx="3543300" cy="2471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774293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40486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9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Conclusion and Future Work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0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928688"/>
            <a:ext cx="192881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1" name="Rectangle"/>
          <p:cNvSpPr>
            <a:spLocks/>
          </p:cNvSpPr>
          <p:nvPr/>
        </p:nvSpPr>
        <p:spPr>
          <a:xfrm rot="0">
            <a:off x="550069" y="885825"/>
            <a:ext cx="1457520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Key Achievements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2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1285875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3" name="Rectangle"/>
          <p:cNvSpPr>
            <a:spLocks/>
          </p:cNvSpPr>
          <p:nvPr/>
        </p:nvSpPr>
        <p:spPr>
          <a:xfrm rot="0">
            <a:off x="485775" y="1250156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Successfully implemented a touchless, intuitive robot control system using hand gestures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4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1757362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5" name="Rectangle"/>
          <p:cNvSpPr>
            <a:spLocks/>
          </p:cNvSpPr>
          <p:nvPr/>
        </p:nvSpPr>
        <p:spPr>
          <a:xfrm rot="0">
            <a:off x="485775" y="1721644"/>
            <a:ext cx="3786411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Achieved high accuracy (95%+) in real-time gesture recognition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6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285750" y="2035969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7" name="Rectangle"/>
          <p:cNvSpPr>
            <a:spLocks/>
          </p:cNvSpPr>
          <p:nvPr/>
        </p:nvSpPr>
        <p:spPr>
          <a:xfrm rot="0">
            <a:off x="485775" y="2000249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Established reliable wireless communication between host computer and ESP32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8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2507456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9" name="Rectangle"/>
          <p:cNvSpPr>
            <a:spLocks/>
          </p:cNvSpPr>
          <p:nvPr/>
        </p:nvSpPr>
        <p:spPr>
          <a:xfrm rot="0">
            <a:off x="485775" y="2471738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Created a system that enhances accessibility and usability for diverse users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285750" y="3114675"/>
            <a:ext cx="192881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1" name="Rectangle"/>
          <p:cNvSpPr>
            <a:spLocks/>
          </p:cNvSpPr>
          <p:nvPr/>
        </p:nvSpPr>
        <p:spPr>
          <a:xfrm rot="0">
            <a:off x="550069" y="3071813"/>
            <a:ext cx="993566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Future Work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2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85750" y="3471863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3" name="Rectangle"/>
          <p:cNvSpPr>
            <a:spLocks/>
          </p:cNvSpPr>
          <p:nvPr/>
        </p:nvSpPr>
        <p:spPr>
          <a:xfrm rot="0">
            <a:off x="469702" y="3436144"/>
            <a:ext cx="3569726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Expand gesture vocabulary for more complex robot control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4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285750" y="3750469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5" name="Rectangle"/>
          <p:cNvSpPr>
            <a:spLocks/>
          </p:cNvSpPr>
          <p:nvPr/>
        </p:nvSpPr>
        <p:spPr>
          <a:xfrm rot="0">
            <a:off x="469702" y="3714750"/>
            <a:ext cx="3991234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Implement machine learning for personalized gesture recognition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6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285750" y="4029075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7" name="Rectangle"/>
          <p:cNvSpPr>
            <a:spLocks/>
          </p:cNvSpPr>
          <p:nvPr/>
        </p:nvSpPr>
        <p:spPr>
          <a:xfrm rot="0">
            <a:off x="469702" y="3993356"/>
            <a:ext cx="4000751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Reduce latency through optimized algorithms and communication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8" name="Image" descr="preencod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285750" y="4307681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9" name="Rectangle"/>
          <p:cNvSpPr>
            <a:spLocks/>
          </p:cNvSpPr>
          <p:nvPr/>
        </p:nvSpPr>
        <p:spPr>
          <a:xfrm rot="0">
            <a:off x="469702" y="4271963"/>
            <a:ext cx="4530923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Integrate with other sensing modalities (voice, vision) for multimodal control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50" name="Image" descr="preencod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0">
            <a:off x="5429250" y="928688"/>
            <a:ext cx="128587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1" name="Rectangle"/>
          <p:cNvSpPr>
            <a:spLocks/>
          </p:cNvSpPr>
          <p:nvPr/>
        </p:nvSpPr>
        <p:spPr>
          <a:xfrm rot="0">
            <a:off x="5629275" y="885825"/>
            <a:ext cx="1748460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Potential Applications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2" name="Rectangle"/>
          <p:cNvSpPr>
            <a:spLocks/>
          </p:cNvSpPr>
          <p:nvPr/>
        </p:nvSpPr>
        <p:spPr>
          <a:xfrm rot="0">
            <a:off x="5429250" y="1250156"/>
            <a:ext cx="3429000" cy="98008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53" name="Rectangle"/>
          <p:cNvSpPr>
            <a:spLocks/>
          </p:cNvSpPr>
          <p:nvPr/>
        </p:nvSpPr>
        <p:spPr>
          <a:xfrm rot="0">
            <a:off x="5429250" y="1250156"/>
            <a:ext cx="28575" cy="98008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54" name="Image" descr="preencode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0">
            <a:off x="5536405" y="1393031"/>
            <a:ext cx="178593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5" name="Rectangle"/>
          <p:cNvSpPr>
            <a:spLocks/>
          </p:cNvSpPr>
          <p:nvPr/>
        </p:nvSpPr>
        <p:spPr>
          <a:xfrm rot="0">
            <a:off x="5786438" y="1357313"/>
            <a:ext cx="728829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Healthcare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6" name="Rectangle"/>
          <p:cNvSpPr>
            <a:spLocks/>
          </p:cNvSpPr>
          <p:nvPr/>
        </p:nvSpPr>
        <p:spPr>
          <a:xfrm rot="0">
            <a:off x="5536405" y="1643063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Touchless control of medical robots in sterile environments, assistive robots for patients with mobility limitations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7" name="Rectangle"/>
          <p:cNvSpPr>
            <a:spLocks/>
          </p:cNvSpPr>
          <p:nvPr/>
        </p:nvSpPr>
        <p:spPr>
          <a:xfrm rot="0">
            <a:off x="5429250" y="2177393"/>
            <a:ext cx="3429000" cy="820080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58" name="Rectangle"/>
          <p:cNvSpPr>
            <a:spLocks/>
          </p:cNvSpPr>
          <p:nvPr/>
        </p:nvSpPr>
        <p:spPr>
          <a:xfrm rot="0">
            <a:off x="5429250" y="2177393"/>
            <a:ext cx="28575" cy="820080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59" name="Image" descr="preencode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0">
            <a:off x="5536405" y="2320268"/>
            <a:ext cx="160734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0" name="Rectangle"/>
          <p:cNvSpPr>
            <a:spLocks/>
          </p:cNvSpPr>
          <p:nvPr/>
        </p:nvSpPr>
        <p:spPr>
          <a:xfrm rot="0">
            <a:off x="5768578" y="2284549"/>
            <a:ext cx="996135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Manufacturing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1" name="Rectangle"/>
          <p:cNvSpPr>
            <a:spLocks/>
          </p:cNvSpPr>
          <p:nvPr/>
        </p:nvSpPr>
        <p:spPr>
          <a:xfrm rot="0">
            <a:off x="5536405" y="2570299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Hands-free control of industrial robots, enhanced safety in hazardous environments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2" name="Rectangle"/>
          <p:cNvSpPr>
            <a:spLocks/>
          </p:cNvSpPr>
          <p:nvPr/>
        </p:nvSpPr>
        <p:spPr>
          <a:xfrm rot="0">
            <a:off x="5429250" y="3104629"/>
            <a:ext cx="3429000" cy="82007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3" name="Rectangle"/>
          <p:cNvSpPr>
            <a:spLocks/>
          </p:cNvSpPr>
          <p:nvPr/>
        </p:nvSpPr>
        <p:spPr>
          <a:xfrm rot="0">
            <a:off x="5429250" y="3104629"/>
            <a:ext cx="28575" cy="82007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64" name="Image" descr="preencod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0">
            <a:off x="5536405" y="324750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5" name="Rectangle"/>
          <p:cNvSpPr>
            <a:spLocks/>
          </p:cNvSpPr>
          <p:nvPr/>
        </p:nvSpPr>
        <p:spPr>
          <a:xfrm rot="0">
            <a:off x="5750719" y="3211784"/>
            <a:ext cx="1377907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Assistive Technology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6" name="Rectangle"/>
          <p:cNvSpPr>
            <a:spLocks/>
          </p:cNvSpPr>
          <p:nvPr/>
        </p:nvSpPr>
        <p:spPr>
          <a:xfrm rot="0">
            <a:off x="5536405" y="3497535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Accessible control systems for people with physical impairments, smart home automation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7" name="Rectangle"/>
          <p:cNvSpPr>
            <a:spLocks/>
          </p:cNvSpPr>
          <p:nvPr/>
        </p:nvSpPr>
        <p:spPr>
          <a:xfrm rot="0">
            <a:off x="5429250" y="4031865"/>
            <a:ext cx="3429000" cy="82007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8" name="Rectangle"/>
          <p:cNvSpPr>
            <a:spLocks/>
          </p:cNvSpPr>
          <p:nvPr/>
        </p:nvSpPr>
        <p:spPr>
          <a:xfrm rot="0">
            <a:off x="5429250" y="4031865"/>
            <a:ext cx="28575" cy="82007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69" name="Image" descr="preencode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0">
            <a:off x="5536405" y="4174741"/>
            <a:ext cx="178593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0" name="Rectangle"/>
          <p:cNvSpPr>
            <a:spLocks/>
          </p:cNvSpPr>
          <p:nvPr/>
        </p:nvSpPr>
        <p:spPr>
          <a:xfrm rot="0">
            <a:off x="5786438" y="4139022"/>
            <a:ext cx="667521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Education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1" name="Rectangle"/>
          <p:cNvSpPr>
            <a:spLocks/>
          </p:cNvSpPr>
          <p:nvPr/>
        </p:nvSpPr>
        <p:spPr>
          <a:xfrm rot="0">
            <a:off x="5536405" y="4424772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Interactive learning tools, STEM education platforms, robotics training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439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Office</Applicat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subject>PptxGenJS Presentation</dc:subject>
  <dc:creator>PptxGenJS</dc:creator>
  <cp:lastModifiedBy>Mobile phone user</cp:lastModifiedBy>
  <cp:revision>1</cp:revision>
  <dcterms:created xsi:type="dcterms:W3CDTF">2025-09-24T06:39:40Z</dcterms:created>
  <dcterms:modified xsi:type="dcterms:W3CDTF">2025-09-24T04:30:32Z</dcterms:modified>
</cp:coreProperties>
</file>