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Caveat" panose="020B0604020202020204" charset="0"/>
      <p:regular r:id="rId24"/>
      <p:bold r:id="rId25"/>
    </p:embeddedFont>
    <p:embeddedFont>
      <p:font typeface="IBM Plex Mono" panose="020F0502020204030204" pitchFamily="49" charset="0"/>
      <p:regular r:id="rId26"/>
      <p:bold r:id="rId27"/>
      <p:italic r:id="rId28"/>
      <p:boldItalic r:id="rId29"/>
    </p:embeddedFont>
    <p:embeddedFont>
      <p:font typeface="IBM Plex Mono Light" panose="020F0502020204030204" pitchFamily="49" charset="0"/>
      <p:regular r:id="rId30"/>
      <p:bold r:id="rId31"/>
      <p:italic r:id="rId32"/>
      <p:boldItalic r:id="rId33"/>
    </p:embeddedFont>
    <p:embeddedFont>
      <p:font typeface="IBM Plex Mono Medium" panose="020F0502020204030204" pitchFamily="49" charset="0"/>
      <p:regular r:id="rId34"/>
      <p:bold r:id="rId35"/>
      <p:italic r:id="rId36"/>
      <p:boldItalic r:id="rId37"/>
    </p:embeddedFont>
    <p:embeddedFont>
      <p:font typeface="IBM Plex Sans" panose="020B0503050203000203" pitchFamily="34" charset="0"/>
      <p:regular r:id="rId38"/>
      <p:bold r:id="rId39"/>
      <p:italic r:id="rId40"/>
      <p:boldItalic r:id="rId41"/>
    </p:embeddedFont>
    <p:embeddedFont>
      <p:font typeface="IBM Plex Sans Light" panose="020B0403050203000203" pitchFamily="34" charset="0"/>
      <p:regular r:id="rId42"/>
      <p:bold r:id="rId43"/>
      <p:italic r:id="rId44"/>
      <p:boldItalic r:id="rId45"/>
    </p:embeddedFont>
    <p:embeddedFont>
      <p:font typeface="IBM Plex Sans Medium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1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8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c1be3bba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c1be3bba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1c1be3bbab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1c1be3bbab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1c1be3bbab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1c1be3bbab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c1be3bbab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1c1be3bbab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1c1be3bbab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1c1be3bbab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1c1be3bbab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1c1be3bbab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1c1be3bbab_6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1c1be3bbab_6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1c1be3bbab_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1c1be3bbab_6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1c1be3bba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1c1be3bba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f0c434d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1f0c434d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1c8b6212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1c8b6212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c1be3bb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c1be3bb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1c8b6212d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1c8b6212d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c1be3bbab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c1be3bbab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1c1be3bbab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1c1be3bbab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1c1be3bbab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1c1be3bbab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c1be3bbab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c1be3bbab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1c1be3bbab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1c1be3bbab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c1be3bbab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1c1be3bbab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1c1be3bbab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1c1be3bbab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with footer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7" name="Google Shape;77;p18"/>
          <p:cNvSpPr>
            <a:spLocks noGrp="1"/>
          </p:cNvSpPr>
          <p:nvPr>
            <p:ph type="pic" idx="2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42975" y="2630575"/>
            <a:ext cx="3752700" cy="19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42900" y="452925"/>
            <a:ext cx="3752700" cy="20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4582900" y="1058100"/>
            <a:ext cx="10476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2"/>
          </p:nvPr>
        </p:nvSpPr>
        <p:spPr>
          <a:xfrm>
            <a:off x="6284500" y="1058100"/>
            <a:ext cx="24024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SECTION_HEAD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4582900" y="1058100"/>
            <a:ext cx="41040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8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342900" y="452925"/>
            <a:ext cx="53946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453727" y="15909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645275" y="1495225"/>
            <a:ext cx="53946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342975" y="1913700"/>
            <a:ext cx="5697000" cy="26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big idea with image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1"/>
          </p:nvPr>
        </p:nvSpPr>
        <p:spPr>
          <a:xfrm>
            <a:off x="5239600" y="871784"/>
            <a:ext cx="34473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4937300" y="1290250"/>
            <a:ext cx="28755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3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52">
          <p15:clr>
            <a:srgbClr val="E46962"/>
          </p15:clr>
        </p15:guide>
        <p15:guide id="2" orient="horz" pos="2594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with image">
  <p:cSld name="TITLE_AND_BODY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5239600" y="871784"/>
            <a:ext cx="34611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4937300" y="1290250"/>
            <a:ext cx="37482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3"/>
          </p:nvPr>
        </p:nvSpPr>
        <p:spPr>
          <a:xfrm>
            <a:off x="5239600" y="1997709"/>
            <a:ext cx="34611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4"/>
          </p:nvPr>
        </p:nvSpPr>
        <p:spPr>
          <a:xfrm>
            <a:off x="4937300" y="2416175"/>
            <a:ext cx="37482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5"/>
          </p:nvPr>
        </p:nvSpPr>
        <p:spPr>
          <a:xfrm>
            <a:off x="5239600" y="3123634"/>
            <a:ext cx="34611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6"/>
          </p:nvPr>
        </p:nvSpPr>
        <p:spPr>
          <a:xfrm>
            <a:off x="4937300" y="3542100"/>
            <a:ext cx="37482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7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42900" y="2506825"/>
            <a:ext cx="8343900" cy="1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1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mall image with footer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5343600" cy="4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6">
          <p15:clr>
            <a:srgbClr val="E46962"/>
          </p15:clr>
        </p15:guide>
        <p15:guide id="2" pos="5184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ONE_COLUMN_TEXT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 hasCustomPrompt="1"/>
          </p:nvPr>
        </p:nvSpPr>
        <p:spPr>
          <a:xfrm>
            <a:off x="-2143950" y="25"/>
            <a:ext cx="112077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342900" y="452925"/>
            <a:ext cx="28593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ubtitle, body and images">
  <p:cSld name="MAIN_POI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>
            <a:spLocks noGrp="1"/>
          </p:cNvSpPr>
          <p:nvPr>
            <p:ph type="pic" idx="2"/>
          </p:nvPr>
        </p:nvSpPr>
        <p:spPr>
          <a:xfrm>
            <a:off x="6708900" y="4572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7"/>
          <p:cNvSpPr>
            <a:spLocks noGrp="1"/>
          </p:cNvSpPr>
          <p:nvPr>
            <p:ph type="pic" idx="3"/>
          </p:nvPr>
        </p:nvSpPr>
        <p:spPr>
          <a:xfrm>
            <a:off x="6708900" y="25911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7"/>
          <p:cNvSpPr txBox="1">
            <a:spLocks noGrp="1"/>
          </p:cNvSpPr>
          <p:nvPr>
            <p:ph type="subTitle" idx="1"/>
          </p:nvPr>
        </p:nvSpPr>
        <p:spPr>
          <a:xfrm>
            <a:off x="645275" y="551372"/>
            <a:ext cx="17721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4"/>
          </p:nvPr>
        </p:nvSpPr>
        <p:spPr>
          <a:xfrm>
            <a:off x="2417375" y="551375"/>
            <a:ext cx="37512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5"/>
          </p:nvPr>
        </p:nvSpPr>
        <p:spPr>
          <a:xfrm>
            <a:off x="342975" y="969850"/>
            <a:ext cx="48762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6"/>
          </p:nvPr>
        </p:nvSpPr>
        <p:spPr>
          <a:xfrm>
            <a:off x="645275" y="2605522"/>
            <a:ext cx="17721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7"/>
          </p:nvPr>
        </p:nvSpPr>
        <p:spPr>
          <a:xfrm>
            <a:off x="2417375" y="2605525"/>
            <a:ext cx="37512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8"/>
          </p:nvPr>
        </p:nvSpPr>
        <p:spPr>
          <a:xfrm>
            <a:off x="342975" y="3024000"/>
            <a:ext cx="48762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9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44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with footer">
  <p:cSld name="CUSTOM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1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2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3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4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5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6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7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44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0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cxnSp>
        <p:nvCxnSpPr>
          <p:cNvPr id="157" name="Google Shape;157;p29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9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9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2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2" name="Google Shape;162;p2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9"/>
          <p:cNvSpPr/>
          <p:nvPr/>
        </p:nvSpPr>
        <p:spPr>
          <a:xfrm>
            <a:off x="33240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3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4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61943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ubTitle" idx="5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6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44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6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cxnSp>
        <p:nvCxnSpPr>
          <p:cNvPr id="173" name="Google Shape;173;p30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30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"/>
          </p:nvPr>
        </p:nvSpPr>
        <p:spPr>
          <a:xfrm>
            <a:off x="645275" y="2291984"/>
            <a:ext cx="36213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2"/>
          </p:nvPr>
        </p:nvSpPr>
        <p:spPr>
          <a:xfrm>
            <a:off x="342975" y="2710450"/>
            <a:ext cx="39237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78" name="Google Shape;178;p30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30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3"/>
          </p:nvPr>
        </p:nvSpPr>
        <p:spPr>
          <a:xfrm>
            <a:off x="4880825" y="2291984"/>
            <a:ext cx="36213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4"/>
          </p:nvPr>
        </p:nvSpPr>
        <p:spPr>
          <a:xfrm>
            <a:off x="4578525" y="2710450"/>
            <a:ext cx="39237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44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6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6696350" y="2710450"/>
            <a:ext cx="18897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cxnSp>
        <p:nvCxnSpPr>
          <p:cNvPr id="187" name="Google Shape;187;p31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31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1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subTitle" idx="2"/>
          </p:nvPr>
        </p:nvSpPr>
        <p:spPr>
          <a:xfrm>
            <a:off x="645275" y="2291984"/>
            <a:ext cx="15873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3"/>
          </p:nvPr>
        </p:nvSpPr>
        <p:spPr>
          <a:xfrm>
            <a:off x="342975" y="2710450"/>
            <a:ext cx="18897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4"/>
          </p:nvPr>
        </p:nvSpPr>
        <p:spPr>
          <a:xfrm>
            <a:off x="4880825" y="2291984"/>
            <a:ext cx="15873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5"/>
          </p:nvPr>
        </p:nvSpPr>
        <p:spPr>
          <a:xfrm>
            <a:off x="4578525" y="2710450"/>
            <a:ext cx="18897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25714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6"/>
          </p:nvPr>
        </p:nvSpPr>
        <p:spPr>
          <a:xfrm>
            <a:off x="2763000" y="2291984"/>
            <a:ext cx="15873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7"/>
          </p:nvPr>
        </p:nvSpPr>
        <p:spPr>
          <a:xfrm>
            <a:off x="2460700" y="2710450"/>
            <a:ext cx="18897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680710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8"/>
          </p:nvPr>
        </p:nvSpPr>
        <p:spPr>
          <a:xfrm>
            <a:off x="6998650" y="2291984"/>
            <a:ext cx="15873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44">
          <p15:clr>
            <a:srgbClr val="E46962"/>
          </p15:clr>
        </p15:guide>
        <p15:guide id="2" pos="2884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with footer 1">
  <p:cSld name="CUSTOM_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2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subTitle" idx="3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with footer 2">
  <p:cSld name="CUSTOM_3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1891900" y="1058025"/>
            <a:ext cx="25569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2"/>
          </p:nvPr>
        </p:nvSpPr>
        <p:spPr>
          <a:xfrm>
            <a:off x="457200" y="1058025"/>
            <a:ext cx="13782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4686100" y="1195125"/>
            <a:ext cx="4000500" cy="26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ubTitle" idx="3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6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3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2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cxnSp>
        <p:nvCxnSpPr>
          <p:cNvPr id="222" name="Google Shape;222;p3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6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3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5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cxnSp>
        <p:nvCxnSpPr>
          <p:cNvPr id="229" name="Google Shape;229;p35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35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4933600" y="1058025"/>
            <a:ext cx="3523200" cy="30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3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6"/>
          <p:cNvCxnSpPr/>
          <p:nvPr/>
        </p:nvCxnSpPr>
        <p:spPr>
          <a:xfrm rot="10800000">
            <a:off x="3319175" y="466575"/>
            <a:ext cx="0" cy="410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457200" y="1195125"/>
            <a:ext cx="2727300" cy="26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cxnSp>
        <p:nvCxnSpPr>
          <p:cNvPr id="237" name="Google Shape;237;p36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6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36"/>
          <p:cNvSpPr/>
          <p:nvPr/>
        </p:nvSpPr>
        <p:spPr>
          <a:xfrm>
            <a:off x="3813602" y="12015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>
            <a:off x="4005150" y="1105813"/>
            <a:ext cx="46818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6"/>
          <p:cNvSpPr/>
          <p:nvPr/>
        </p:nvSpPr>
        <p:spPr>
          <a:xfrm>
            <a:off x="3813602" y="16896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2"/>
          </p:nvPr>
        </p:nvSpPr>
        <p:spPr>
          <a:xfrm>
            <a:off x="4005150" y="1593938"/>
            <a:ext cx="46818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3813602" y="217776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3"/>
          </p:nvPr>
        </p:nvSpPr>
        <p:spPr>
          <a:xfrm>
            <a:off x="4005150" y="2082063"/>
            <a:ext cx="46818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3813602" y="269648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4"/>
          </p:nvPr>
        </p:nvSpPr>
        <p:spPr>
          <a:xfrm>
            <a:off x="4005150" y="2600788"/>
            <a:ext cx="46818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3813602" y="32152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subTitle" idx="5"/>
          </p:nvPr>
        </p:nvSpPr>
        <p:spPr>
          <a:xfrm>
            <a:off x="4005150" y="3119513"/>
            <a:ext cx="46818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3813602" y="37339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6"/>
          </p:nvPr>
        </p:nvSpPr>
        <p:spPr>
          <a:xfrm>
            <a:off x="4005150" y="3638238"/>
            <a:ext cx="46818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footer">
  <p:cSld name="CUSTOM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subTitle" idx="1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footer">
  <p:cSld name="CUSTOM_7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subTitle" idx="1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7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header and footer">
  <p:cSld name="CUSTOM_2_2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subTitle" idx="1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spcFirstLastPara="1" wrap="square" lIns="13715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2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2_2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subTitle" idx="1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spcFirstLastPara="1" wrap="square" lIns="13715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with footer">
  <p:cSld name="CUSTOM_2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3"/>
          <p:cNvSpPr txBox="1">
            <a:spLocks noGrp="1"/>
          </p:cNvSpPr>
          <p:nvPr>
            <p:ph type="subTitle" idx="1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2_1_2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cxnSp>
        <p:nvCxnSpPr>
          <p:cNvPr id="289" name="Google Shape;289;p4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44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44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2_1_2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45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45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45"/>
          <p:cNvSpPr>
            <a:spLocks noGrp="1"/>
          </p:cNvSpPr>
          <p:nvPr>
            <p:ph type="pic" idx="2"/>
          </p:nvPr>
        </p:nvSpPr>
        <p:spPr>
          <a:xfrm>
            <a:off x="457200" y="588788"/>
            <a:ext cx="8229600" cy="3835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5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2_1_2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/>
          <p:nvPr/>
        </p:nvSpPr>
        <p:spPr>
          <a:xfrm>
            <a:off x="342900" y="1834500"/>
            <a:ext cx="2778300" cy="273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2045193" y="1513259"/>
            <a:ext cx="2393400" cy="258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2" name="Google Shape;302;p46"/>
          <p:cNvSpPr/>
          <p:nvPr/>
        </p:nvSpPr>
        <p:spPr>
          <a:xfrm>
            <a:off x="4171372" y="1976202"/>
            <a:ext cx="2393400" cy="25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3" name="Google Shape;303;p46"/>
          <p:cNvSpPr txBox="1">
            <a:spLocks noGrp="1"/>
          </p:cNvSpPr>
          <p:nvPr>
            <p:ph type="title"/>
          </p:nvPr>
        </p:nvSpPr>
        <p:spPr>
          <a:xfrm>
            <a:off x="342900" y="457200"/>
            <a:ext cx="84582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712400" y="1513255"/>
            <a:ext cx="4092900" cy="170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5" name="Google Shape;305;p46"/>
          <p:cNvSpPr>
            <a:spLocks noGrp="1"/>
          </p:cNvSpPr>
          <p:nvPr>
            <p:ph type="pic" idx="2"/>
          </p:nvPr>
        </p:nvSpPr>
        <p:spPr>
          <a:xfrm>
            <a:off x="457200" y="1245883"/>
            <a:ext cx="14907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46"/>
          <p:cNvSpPr>
            <a:spLocks noGrp="1"/>
          </p:cNvSpPr>
          <p:nvPr>
            <p:ph type="pic" idx="3"/>
          </p:nvPr>
        </p:nvSpPr>
        <p:spPr>
          <a:xfrm>
            <a:off x="457200" y="2354103"/>
            <a:ext cx="1934700" cy="20442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6"/>
          <p:cNvSpPr>
            <a:spLocks noGrp="1"/>
          </p:cNvSpPr>
          <p:nvPr>
            <p:ph type="pic" idx="4"/>
          </p:nvPr>
        </p:nvSpPr>
        <p:spPr>
          <a:xfrm>
            <a:off x="2526950" y="1640193"/>
            <a:ext cx="1785300" cy="18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6"/>
          <p:cNvSpPr>
            <a:spLocks noGrp="1"/>
          </p:cNvSpPr>
          <p:nvPr>
            <p:ph type="pic" idx="5"/>
          </p:nvPr>
        </p:nvSpPr>
        <p:spPr>
          <a:xfrm>
            <a:off x="3284627" y="3602162"/>
            <a:ext cx="1299000" cy="10842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6"/>
          <p:cNvSpPr>
            <a:spLocks noGrp="1"/>
          </p:cNvSpPr>
          <p:nvPr>
            <p:ph type="pic" idx="6"/>
          </p:nvPr>
        </p:nvSpPr>
        <p:spPr>
          <a:xfrm>
            <a:off x="4583875" y="1245829"/>
            <a:ext cx="1716600" cy="23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6"/>
          <p:cNvSpPr>
            <a:spLocks noGrp="1"/>
          </p:cNvSpPr>
          <p:nvPr>
            <p:ph type="pic" idx="7"/>
          </p:nvPr>
        </p:nvSpPr>
        <p:spPr>
          <a:xfrm>
            <a:off x="4718575" y="3753392"/>
            <a:ext cx="1299000" cy="6444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6"/>
          <p:cNvSpPr>
            <a:spLocks noGrp="1"/>
          </p:cNvSpPr>
          <p:nvPr>
            <p:ph type="pic" idx="8"/>
          </p:nvPr>
        </p:nvSpPr>
        <p:spPr>
          <a:xfrm>
            <a:off x="6445550" y="2341822"/>
            <a:ext cx="2241300" cy="23442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6"/>
          <p:cNvSpPr>
            <a:spLocks noGrp="1"/>
          </p:cNvSpPr>
          <p:nvPr>
            <p:ph type="pic" idx="9"/>
          </p:nvPr>
        </p:nvSpPr>
        <p:spPr>
          <a:xfrm>
            <a:off x="7387850" y="1231200"/>
            <a:ext cx="12990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46"/>
          <p:cNvSpPr>
            <a:spLocks noGrp="1"/>
          </p:cNvSpPr>
          <p:nvPr>
            <p:ph type="pic" idx="13"/>
          </p:nvPr>
        </p:nvSpPr>
        <p:spPr>
          <a:xfrm>
            <a:off x="6445750" y="1632987"/>
            <a:ext cx="805500" cy="55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6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52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text and two images">
  <p:cSld name="CUSTOM_2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body" idx="1"/>
          </p:nvPr>
        </p:nvSpPr>
        <p:spPr>
          <a:xfrm>
            <a:off x="5969400" y="771725"/>
            <a:ext cx="21339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318" name="Google Shape;318;p47"/>
          <p:cNvSpPr>
            <a:spLocks noGrp="1"/>
          </p:cNvSpPr>
          <p:nvPr>
            <p:ph type="pic" idx="2"/>
          </p:nvPr>
        </p:nvSpPr>
        <p:spPr>
          <a:xfrm>
            <a:off x="457200" y="1625175"/>
            <a:ext cx="53454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7"/>
          <p:cNvSpPr>
            <a:spLocks noGrp="1"/>
          </p:cNvSpPr>
          <p:nvPr>
            <p:ph type="pic" idx="3"/>
          </p:nvPr>
        </p:nvSpPr>
        <p:spPr>
          <a:xfrm>
            <a:off x="5943600" y="1635225"/>
            <a:ext cx="27432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7"/>
          <p:cNvSpPr txBox="1">
            <a:spLocks noGrp="1"/>
          </p:cNvSpPr>
          <p:nvPr>
            <p:ph type="subTitle" idx="4"/>
          </p:nvPr>
        </p:nvSpPr>
        <p:spPr>
          <a:xfrm>
            <a:off x="645275" y="479984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47"/>
          <p:cNvSpPr txBox="1">
            <a:spLocks noGrp="1"/>
          </p:cNvSpPr>
          <p:nvPr>
            <p:ph type="subTitle" idx="5"/>
          </p:nvPr>
        </p:nvSpPr>
        <p:spPr>
          <a:xfrm>
            <a:off x="3515675" y="479984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7"/>
          <p:cNvSpPr txBox="1">
            <a:spLocks noGrp="1"/>
          </p:cNvSpPr>
          <p:nvPr>
            <p:ph type="subTitle" idx="6"/>
          </p:nvPr>
        </p:nvSpPr>
        <p:spPr>
          <a:xfrm>
            <a:off x="6386075" y="479984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7"/>
          </p:nvPr>
        </p:nvSpPr>
        <p:spPr>
          <a:xfrm>
            <a:off x="3156150" y="771725"/>
            <a:ext cx="21339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8"/>
          </p:nvPr>
        </p:nvSpPr>
        <p:spPr>
          <a:xfrm>
            <a:off x="342975" y="771725"/>
            <a:ext cx="21339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subTitle" idx="9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2_1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>
            <a:spLocks noGrp="1"/>
          </p:cNvSpPr>
          <p:nvPr>
            <p:ph type="body" idx="1"/>
          </p:nvPr>
        </p:nvSpPr>
        <p:spPr>
          <a:xfrm>
            <a:off x="6083625" y="3343625"/>
            <a:ext cx="2717400" cy="10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48"/>
          <p:cNvSpPr txBox="1">
            <a:spLocks noGrp="1"/>
          </p:cNvSpPr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331" name="Google Shape;331;p48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8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48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8"/>
          <p:cNvSpPr txBox="1">
            <a:spLocks noGrp="1"/>
          </p:cNvSpPr>
          <p:nvPr>
            <p:ph type="subTitle" idx="2"/>
          </p:nvPr>
        </p:nvSpPr>
        <p:spPr>
          <a:xfrm>
            <a:off x="645275" y="2925159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body" idx="3"/>
          </p:nvPr>
        </p:nvSpPr>
        <p:spPr>
          <a:xfrm>
            <a:off x="342975" y="3343625"/>
            <a:ext cx="2717400" cy="10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6" name="Google Shape;336;p48"/>
          <p:cNvSpPr/>
          <p:nvPr/>
        </p:nvSpPr>
        <p:spPr>
          <a:xfrm>
            <a:off x="3324052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8"/>
          <p:cNvSpPr txBox="1">
            <a:spLocks noGrp="1"/>
          </p:cNvSpPr>
          <p:nvPr>
            <p:ph type="subTitle" idx="4"/>
          </p:nvPr>
        </p:nvSpPr>
        <p:spPr>
          <a:xfrm>
            <a:off x="3515600" y="2925159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8"/>
          <p:cNvSpPr txBox="1">
            <a:spLocks noGrp="1"/>
          </p:cNvSpPr>
          <p:nvPr>
            <p:ph type="body" idx="5"/>
          </p:nvPr>
        </p:nvSpPr>
        <p:spPr>
          <a:xfrm>
            <a:off x="3213300" y="3343625"/>
            <a:ext cx="2717400" cy="10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48"/>
          <p:cNvSpPr/>
          <p:nvPr/>
        </p:nvSpPr>
        <p:spPr>
          <a:xfrm>
            <a:off x="61943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subTitle" idx="6"/>
          </p:nvPr>
        </p:nvSpPr>
        <p:spPr>
          <a:xfrm>
            <a:off x="6385925" y="2925159"/>
            <a:ext cx="24150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48"/>
          <p:cNvSpPr>
            <a:spLocks noGrp="1"/>
          </p:cNvSpPr>
          <p:nvPr>
            <p:ph type="pic" idx="7"/>
          </p:nvPr>
        </p:nvSpPr>
        <p:spPr>
          <a:xfrm>
            <a:off x="61943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8"/>
          <p:cNvSpPr>
            <a:spLocks noGrp="1"/>
          </p:cNvSpPr>
          <p:nvPr>
            <p:ph type="pic" idx="8"/>
          </p:nvPr>
        </p:nvSpPr>
        <p:spPr>
          <a:xfrm>
            <a:off x="4554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8"/>
          <p:cNvSpPr>
            <a:spLocks noGrp="1"/>
          </p:cNvSpPr>
          <p:nvPr>
            <p:ph type="pic" idx="9"/>
          </p:nvPr>
        </p:nvSpPr>
        <p:spPr>
          <a:xfrm>
            <a:off x="332492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8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2_1_1_1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>
            <a:spLocks noGrp="1"/>
          </p:cNvSpPr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348" name="Google Shape;348;p4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49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49"/>
          <p:cNvSpPr>
            <a:spLocks noGrp="1"/>
          </p:cNvSpPr>
          <p:nvPr>
            <p:ph type="pic" idx="2"/>
          </p:nvPr>
        </p:nvSpPr>
        <p:spPr>
          <a:xfrm>
            <a:off x="4554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9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9"/>
          <p:cNvSpPr txBox="1">
            <a:spLocks noGrp="1"/>
          </p:cNvSpPr>
          <p:nvPr>
            <p:ph type="subTitle" idx="1"/>
          </p:nvPr>
        </p:nvSpPr>
        <p:spPr>
          <a:xfrm>
            <a:off x="645275" y="2925159"/>
            <a:ext cx="36213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9"/>
          <p:cNvSpPr txBox="1">
            <a:spLocks noGrp="1"/>
          </p:cNvSpPr>
          <p:nvPr>
            <p:ph type="body" idx="3"/>
          </p:nvPr>
        </p:nvSpPr>
        <p:spPr>
          <a:xfrm>
            <a:off x="342975" y="3343625"/>
            <a:ext cx="3923700" cy="10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49"/>
          <p:cNvSpPr/>
          <p:nvPr/>
        </p:nvSpPr>
        <p:spPr>
          <a:xfrm>
            <a:off x="46892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/>
          <p:cNvSpPr txBox="1">
            <a:spLocks noGrp="1"/>
          </p:cNvSpPr>
          <p:nvPr>
            <p:ph type="subTitle" idx="4"/>
          </p:nvPr>
        </p:nvSpPr>
        <p:spPr>
          <a:xfrm>
            <a:off x="5261825" y="2925159"/>
            <a:ext cx="3621300" cy="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9"/>
          <p:cNvSpPr txBox="1">
            <a:spLocks noGrp="1"/>
          </p:cNvSpPr>
          <p:nvPr>
            <p:ph type="body" idx="5"/>
          </p:nvPr>
        </p:nvSpPr>
        <p:spPr>
          <a:xfrm>
            <a:off x="4959525" y="3343625"/>
            <a:ext cx="3923700" cy="10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7" name="Google Shape;357;p49"/>
          <p:cNvSpPr>
            <a:spLocks noGrp="1"/>
          </p:cNvSpPr>
          <p:nvPr>
            <p:ph type="pic" idx="6"/>
          </p:nvPr>
        </p:nvSpPr>
        <p:spPr>
          <a:xfrm>
            <a:off x="50702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9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text">
  <p:cSld name="CUSTOM_4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342925" y="457200"/>
            <a:ext cx="4068000" cy="27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362" name="Google Shape;362;p50"/>
          <p:cNvSpPr txBox="1">
            <a:spLocks noGrp="1"/>
          </p:cNvSpPr>
          <p:nvPr>
            <p:ph type="subTitle" idx="2"/>
          </p:nvPr>
        </p:nvSpPr>
        <p:spPr>
          <a:xfrm>
            <a:off x="4724500" y="457200"/>
            <a:ext cx="2506500" cy="27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subTitle" idx="3"/>
          </p:nvPr>
        </p:nvSpPr>
        <p:spPr>
          <a:xfrm>
            <a:off x="7494500" y="457200"/>
            <a:ext cx="1192500" cy="27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364" name="Google Shape;364;p50"/>
          <p:cNvSpPr txBox="1">
            <a:spLocks noGrp="1"/>
          </p:cNvSpPr>
          <p:nvPr>
            <p:ph type="body" idx="4"/>
          </p:nvPr>
        </p:nvSpPr>
        <p:spPr>
          <a:xfrm>
            <a:off x="342925" y="3553200"/>
            <a:ext cx="4068000" cy="10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365" name="Google Shape;365;p50"/>
          <p:cNvSpPr txBox="1">
            <a:spLocks noGrp="1"/>
          </p:cNvSpPr>
          <p:nvPr>
            <p:ph type="body" idx="5"/>
          </p:nvPr>
        </p:nvSpPr>
        <p:spPr>
          <a:xfrm>
            <a:off x="4724500" y="3553200"/>
            <a:ext cx="2506500" cy="10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366" name="Google Shape;366;p50"/>
          <p:cNvSpPr txBox="1">
            <a:spLocks noGrp="1"/>
          </p:cNvSpPr>
          <p:nvPr>
            <p:ph type="body" idx="6"/>
          </p:nvPr>
        </p:nvSpPr>
        <p:spPr>
          <a:xfrm>
            <a:off x="7494400" y="3553200"/>
            <a:ext cx="1192500" cy="10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subTitle" idx="7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lage elements">
  <p:cSld name="CUSTOM_5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342900" y="452925"/>
            <a:ext cx="83544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subTitle" idx="1"/>
          </p:nvPr>
        </p:nvSpPr>
        <p:spPr>
          <a:xfrm>
            <a:off x="342900" y="3868525"/>
            <a:ext cx="1953300" cy="259200"/>
          </a:xfrm>
          <a:prstGeom prst="rect">
            <a:avLst/>
          </a:prstGeom>
        </p:spPr>
        <p:txBody>
          <a:bodyPr spcFirstLastPara="1" wrap="square" lIns="13715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2"/>
          </p:nvPr>
        </p:nvSpPr>
        <p:spPr>
          <a:xfrm>
            <a:off x="2473100" y="3868525"/>
            <a:ext cx="1953300" cy="259200"/>
          </a:xfrm>
          <a:prstGeom prst="rect">
            <a:avLst/>
          </a:prstGeom>
        </p:spPr>
        <p:txBody>
          <a:bodyPr spcFirstLastPara="1" wrap="square" lIns="13715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3"/>
          </p:nvPr>
        </p:nvSpPr>
        <p:spPr>
          <a:xfrm>
            <a:off x="4603300" y="3868525"/>
            <a:ext cx="1953300" cy="259200"/>
          </a:xfrm>
          <a:prstGeom prst="rect">
            <a:avLst/>
          </a:prstGeom>
        </p:spPr>
        <p:txBody>
          <a:bodyPr spcFirstLastPara="1" wrap="square" lIns="13715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6733500" y="3868525"/>
            <a:ext cx="1953300" cy="259200"/>
          </a:xfrm>
          <a:prstGeom prst="rect">
            <a:avLst/>
          </a:prstGeom>
        </p:spPr>
        <p:txBody>
          <a:bodyPr spcFirstLastPara="1" wrap="square" lIns="13715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subTitle" idx="5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9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body" idx="1"/>
          </p:nvPr>
        </p:nvSpPr>
        <p:spPr>
          <a:xfrm>
            <a:off x="457200" y="3899675"/>
            <a:ext cx="51924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5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2505000"/>
            <a:ext cx="8520600" cy="2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04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04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04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04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04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04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04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0480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E46962"/>
          </p15:clr>
        </p15:guide>
        <p15:guide id="2" pos="288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5472">
          <p15:clr>
            <a:srgbClr val="E46962"/>
          </p15:clr>
        </p15:guide>
        <p15:guide id="5" orient="horz" pos="2878">
          <p15:clr>
            <a:srgbClr val="E46962"/>
          </p15:clr>
        </p15:guide>
        <p15:guide id="6" pos="554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jsu0-my.sharepoint.com/:u:/g/personal/vaishnavi_samboji_sjsu_edu/ER8puFBKVuRLnLR8TVb5EcoB2dd5GQOgvUG_XHGtU4Rcg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c.gov/site/tlc/about/tlc-trip-record-data.p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89" name="Google Shape;389;p54"/>
          <p:cNvSpPr>
            <a:spLocks noGrp="1"/>
          </p:cNvSpPr>
          <p:nvPr>
            <p:ph type="pic" idx="2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5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4"/>
          <p:cNvSpPr txBox="1">
            <a:spLocks noGrp="1"/>
          </p:cNvSpPr>
          <p:nvPr>
            <p:ph type="title"/>
          </p:nvPr>
        </p:nvSpPr>
        <p:spPr>
          <a:xfrm>
            <a:off x="342900" y="452925"/>
            <a:ext cx="4415400" cy="16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IBM Plex Sans"/>
                <a:ea typeface="IBM Plex Sans"/>
                <a:cs typeface="IBM Plex Sans"/>
                <a:sym typeface="IBM Plex Sans"/>
              </a:rPr>
              <a:t>NYC Taxi Fare Analysis Using Big Data Tools</a:t>
            </a:r>
            <a:endParaRPr sz="30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2" name="Google Shape;392;p54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393" name="Google Shape;393;p54"/>
          <p:cNvGrpSpPr/>
          <p:nvPr/>
        </p:nvGrpSpPr>
        <p:grpSpPr>
          <a:xfrm>
            <a:off x="4188771" y="1499600"/>
            <a:ext cx="324300" cy="1072150"/>
            <a:chOff x="8278241" y="2502000"/>
            <a:chExt cx="324300" cy="1072150"/>
          </a:xfrm>
        </p:grpSpPr>
        <p:sp>
          <p:nvSpPr>
            <p:cNvPr id="394" name="Google Shape;394;p54"/>
            <p:cNvSpPr/>
            <p:nvPr/>
          </p:nvSpPr>
          <p:spPr>
            <a:xfrm>
              <a:off x="8278241" y="2502000"/>
              <a:ext cx="324300" cy="280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8278241" y="2897825"/>
              <a:ext cx="324300" cy="280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4"/>
            <p:cNvSpPr/>
            <p:nvPr/>
          </p:nvSpPr>
          <p:spPr>
            <a:xfrm>
              <a:off x="8278241" y="3293650"/>
              <a:ext cx="324300" cy="280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54"/>
          <p:cNvSpPr/>
          <p:nvPr/>
        </p:nvSpPr>
        <p:spPr>
          <a:xfrm>
            <a:off x="7573750" y="828775"/>
            <a:ext cx="507300" cy="50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54"/>
          <p:cNvGrpSpPr/>
          <p:nvPr/>
        </p:nvGrpSpPr>
        <p:grpSpPr>
          <a:xfrm>
            <a:off x="3938206" y="3825218"/>
            <a:ext cx="574985" cy="507291"/>
            <a:chOff x="6107475" y="4573475"/>
            <a:chExt cx="594300" cy="501771"/>
          </a:xfrm>
        </p:grpSpPr>
        <p:sp>
          <p:nvSpPr>
            <p:cNvPr id="399" name="Google Shape;399;p54"/>
            <p:cNvSpPr/>
            <p:nvPr/>
          </p:nvSpPr>
          <p:spPr>
            <a:xfrm>
              <a:off x="61074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4"/>
            <p:cNvSpPr/>
            <p:nvPr/>
          </p:nvSpPr>
          <p:spPr>
            <a:xfrm>
              <a:off x="624465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638182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4"/>
            <p:cNvSpPr/>
            <p:nvPr/>
          </p:nvSpPr>
          <p:spPr>
            <a:xfrm>
              <a:off x="651900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66561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4"/>
            <p:cNvSpPr/>
            <p:nvPr/>
          </p:nvSpPr>
          <p:spPr>
            <a:xfrm>
              <a:off x="61074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4"/>
            <p:cNvSpPr/>
            <p:nvPr/>
          </p:nvSpPr>
          <p:spPr>
            <a:xfrm>
              <a:off x="624465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4"/>
            <p:cNvSpPr/>
            <p:nvPr/>
          </p:nvSpPr>
          <p:spPr>
            <a:xfrm>
              <a:off x="638182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4"/>
            <p:cNvSpPr/>
            <p:nvPr/>
          </p:nvSpPr>
          <p:spPr>
            <a:xfrm>
              <a:off x="651900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4"/>
            <p:cNvSpPr/>
            <p:nvPr/>
          </p:nvSpPr>
          <p:spPr>
            <a:xfrm>
              <a:off x="66561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4"/>
            <p:cNvSpPr/>
            <p:nvPr/>
          </p:nvSpPr>
          <p:spPr>
            <a:xfrm>
              <a:off x="61074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4"/>
            <p:cNvSpPr/>
            <p:nvPr/>
          </p:nvSpPr>
          <p:spPr>
            <a:xfrm>
              <a:off x="624465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4"/>
            <p:cNvSpPr/>
            <p:nvPr/>
          </p:nvSpPr>
          <p:spPr>
            <a:xfrm>
              <a:off x="638182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4"/>
            <p:cNvSpPr/>
            <p:nvPr/>
          </p:nvSpPr>
          <p:spPr>
            <a:xfrm>
              <a:off x="651900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4"/>
            <p:cNvSpPr/>
            <p:nvPr/>
          </p:nvSpPr>
          <p:spPr>
            <a:xfrm>
              <a:off x="66561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61074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624465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638182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651900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66561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61074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624465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638182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51900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6561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4" name="Google Shape;4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225" y="1075373"/>
            <a:ext cx="3057675" cy="356728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4"/>
          <p:cNvSpPr txBox="1">
            <a:spLocks noGrp="1"/>
          </p:cNvSpPr>
          <p:nvPr>
            <p:ph type="title"/>
          </p:nvPr>
        </p:nvSpPr>
        <p:spPr>
          <a:xfrm>
            <a:off x="342900" y="2232300"/>
            <a:ext cx="27264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IBM Plex Sans"/>
                <a:ea typeface="IBM Plex Sans"/>
                <a:cs typeface="IBM Plex Sans"/>
                <a:sym typeface="IBM Plex Sans"/>
              </a:rPr>
              <a:t>Presented By:</a:t>
            </a:r>
            <a:endParaRPr sz="22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r>
              <a:rPr lang="en-IN" sz="1800" b="1">
                <a:latin typeface="IBM Plex Sans"/>
                <a:ea typeface="IBM Plex Sans"/>
                <a:cs typeface="IBM Plex Sans"/>
                <a:sym typeface="IBM Plex Sans"/>
              </a:rPr>
              <a:t>Vaishnavi Samboji</a:t>
            </a:r>
            <a:br>
              <a:rPr lang="en" sz="1800" b="1"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 b="1">
                <a:latin typeface="IBM Plex Sans"/>
                <a:ea typeface="IBM Plex Sans"/>
                <a:cs typeface="IBM Plex Sans"/>
                <a:sym typeface="IBM Plex Sans"/>
              </a:rPr>
              <a:t>Parag </a:t>
            </a:r>
            <a:r>
              <a:rPr lang="en" sz="1800" b="1" dirty="0">
                <a:latin typeface="IBM Plex Sans"/>
                <a:ea typeface="IBM Plex Sans"/>
                <a:cs typeface="IBM Plex Sans"/>
                <a:sym typeface="IBM Plex Sans"/>
              </a:rPr>
              <a:t>Deshpande</a:t>
            </a:r>
            <a:endParaRPr sz="22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IBM Plex Sans"/>
                <a:ea typeface="IBM Plex Sans"/>
                <a:cs typeface="IBM Plex Sans"/>
                <a:sym typeface="IBM Plex Sans"/>
              </a:rPr>
              <a:t>Catherine Raj</a:t>
            </a:r>
            <a:endParaRPr sz="18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IBM Plex Sans"/>
                <a:ea typeface="IBM Plex Sans"/>
                <a:cs typeface="IBM Plex Sans"/>
                <a:sym typeface="IBM Plex Sans"/>
              </a:rPr>
              <a:t>Group 7</a:t>
            </a:r>
            <a:endParaRPr sz="1800" b="1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/>
          <p:nvPr/>
        </p:nvSpPr>
        <p:spPr>
          <a:xfrm>
            <a:off x="553050" y="718651"/>
            <a:ext cx="8037900" cy="4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Used vector assembler to get all the descriptive features in a single vector</a:t>
            </a: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Performed feature normalization using StandardScaler</a:t>
            </a: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Performed Linear Regression</a:t>
            </a: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Mono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Evaluated model using RMSE values: Obtained a RMSE value of 0.92 with an error rate of 7.38%</a:t>
            </a: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532" name="Google Shape;532;p63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63"/>
          <p:cNvSpPr txBox="1">
            <a:spLocks noGrp="1"/>
          </p:cNvSpPr>
          <p:nvPr>
            <p:ph type="subTitle" idx="1"/>
          </p:nvPr>
        </p:nvSpPr>
        <p:spPr>
          <a:xfrm>
            <a:off x="479700" y="29683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Regression Using MLLib Library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34" name="Google Shape;534;p63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35" name="Google Shape;5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25" y="1111548"/>
            <a:ext cx="5997725" cy="5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21" y="2249034"/>
            <a:ext cx="6352949" cy="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775" y="3256375"/>
            <a:ext cx="5034586" cy="5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2775" y="4361988"/>
            <a:ext cx="40767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3" name="Google Shape;543;p64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" name="Google Shape;544;p64"/>
          <p:cNvSpPr txBox="1">
            <a:spLocks noGrp="1"/>
          </p:cNvSpPr>
          <p:nvPr>
            <p:ph type="subTitle" idx="1"/>
          </p:nvPr>
        </p:nvSpPr>
        <p:spPr>
          <a:xfrm>
            <a:off x="479700" y="29683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Visualizing Sample Predictions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45" name="Google Shape;545;p64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46" name="Google Shape;54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75" y="832274"/>
            <a:ext cx="7152350" cy="28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4"/>
          <p:cNvSpPr txBox="1">
            <a:spLocks noGrp="1"/>
          </p:cNvSpPr>
          <p:nvPr>
            <p:ph type="body" idx="2"/>
          </p:nvPr>
        </p:nvSpPr>
        <p:spPr>
          <a:xfrm>
            <a:off x="530125" y="3845000"/>
            <a:ext cx="7225800" cy="8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IBM Plex Sans"/>
                <a:ea typeface="IBM Plex Sans"/>
                <a:cs typeface="IBM Plex Sans"/>
                <a:sym typeface="IBM Plex Sans"/>
              </a:rPr>
              <a:t>Here we are visualizing a random set of values of predicted fare amount by our model vs the actual fare amount. As you can see there is not a lot of difference between the values. Hence we can infer that out model is accurately predicting the fare amount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2" name="Google Shape;552;p65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65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54" name="Google Shape;554;p65"/>
          <p:cNvSpPr txBox="1">
            <a:spLocks noGrp="1"/>
          </p:cNvSpPr>
          <p:nvPr>
            <p:ph type="subTitle" idx="1"/>
          </p:nvPr>
        </p:nvSpPr>
        <p:spPr>
          <a:xfrm>
            <a:off x="479700" y="29683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Visualizations Made Using Hive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55" name="Google Shape;555;p65"/>
          <p:cNvSpPr txBox="1"/>
          <p:nvPr/>
        </p:nvSpPr>
        <p:spPr>
          <a:xfrm>
            <a:off x="479700" y="782375"/>
            <a:ext cx="8184600" cy="3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AutoNum type="arabicPeriod"/>
            </a:pPr>
            <a:r>
              <a:rPr lang="en" b="1" u="sng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Hourly Analysis:</a:t>
            </a:r>
            <a:endParaRPr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pic>
        <p:nvPicPr>
          <p:cNvPr id="556" name="Google Shape;556;p65"/>
          <p:cNvPicPr preferRelativeResize="0"/>
          <p:nvPr/>
        </p:nvPicPr>
        <p:blipFill rotWithShape="1">
          <a:blip r:embed="rId3">
            <a:alphaModFix/>
          </a:blip>
          <a:srcRect l="2747" r="5969"/>
          <a:stretch/>
        </p:blipFill>
        <p:spPr>
          <a:xfrm>
            <a:off x="545875" y="1191800"/>
            <a:ext cx="3827724" cy="14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5"/>
          <p:cNvPicPr preferRelativeResize="0"/>
          <p:nvPr/>
        </p:nvPicPr>
        <p:blipFill rotWithShape="1">
          <a:blip r:embed="rId4">
            <a:alphaModFix/>
          </a:blip>
          <a:srcRect t="2324"/>
          <a:stretch/>
        </p:blipFill>
        <p:spPr>
          <a:xfrm>
            <a:off x="545875" y="2815311"/>
            <a:ext cx="3827725" cy="198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91800"/>
            <a:ext cx="4209400" cy="14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815300"/>
            <a:ext cx="4209400" cy="19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Google Shape;564;p66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5" name="Google Shape;565;p66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66" name="Google Shape;566;p66"/>
          <p:cNvSpPr txBox="1">
            <a:spLocks noGrp="1"/>
          </p:cNvSpPr>
          <p:nvPr>
            <p:ph type="subTitle" idx="1"/>
          </p:nvPr>
        </p:nvSpPr>
        <p:spPr>
          <a:xfrm>
            <a:off x="479700" y="29683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Visualizations Made Using Hive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67" name="Google Shape;567;p66"/>
          <p:cNvSpPr txBox="1"/>
          <p:nvPr/>
        </p:nvSpPr>
        <p:spPr>
          <a:xfrm>
            <a:off x="479700" y="782375"/>
            <a:ext cx="419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 	</a:t>
            </a:r>
            <a:r>
              <a:rPr lang="en" b="1" u="sng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Weekly Analysis:</a:t>
            </a:r>
            <a:endParaRPr b="1" u="sng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68" name="Google Shape;568;p66"/>
          <p:cNvPicPr preferRelativeResize="0"/>
          <p:nvPr/>
        </p:nvPicPr>
        <p:blipFill rotWithShape="1">
          <a:blip r:embed="rId3">
            <a:alphaModFix/>
          </a:blip>
          <a:srcRect b="4534"/>
          <a:stretch/>
        </p:blipFill>
        <p:spPr>
          <a:xfrm>
            <a:off x="610225" y="1113525"/>
            <a:ext cx="3431500" cy="1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25" y="2902126"/>
            <a:ext cx="3431501" cy="217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000" y="994212"/>
            <a:ext cx="3716886" cy="20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651" y="3111725"/>
            <a:ext cx="3775567" cy="164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67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7" name="Google Shape;577;p67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78" name="Google Shape;578;p67"/>
          <p:cNvSpPr txBox="1">
            <a:spLocks noGrp="1"/>
          </p:cNvSpPr>
          <p:nvPr>
            <p:ph type="subTitle" idx="1"/>
          </p:nvPr>
        </p:nvSpPr>
        <p:spPr>
          <a:xfrm>
            <a:off x="479700" y="29683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Visualizations Made Using Hive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79" name="Google Shape;579;p67"/>
          <p:cNvSpPr txBox="1"/>
          <p:nvPr/>
        </p:nvSpPr>
        <p:spPr>
          <a:xfrm>
            <a:off x="479700" y="782375"/>
            <a:ext cx="4197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 </a:t>
            </a:r>
            <a:r>
              <a:rPr lang="en" b="1" u="sng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	Revenue Analysis:</a:t>
            </a:r>
            <a:endParaRPr b="1" u="sng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0" name="Google Shape;5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488" y="1105712"/>
            <a:ext cx="3049726" cy="13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7"/>
          <p:cNvPicPr preferRelativeResize="0"/>
          <p:nvPr/>
        </p:nvPicPr>
        <p:blipFill rotWithShape="1">
          <a:blip r:embed="rId4">
            <a:alphaModFix/>
          </a:blip>
          <a:srcRect t="2812" r="2219" b="3440"/>
          <a:stretch/>
        </p:blipFill>
        <p:spPr>
          <a:xfrm>
            <a:off x="4833925" y="1059025"/>
            <a:ext cx="3733450" cy="137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3488" y="2478225"/>
            <a:ext cx="3049725" cy="26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3917" y="2478225"/>
            <a:ext cx="3733457" cy="23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8" name="Google Shape;588;p68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68"/>
          <p:cNvSpPr txBox="1">
            <a:spLocks noGrp="1"/>
          </p:cNvSpPr>
          <p:nvPr>
            <p:ph type="subTitle" idx="1"/>
          </p:nvPr>
        </p:nvSpPr>
        <p:spPr>
          <a:xfrm>
            <a:off x="479700" y="29683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Dashboard Overview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590" name="Google Shape;5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74" y="782375"/>
            <a:ext cx="6276074" cy="352727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8"/>
          <p:cNvSpPr txBox="1"/>
          <p:nvPr/>
        </p:nvSpPr>
        <p:spPr>
          <a:xfrm>
            <a:off x="901050" y="4311075"/>
            <a:ext cx="73419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Dashboard provides clear insights into trip patterns, revenue trends, and payment methods, enabling data-driven decisions to optimize taxi operations and improve customer experience.</a:t>
            </a:r>
            <a:endParaRPr sz="12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2" name="Google Shape;592;p68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9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598" name="Google Shape;598;p69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69"/>
          <p:cNvSpPr txBox="1">
            <a:spLocks noGrp="1"/>
          </p:cNvSpPr>
          <p:nvPr>
            <p:ph type="subTitle" idx="1"/>
          </p:nvPr>
        </p:nvSpPr>
        <p:spPr>
          <a:xfrm>
            <a:off x="479700" y="29683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Workflow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600" name="Google Shape;600;p69"/>
          <p:cNvPicPr preferRelativeResize="0"/>
          <p:nvPr/>
        </p:nvPicPr>
        <p:blipFill rotWithShape="1">
          <a:blip r:embed="rId3">
            <a:alphaModFix/>
          </a:blip>
          <a:srcRect l="7881" t="13818" r="8632" b="16001"/>
          <a:stretch/>
        </p:blipFill>
        <p:spPr>
          <a:xfrm>
            <a:off x="1179787" y="1113500"/>
            <a:ext cx="6784426" cy="32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0"/>
          <p:cNvSpPr txBox="1">
            <a:spLocks noGrp="1"/>
          </p:cNvSpPr>
          <p:nvPr>
            <p:ph type="body" idx="2"/>
          </p:nvPr>
        </p:nvSpPr>
        <p:spPr>
          <a:xfrm>
            <a:off x="1141200" y="1501975"/>
            <a:ext cx="68616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https://sjsu0-my.sharepoint.com/:u:/g/personal/vaishnavi_samboji_sjsu_edu/ER8puFBKVuRLnLR8TVb5EcoB2dd5GQOgvUG_XHGtU4RcgA </a:t>
            </a:r>
            <a:endParaRPr sz="1500"/>
          </a:p>
        </p:txBody>
      </p:sp>
      <p:cxnSp>
        <p:nvCxnSpPr>
          <p:cNvPr id="606" name="Google Shape;606;p70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7" name="Google Shape;607;p70"/>
          <p:cNvSpPr txBox="1">
            <a:spLocks noGrp="1"/>
          </p:cNvSpPr>
          <p:nvPr>
            <p:ph type="subTitle" idx="1"/>
          </p:nvPr>
        </p:nvSpPr>
        <p:spPr>
          <a:xfrm>
            <a:off x="479700" y="31858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Power Bi Dashboard Link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08" name="Google Shape;608;p70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3" name="Google Shape;613;p71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" name="Google Shape;614;p71"/>
          <p:cNvSpPr txBox="1">
            <a:spLocks noGrp="1"/>
          </p:cNvSpPr>
          <p:nvPr>
            <p:ph type="subTitle" idx="1"/>
          </p:nvPr>
        </p:nvSpPr>
        <p:spPr>
          <a:xfrm>
            <a:off x="479700" y="31858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Result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9250" algn="l" rtl="0">
              <a:spcBef>
                <a:spcPts val="400"/>
              </a:spcBef>
              <a:spcAft>
                <a:spcPts val="0"/>
              </a:spcAft>
              <a:buSzPts val="1900"/>
              <a:buFont typeface="IBM Plex Mono"/>
              <a:buChar char="-"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The model had an RMSE of 0.93 and an error percentage of 7.38% indicating high accuracy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-"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Trip distance seemed to have the highest impact on fare prediction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-"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Visual analysis showed a strong alignment with actual values and predicted values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-"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Derived and aggregated features captured and summarized patterns to enhance the model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15" name="Google Shape;615;p71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0" name="Google Shape;620;p72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72"/>
          <p:cNvSpPr txBox="1">
            <a:spLocks noGrp="1"/>
          </p:cNvSpPr>
          <p:nvPr>
            <p:ph type="subTitle" idx="1"/>
          </p:nvPr>
        </p:nvSpPr>
        <p:spPr>
          <a:xfrm>
            <a:off x="479700" y="31858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Conclusion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9250" algn="l" rtl="0">
              <a:spcBef>
                <a:spcPts val="400"/>
              </a:spcBef>
              <a:spcAft>
                <a:spcPts val="0"/>
              </a:spcAft>
              <a:buSzPts val="1900"/>
              <a:buFont typeface="IBM Plex Mono"/>
              <a:buChar char="-"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Use of Big Data tools allowed for through analysis and accurate fare prediction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-"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Being able to predict fares allows passengers to plan better and drivers to enhance their service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-"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Preprocessing and feature engineering enhanced model performance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-"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For the future it may be best to consider using more external variables such as weather,events and more to further refine the model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22" name="Google Shape;622;p72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55"/>
          <p:cNvCxnSpPr/>
          <p:nvPr/>
        </p:nvCxnSpPr>
        <p:spPr>
          <a:xfrm>
            <a:off x="1388251" y="599175"/>
            <a:ext cx="391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55"/>
          <p:cNvSpPr txBox="1">
            <a:spLocks noGrp="1"/>
          </p:cNvSpPr>
          <p:nvPr>
            <p:ph type="subTitle" idx="1"/>
          </p:nvPr>
        </p:nvSpPr>
        <p:spPr>
          <a:xfrm>
            <a:off x="1388250" y="708270"/>
            <a:ext cx="34473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Research Problem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32" name="Google Shape;432;p55"/>
          <p:cNvSpPr txBox="1">
            <a:spLocks noGrp="1"/>
          </p:cNvSpPr>
          <p:nvPr>
            <p:ph type="body" idx="2"/>
          </p:nvPr>
        </p:nvSpPr>
        <p:spPr>
          <a:xfrm>
            <a:off x="1388250" y="1243700"/>
            <a:ext cx="61737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The unpredictable nature of taxi fares creates challenges for passengers and drivers in budgeting and planning. 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Our project aims to analyze fare patterns using PySpark and build a predictive model to </a:t>
            </a:r>
            <a:r>
              <a:rPr lang="en" sz="1400" u="sng">
                <a:latin typeface="IBM Plex Sans Medium"/>
                <a:ea typeface="IBM Plex Sans Medium"/>
                <a:cs typeface="IBM Plex Sans Medium"/>
                <a:sym typeface="IBM Plex Sans Medium"/>
              </a:rPr>
              <a:t>estimate taxi fares accurately and perform visualizations on PowerBI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.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/>
          </a:p>
        </p:txBody>
      </p:sp>
      <p:sp>
        <p:nvSpPr>
          <p:cNvPr id="433" name="Google Shape;433;p55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34" name="Google Shape;434;p55"/>
          <p:cNvGrpSpPr/>
          <p:nvPr/>
        </p:nvGrpSpPr>
        <p:grpSpPr>
          <a:xfrm>
            <a:off x="676046" y="1384802"/>
            <a:ext cx="324300" cy="1072150"/>
            <a:chOff x="8278241" y="2502000"/>
            <a:chExt cx="324300" cy="1072150"/>
          </a:xfrm>
        </p:grpSpPr>
        <p:sp>
          <p:nvSpPr>
            <p:cNvPr id="435" name="Google Shape;435;p55"/>
            <p:cNvSpPr/>
            <p:nvPr/>
          </p:nvSpPr>
          <p:spPr>
            <a:xfrm>
              <a:off x="8278241" y="2502000"/>
              <a:ext cx="324300" cy="280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5"/>
            <p:cNvSpPr/>
            <p:nvPr/>
          </p:nvSpPr>
          <p:spPr>
            <a:xfrm>
              <a:off x="8278241" y="2897825"/>
              <a:ext cx="324300" cy="280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5"/>
            <p:cNvSpPr/>
            <p:nvPr/>
          </p:nvSpPr>
          <p:spPr>
            <a:xfrm>
              <a:off x="8278241" y="3293650"/>
              <a:ext cx="324300" cy="280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8" name="Google Shape;438;p55"/>
          <p:cNvCxnSpPr/>
          <p:nvPr/>
        </p:nvCxnSpPr>
        <p:spPr>
          <a:xfrm>
            <a:off x="1388251" y="2806050"/>
            <a:ext cx="391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55"/>
          <p:cNvSpPr txBox="1">
            <a:spLocks noGrp="1"/>
          </p:cNvSpPr>
          <p:nvPr>
            <p:ph type="subTitle" idx="1"/>
          </p:nvPr>
        </p:nvSpPr>
        <p:spPr>
          <a:xfrm>
            <a:off x="1388250" y="2852600"/>
            <a:ext cx="54834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Tools Used In Our Project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0" name="Google Shape;440;p55"/>
          <p:cNvSpPr txBox="1">
            <a:spLocks noGrp="1"/>
          </p:cNvSpPr>
          <p:nvPr>
            <p:ph type="body" idx="2"/>
          </p:nvPr>
        </p:nvSpPr>
        <p:spPr>
          <a:xfrm>
            <a:off x="1271875" y="3320950"/>
            <a:ext cx="7337400" cy="14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PySpark - For processing  13M records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Hive - SQL Queries for Visualizing Data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MLLib - Building regression model for fare prediction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Google BigQuery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PowerBI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"/>
          <p:cNvSpPr txBox="1">
            <a:spLocks noGrp="1"/>
          </p:cNvSpPr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3"/>
          <p:cNvSpPr txBox="1">
            <a:spLocks noGrp="1"/>
          </p:cNvSpPr>
          <p:nvPr>
            <p:ph type="body" idx="2"/>
          </p:nvPr>
        </p:nvSpPr>
        <p:spPr>
          <a:xfrm>
            <a:off x="3134250" y="1158000"/>
            <a:ext cx="2875500" cy="28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4000"/>
              <a:t>     </a:t>
            </a:r>
            <a:r>
              <a:rPr lang="en" sz="4000">
                <a:latin typeface="Caveat"/>
                <a:ea typeface="Caveat"/>
                <a:cs typeface="Caveat"/>
                <a:sym typeface="Caveat"/>
              </a:rPr>
              <a:t>THANK</a:t>
            </a:r>
            <a:endParaRPr sz="4000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4000">
                <a:latin typeface="Caveat"/>
                <a:ea typeface="Caveat"/>
                <a:cs typeface="Caveat"/>
                <a:sym typeface="Caveat"/>
              </a:rPr>
              <a:t>       YOU</a:t>
            </a:r>
            <a:endParaRPr sz="4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>
            <a:spLocks noGrp="1"/>
          </p:cNvSpPr>
          <p:nvPr>
            <p:ph type="body" idx="2"/>
          </p:nvPr>
        </p:nvSpPr>
        <p:spPr>
          <a:xfrm>
            <a:off x="1388250" y="843025"/>
            <a:ext cx="69186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Source of data: </a:t>
            </a:r>
            <a:r>
              <a:rPr lang="en" sz="1400" u="sng">
                <a:latin typeface="IBM Plex Sans Medium"/>
                <a:ea typeface="IBM Plex Sans Medium"/>
                <a:cs typeface="IBM Plex Sans Medium"/>
                <a:sym typeface="IBM Plex Sans Medium"/>
              </a:rPr>
              <a:t>Open Source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 NYC Yellow Taxi Trip Record Data 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3"/>
              </a:rPr>
              <a:t>https://www.nyc.gov/site/tlc/about/tlc-trip-record-data.page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We have aggregated data collected from the previous 4 months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(June 2024, July 2024, Aug 2024, Sept 2024)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just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just" rtl="0">
              <a:spcBef>
                <a:spcPts val="50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Dataset Size: </a:t>
            </a:r>
            <a:r>
              <a:rPr lang="en" sz="1400" b="1" u="sng">
                <a:latin typeface="IBM Plex Sans"/>
                <a:ea typeface="IBM Plex Sans"/>
                <a:cs typeface="IBM Plex Sans"/>
                <a:sym typeface="IBM Plex Sans"/>
              </a:rPr>
              <a:t>1.40 GB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 (13M Records)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Project satisfies the </a:t>
            </a:r>
            <a:r>
              <a:rPr lang="en" sz="1400" u="sng">
                <a:latin typeface="IBM Plex Sans Medium"/>
                <a:ea typeface="IBM Plex Sans Medium"/>
                <a:cs typeface="IBM Plex Sans Medium"/>
                <a:sym typeface="IBM Plex Sans Medium"/>
              </a:rPr>
              <a:t>Volume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 aspect 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Usage of big data tools like PySpark, Hive and MLLib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446" name="Google Shape;446;p56"/>
          <p:cNvCxnSpPr/>
          <p:nvPr/>
        </p:nvCxnSpPr>
        <p:spPr>
          <a:xfrm>
            <a:off x="1388251" y="335375"/>
            <a:ext cx="391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56"/>
          <p:cNvSpPr txBox="1">
            <a:spLocks noGrp="1"/>
          </p:cNvSpPr>
          <p:nvPr>
            <p:ph type="subTitle" idx="1"/>
          </p:nvPr>
        </p:nvSpPr>
        <p:spPr>
          <a:xfrm>
            <a:off x="1388250" y="421220"/>
            <a:ext cx="34473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Requirement Analysis 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8" name="Google Shape;448;p56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449" name="Google Shape;449;p56"/>
          <p:cNvGrpSpPr/>
          <p:nvPr/>
        </p:nvGrpSpPr>
        <p:grpSpPr>
          <a:xfrm>
            <a:off x="676046" y="1384802"/>
            <a:ext cx="324300" cy="1072150"/>
            <a:chOff x="8278241" y="2502000"/>
            <a:chExt cx="324300" cy="1072150"/>
          </a:xfrm>
        </p:grpSpPr>
        <p:sp>
          <p:nvSpPr>
            <p:cNvPr id="450" name="Google Shape;450;p56"/>
            <p:cNvSpPr/>
            <p:nvPr/>
          </p:nvSpPr>
          <p:spPr>
            <a:xfrm>
              <a:off x="8278241" y="2502000"/>
              <a:ext cx="324300" cy="280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6"/>
            <p:cNvSpPr/>
            <p:nvPr/>
          </p:nvSpPr>
          <p:spPr>
            <a:xfrm>
              <a:off x="8278241" y="2897825"/>
              <a:ext cx="324300" cy="280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6"/>
            <p:cNvSpPr/>
            <p:nvPr/>
          </p:nvSpPr>
          <p:spPr>
            <a:xfrm>
              <a:off x="8278241" y="3293650"/>
              <a:ext cx="324300" cy="280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3" name="Google Shape;45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250" y="2711724"/>
            <a:ext cx="5949026" cy="6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7"/>
          <p:cNvCxnSpPr/>
          <p:nvPr/>
        </p:nvCxnSpPr>
        <p:spPr>
          <a:xfrm>
            <a:off x="1000351" y="457200"/>
            <a:ext cx="77874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57"/>
          <p:cNvSpPr txBox="1">
            <a:spLocks noGrp="1"/>
          </p:cNvSpPr>
          <p:nvPr>
            <p:ph type="subTitle" idx="1"/>
          </p:nvPr>
        </p:nvSpPr>
        <p:spPr>
          <a:xfrm>
            <a:off x="1000350" y="545350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Exploratory Data Analysis Using PySpark - Basic EDA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60" name="Google Shape;460;p57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61" name="Google Shape;4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50" y="1160050"/>
            <a:ext cx="2205337" cy="1803948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7"/>
          <p:cNvSpPr txBox="1"/>
          <p:nvPr/>
        </p:nvSpPr>
        <p:spPr>
          <a:xfrm>
            <a:off x="1000338" y="3039113"/>
            <a:ext cx="21180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spark.read.parquet()</a:t>
            </a:r>
            <a:endParaRPr sz="1200" i="1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Loading</a:t>
            </a: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the parquet files </a:t>
            </a: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463" name="Google Shape;46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975" y="1153225"/>
            <a:ext cx="2576750" cy="18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7"/>
          <p:cNvSpPr txBox="1"/>
          <p:nvPr/>
        </p:nvSpPr>
        <p:spPr>
          <a:xfrm>
            <a:off x="3425975" y="3053763"/>
            <a:ext cx="2767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df.printSchema()</a:t>
            </a:r>
            <a:endParaRPr sz="1200" i="1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To get column names - </a:t>
            </a: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19 Columns</a:t>
            </a:r>
            <a:endParaRPr sz="12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65" name="Google Shape;46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350" y="3680613"/>
            <a:ext cx="7798799" cy="8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7"/>
          <p:cNvSpPr txBox="1"/>
          <p:nvPr/>
        </p:nvSpPr>
        <p:spPr>
          <a:xfrm>
            <a:off x="1000350" y="4613675"/>
            <a:ext cx="4086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df.show(5)</a:t>
            </a: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- To </a:t>
            </a: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print top 5 rows</a:t>
            </a: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of the data</a:t>
            </a: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Google Shape;471;p58"/>
          <p:cNvCxnSpPr/>
          <p:nvPr/>
        </p:nvCxnSpPr>
        <p:spPr>
          <a:xfrm>
            <a:off x="1000351" y="457200"/>
            <a:ext cx="77874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58"/>
          <p:cNvSpPr txBox="1">
            <a:spLocks noGrp="1"/>
          </p:cNvSpPr>
          <p:nvPr>
            <p:ph type="subTitle" idx="1"/>
          </p:nvPr>
        </p:nvSpPr>
        <p:spPr>
          <a:xfrm>
            <a:off x="1000350" y="545350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EDA - Usage of aggregation functions - count()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73" name="Google Shape;473;p58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74" name="Google Shape;474;p58"/>
          <p:cNvSpPr txBox="1"/>
          <p:nvPr/>
        </p:nvSpPr>
        <p:spPr>
          <a:xfrm>
            <a:off x="1000350" y="2907875"/>
            <a:ext cx="29187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df.groupBy(): </a:t>
            </a: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Get </a:t>
            </a: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of passengers who have taken a ride </a:t>
            </a: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 the past 4 months</a:t>
            </a: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4141175" y="2863738"/>
            <a:ext cx="2767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of rides </a:t>
            </a: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which were charged </a:t>
            </a: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higher </a:t>
            </a: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due to traffic congestion</a:t>
            </a:r>
            <a:endParaRPr sz="1200" b="1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6" name="Google Shape;476;p58"/>
          <p:cNvSpPr txBox="1"/>
          <p:nvPr/>
        </p:nvSpPr>
        <p:spPr>
          <a:xfrm>
            <a:off x="4351750" y="4021625"/>
            <a:ext cx="40869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 of passengers travelling to the airport </a:t>
            </a: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which are grouped by extra fee charged</a:t>
            </a: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477" name="Google Shape;47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38" y="1046600"/>
            <a:ext cx="2918596" cy="178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175" y="1046600"/>
            <a:ext cx="3365547" cy="17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550" y="3566500"/>
            <a:ext cx="3106625" cy="1504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Google Shape;484;p59"/>
          <p:cNvCxnSpPr/>
          <p:nvPr/>
        </p:nvCxnSpPr>
        <p:spPr>
          <a:xfrm>
            <a:off x="603200" y="42717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59"/>
          <p:cNvSpPr txBox="1">
            <a:spLocks noGrp="1"/>
          </p:cNvSpPr>
          <p:nvPr>
            <p:ph type="subTitle" idx="1"/>
          </p:nvPr>
        </p:nvSpPr>
        <p:spPr>
          <a:xfrm>
            <a:off x="620200" y="568363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EDA - Outlier handling and removing duplicate rows 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86" name="Google Shape;486;p59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87" name="Google Shape;487;p59"/>
          <p:cNvSpPr txBox="1"/>
          <p:nvPr/>
        </p:nvSpPr>
        <p:spPr>
          <a:xfrm>
            <a:off x="4840825" y="1092675"/>
            <a:ext cx="2001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Checking for duplicate rows:</a:t>
            </a: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No duplicate rows were found </a:t>
            </a: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488" name="Google Shape;48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00" y="1092625"/>
            <a:ext cx="4048150" cy="14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94" y="2571750"/>
            <a:ext cx="4220630" cy="18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9"/>
          <p:cNvSpPr txBox="1"/>
          <p:nvPr/>
        </p:nvSpPr>
        <p:spPr>
          <a:xfrm>
            <a:off x="4969950" y="2477075"/>
            <a:ext cx="35928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Outlier Analysis using IQR method </a:t>
            </a: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Data points are considered if it ranges between these values</a:t>
            </a: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491" name="Google Shape;49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700" y="2784150"/>
            <a:ext cx="2203850" cy="8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1850" y="4117800"/>
            <a:ext cx="34290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9"/>
          <p:cNvSpPr txBox="1"/>
          <p:nvPr/>
        </p:nvSpPr>
        <p:spPr>
          <a:xfrm>
            <a:off x="620200" y="4497750"/>
            <a:ext cx="7717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following columns had outliers - </a:t>
            </a:r>
            <a:r>
              <a:rPr lang="en" sz="1200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trip_distance, fare_amount, extra, mta_tax, trip_amount, tolls_amount, imporovement_surcharge, total_amount, congestion_surcharge, Airport_fee, passenger_count (8 Columns)</a:t>
            </a:r>
            <a:endParaRPr sz="1200" i="1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0"/>
          <p:cNvCxnSpPr/>
          <p:nvPr/>
        </p:nvCxnSpPr>
        <p:spPr>
          <a:xfrm>
            <a:off x="603200" y="42717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9" name="Google Shape;499;p60"/>
          <p:cNvSpPr txBox="1">
            <a:spLocks noGrp="1"/>
          </p:cNvSpPr>
          <p:nvPr>
            <p:ph type="subTitle" idx="1"/>
          </p:nvPr>
        </p:nvSpPr>
        <p:spPr>
          <a:xfrm>
            <a:off x="620200" y="568363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Preprocessing 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00" name="Google Shape;500;p60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01" name="Google Shape;501;p60"/>
          <p:cNvSpPr txBox="1">
            <a:spLocks noGrp="1"/>
          </p:cNvSpPr>
          <p:nvPr>
            <p:ph type="body" idx="2"/>
          </p:nvPr>
        </p:nvSpPr>
        <p:spPr>
          <a:xfrm>
            <a:off x="620200" y="1179750"/>
            <a:ext cx="7337400" cy="3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We have dropped 2 columns (</a:t>
            </a:r>
            <a:r>
              <a:rPr lang="en" sz="1400" i="1">
                <a:latin typeface="IBM Plex Sans Medium"/>
                <a:ea typeface="IBM Plex Sans Medium"/>
                <a:cs typeface="IBM Plex Sans Medium"/>
                <a:sym typeface="IBM Plex Sans Medium"/>
              </a:rPr>
              <a:t>RatecodeID, store_flag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) due to high cardinality using the </a:t>
            </a:r>
            <a:r>
              <a:rPr lang="en" sz="1400" b="1" i="1">
                <a:latin typeface="IBM Plex Sans"/>
                <a:ea typeface="IBM Plex Sans"/>
                <a:cs typeface="IBM Plex Sans"/>
                <a:sym typeface="IBM Plex Sans"/>
              </a:rPr>
              <a:t>df.na.drop()</a:t>
            </a:r>
            <a:r>
              <a:rPr lang="en" sz="1400" i="1"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function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Performed mean imputation for columns with missing values using </a:t>
            </a:r>
            <a:r>
              <a:rPr lang="en" sz="1400" b="1" i="1">
                <a:latin typeface="IBM Plex Sans"/>
                <a:ea typeface="IBM Plex Sans"/>
                <a:cs typeface="IBM Plex Sans"/>
                <a:sym typeface="IBM Plex Sans"/>
              </a:rPr>
              <a:t>df.na.fill()</a:t>
            </a:r>
            <a:r>
              <a:rPr lang="en" sz="1400" b="1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4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SzPts val="1400"/>
              <a:buFont typeface="IBM Plex Sans Medium"/>
              <a:buAutoNum type="arabicPeriod"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Removed the outlier values using </a:t>
            </a:r>
            <a:r>
              <a:rPr lang="en" sz="1400" b="1" i="1">
                <a:latin typeface="IBM Plex Sans"/>
                <a:ea typeface="IBM Plex Sans"/>
                <a:cs typeface="IBM Plex Sans"/>
                <a:sym typeface="IBM Plex Sans"/>
              </a:rPr>
              <a:t>df.()filter</a:t>
            </a:r>
            <a:r>
              <a:rPr lang="en" sz="1400" i="1"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function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502" name="Google Shape;5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525" y="2370399"/>
            <a:ext cx="4154525" cy="16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975" y="4475400"/>
            <a:ext cx="5294318" cy="4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61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61"/>
          <p:cNvSpPr txBox="1">
            <a:spLocks noGrp="1"/>
          </p:cNvSpPr>
          <p:nvPr>
            <p:ph type="subTitle" idx="1"/>
          </p:nvPr>
        </p:nvSpPr>
        <p:spPr>
          <a:xfrm>
            <a:off x="479700" y="327863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Feature Engineering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10" name="Google Shape;510;p61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11" name="Google Shape;511;p61"/>
          <p:cNvSpPr txBox="1">
            <a:spLocks noGrp="1"/>
          </p:cNvSpPr>
          <p:nvPr>
            <p:ph type="body" idx="2"/>
          </p:nvPr>
        </p:nvSpPr>
        <p:spPr>
          <a:xfrm>
            <a:off x="562350" y="756850"/>
            <a:ext cx="8238900" cy="8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IBM Plex Sans"/>
                <a:ea typeface="IBM Plex Sans"/>
                <a:cs typeface="IBM Plex Sans"/>
                <a:sym typeface="IBM Plex Sans"/>
              </a:rPr>
              <a:t>Need for feature engineering: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 We figured a lot of the data required for predicting fares could be derived from the existing data itself which could help our model make accurate predictions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12" name="Google Shape;512;p61"/>
          <p:cNvSpPr txBox="1"/>
          <p:nvPr/>
        </p:nvSpPr>
        <p:spPr>
          <a:xfrm>
            <a:off x="562350" y="1408975"/>
            <a:ext cx="8106900" cy="3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Medium"/>
              <a:buAutoNum type="arabicPeriod"/>
            </a:pPr>
            <a:r>
              <a:rPr lang="en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Calculated </a:t>
            </a:r>
            <a:r>
              <a:rPr lang="en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trip_duration </a:t>
            </a:r>
            <a:r>
              <a:rPr lang="en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 minutes for each ride</a:t>
            </a: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Medium"/>
              <a:buAutoNum type="arabicPeriod"/>
            </a:pPr>
            <a:r>
              <a:rPr lang="en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Few other features like</a:t>
            </a: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9144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Medium"/>
              <a:buChar char="●"/>
            </a:pPr>
            <a:r>
              <a:rPr lang="en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distance_per_passenger</a:t>
            </a:r>
            <a:r>
              <a:rPr lang="en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- Distance travelled by each passengers</a:t>
            </a: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9144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Medium"/>
              <a:buChar char="●"/>
            </a:pPr>
            <a:r>
              <a:rPr lang="en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fare_per_distance</a:t>
            </a:r>
            <a:r>
              <a:rPr lang="en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- Fare charged for each mile travelled</a:t>
            </a: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9144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Medium"/>
              <a:buChar char="●"/>
            </a:pPr>
            <a:r>
              <a:rPr lang="en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total_per_passenger</a:t>
            </a:r>
            <a:r>
              <a:rPr lang="en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- Amount charged for each passenger in a ride </a:t>
            </a: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137160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Medium"/>
              <a:buAutoNum type="arabicPeriod"/>
            </a:pPr>
            <a:r>
              <a:rPr lang="en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Average fare charged based on location using </a:t>
            </a:r>
            <a:r>
              <a:rPr lang="en" i="1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agg() function</a:t>
            </a:r>
            <a:r>
              <a:rPr lang="en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513" name="Google Shape;51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450" y="1754824"/>
            <a:ext cx="6165700" cy="5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575" y="3400450"/>
            <a:ext cx="5343275" cy="5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1"/>
          <p:cNvPicPr preferRelativeResize="0"/>
          <p:nvPr/>
        </p:nvPicPr>
        <p:blipFill rotWithShape="1">
          <a:blip r:embed="rId5">
            <a:alphaModFix/>
          </a:blip>
          <a:srcRect b="22946"/>
          <a:stretch/>
        </p:blipFill>
        <p:spPr>
          <a:xfrm>
            <a:off x="1140450" y="4264888"/>
            <a:ext cx="4014460" cy="5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62"/>
          <p:cNvCxnSpPr/>
          <p:nvPr/>
        </p:nvCxnSpPr>
        <p:spPr>
          <a:xfrm>
            <a:off x="479700" y="194425"/>
            <a:ext cx="81846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1" name="Google Shape;521;p62"/>
          <p:cNvSpPr txBox="1">
            <a:spLocks noGrp="1"/>
          </p:cNvSpPr>
          <p:nvPr>
            <p:ph type="subTitle" idx="1"/>
          </p:nvPr>
        </p:nvSpPr>
        <p:spPr>
          <a:xfrm>
            <a:off x="479700" y="296838"/>
            <a:ext cx="77988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900" b="1">
                <a:latin typeface="IBM Plex Mono"/>
                <a:ea typeface="IBM Plex Mono"/>
                <a:cs typeface="IBM Plex Mono"/>
                <a:sym typeface="IBM Plex Mono"/>
              </a:rPr>
              <a:t>Statistical Analysis - Correlation</a:t>
            </a:r>
            <a:endParaRPr sz="1900" b="1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22" name="Google Shape;522;p62"/>
          <p:cNvSpPr txBox="1">
            <a:spLocks noGrp="1"/>
          </p:cNvSpPr>
          <p:nvPr>
            <p:ph type="sldNum" idx="12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body" idx="2"/>
          </p:nvPr>
        </p:nvSpPr>
        <p:spPr>
          <a:xfrm>
            <a:off x="523400" y="718650"/>
            <a:ext cx="82389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Here we are checking </a:t>
            </a:r>
            <a:r>
              <a:rPr lang="en" sz="1400" b="1">
                <a:latin typeface="IBM Plex Sans"/>
                <a:ea typeface="IBM Plex Sans"/>
                <a:cs typeface="IBM Plex Sans"/>
                <a:sym typeface="IBM Plex Sans"/>
              </a:rPr>
              <a:t>linear correlation 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of features with our target feature (fare amount) and considering only the </a:t>
            </a:r>
            <a:r>
              <a:rPr lang="en" sz="1400" b="1">
                <a:latin typeface="IBM Plex Sans"/>
                <a:ea typeface="IBM Plex Sans"/>
                <a:cs typeface="IBM Plex Sans"/>
                <a:sym typeface="IBM Plex Sans"/>
              </a:rPr>
              <a:t>top 8 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features for model training 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24" name="Google Shape;524;p62"/>
          <p:cNvSpPr txBox="1">
            <a:spLocks noGrp="1"/>
          </p:cNvSpPr>
          <p:nvPr>
            <p:ph type="body" idx="2"/>
          </p:nvPr>
        </p:nvSpPr>
        <p:spPr>
          <a:xfrm>
            <a:off x="562200" y="1600300"/>
            <a:ext cx="82389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We have used </a:t>
            </a:r>
            <a:r>
              <a:rPr lang="en" sz="1400" b="1" i="1">
                <a:latin typeface="IBM Plex Sans"/>
                <a:ea typeface="IBM Plex Sans"/>
                <a:cs typeface="IBM Plex Sans"/>
                <a:sym typeface="IBM Plex Sans"/>
              </a:rPr>
              <a:t>df.stat.corr() </a:t>
            </a: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function to get correlation of each feature with our target feature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525" name="Google Shape;5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60" y="2377775"/>
            <a:ext cx="4599465" cy="19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2"/>
          <p:cNvSpPr txBox="1">
            <a:spLocks noGrp="1"/>
          </p:cNvSpPr>
          <p:nvPr>
            <p:ph type="body" idx="2"/>
          </p:nvPr>
        </p:nvSpPr>
        <p:spPr>
          <a:xfrm>
            <a:off x="5317800" y="2377776"/>
            <a:ext cx="3346500" cy="20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IBM Plex Sans"/>
                <a:ea typeface="IBM Plex Sans"/>
                <a:cs typeface="IBM Plex Sans"/>
                <a:sym typeface="IBM Plex Sans"/>
              </a:rPr>
              <a:t>Based on linear correlation obtained these were the columns we selected to build a regression model using MLLib library</a:t>
            </a:r>
            <a:endParaRPr sz="14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Note that all the features are numerical and we have used the features which were engineered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posal for New Client">
  <a:themeElements>
    <a:clrScheme name="Simple Light">
      <a:dk1>
        <a:srgbClr val="004A2E"/>
      </a:dk1>
      <a:lt1>
        <a:srgbClr val="F1F1E9"/>
      </a:lt1>
      <a:dk2>
        <a:srgbClr val="00160D"/>
      </a:dk2>
      <a:lt2>
        <a:srgbClr val="26A96C"/>
      </a:lt2>
      <a:accent1>
        <a:srgbClr val="002517"/>
      </a:accent1>
      <a:accent2>
        <a:srgbClr val="1A5C42"/>
      </a:accent2>
      <a:accent3>
        <a:srgbClr val="4C806C"/>
      </a:accent3>
      <a:accent4>
        <a:srgbClr val="CCDAD5"/>
      </a:accent4>
      <a:accent5>
        <a:srgbClr val="EEF7F5"/>
      </a:accent5>
      <a:accent6>
        <a:srgbClr val="FFFFFF"/>
      </a:accent6>
      <a:hlink>
        <a:srgbClr val="26A9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On-screen Show (16:9)</PresentationFormat>
  <Paragraphs>180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IBM Plex Mono Light</vt:lpstr>
      <vt:lpstr>IBM Plex Sans</vt:lpstr>
      <vt:lpstr>Caveat</vt:lpstr>
      <vt:lpstr>IBM Plex Mono</vt:lpstr>
      <vt:lpstr>IBM Plex Sans Medium</vt:lpstr>
      <vt:lpstr>Arial</vt:lpstr>
      <vt:lpstr>IBM Plex Mono Medium</vt:lpstr>
      <vt:lpstr>IBM Plex Sans Light</vt:lpstr>
      <vt:lpstr>Simple Light</vt:lpstr>
      <vt:lpstr>Proposal for New Client</vt:lpstr>
      <vt:lpstr>NYC Taxi Fare Analysis Using Big Data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Vaishnavi Samboji</cp:lastModifiedBy>
  <cp:revision>1</cp:revision>
  <dcterms:modified xsi:type="dcterms:W3CDTF">2024-12-07T06:32:23Z</dcterms:modified>
</cp:coreProperties>
</file>