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3" r:id="rId7"/>
    <p:sldId id="260" r:id="rId8"/>
    <p:sldId id="261" r:id="rId9"/>
    <p:sldId id="262"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342AFDF-5D5A-45B0-AF0C-D673C0F449C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C370C-85C4-449B-AAD7-CE5376274E3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342AFDF-5D5A-45B0-AF0C-D673C0F449C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C370C-85C4-449B-AAD7-CE5376274E3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342AFDF-5D5A-45B0-AF0C-D673C0F449C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C370C-85C4-449B-AAD7-CE5376274E3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342AFDF-5D5A-45B0-AF0C-D673C0F449C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C370C-85C4-449B-AAD7-CE5376274E3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342AFDF-5D5A-45B0-AF0C-D673C0F449C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C370C-85C4-449B-AAD7-CE5376274E3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2342AFDF-5D5A-45B0-AF0C-D673C0F449C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5C370C-85C4-449B-AAD7-CE5376274E3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2342AFDF-5D5A-45B0-AF0C-D673C0F449C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5C370C-85C4-449B-AAD7-CE5376274E3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342AFDF-5D5A-45B0-AF0C-D673C0F449C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5C370C-85C4-449B-AAD7-CE5376274E3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2AFDF-5D5A-45B0-AF0C-D673C0F449C7}"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5C370C-85C4-449B-AAD7-CE5376274E3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342AFDF-5D5A-45B0-AF0C-D673C0F449C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5C370C-85C4-449B-AAD7-CE5376274E3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342AFDF-5D5A-45B0-AF0C-D673C0F449C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5C370C-85C4-449B-AAD7-CE5376274E3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42AFDF-5D5A-45B0-AF0C-D673C0F449C7}"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5C370C-85C4-449B-AAD7-CE5376274E3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24000" y="196646"/>
            <a:ext cx="9016181" cy="1809135"/>
          </a:xfrm>
        </p:spPr>
        <p:txBody>
          <a:bodyPr/>
          <a:lstStyle/>
          <a:p>
            <a:r>
              <a:rPr lang="en-US" sz="4000" dirty="0">
                <a:solidFill>
                  <a:schemeClr val="accent2">
                    <a:lumMod val="75000"/>
                  </a:schemeClr>
                </a:solidFill>
              </a:rPr>
              <a:t>Forecasting</a:t>
            </a:r>
            <a:r>
              <a:rPr lang="en-US" sz="4000" dirty="0"/>
              <a:t> </a:t>
            </a:r>
            <a:r>
              <a:rPr lang="en-US" sz="4000" dirty="0">
                <a:solidFill>
                  <a:schemeClr val="accent2">
                    <a:lumMod val="75000"/>
                  </a:schemeClr>
                </a:solidFill>
              </a:rPr>
              <a:t>house</a:t>
            </a:r>
            <a:r>
              <a:rPr lang="en-US" sz="4000" dirty="0"/>
              <a:t> </a:t>
            </a:r>
            <a:r>
              <a:rPr lang="en-US" sz="4000" dirty="0">
                <a:solidFill>
                  <a:schemeClr val="accent2">
                    <a:lumMod val="75000"/>
                  </a:schemeClr>
                </a:solidFill>
              </a:rPr>
              <a:t>prices accurately using smart regression techniques in data science</a:t>
            </a:r>
            <a:endParaRPr lang="en-IN" sz="4000" dirty="0">
              <a:solidFill>
                <a:schemeClr val="accent2">
                  <a:lumMod val="75000"/>
                </a:schemeClr>
              </a:solidFill>
            </a:endParaRPr>
          </a:p>
        </p:txBody>
      </p:sp>
      <p:sp>
        <p:nvSpPr>
          <p:cNvPr id="7" name="Subtitle 6"/>
          <p:cNvSpPr>
            <a:spLocks noGrp="1"/>
          </p:cNvSpPr>
          <p:nvPr>
            <p:ph type="subTitle" idx="1"/>
          </p:nvPr>
        </p:nvSpPr>
        <p:spPr>
          <a:xfrm>
            <a:off x="0" y="2653665"/>
            <a:ext cx="6945630" cy="3547110"/>
          </a:xfrm>
        </p:spPr>
        <p:txBody>
          <a:bodyPr>
            <a:normAutofit lnSpcReduction="20000"/>
          </a:bodyPr>
          <a:lstStyle/>
          <a:p>
            <a:r>
              <a:rPr lang="en-IN" sz="2000" dirty="0"/>
              <a:t>       *INTRODUCTION</a:t>
            </a:r>
            <a:endParaRPr lang="en-IN" sz="2000" dirty="0"/>
          </a:p>
          <a:p>
            <a:r>
              <a:rPr lang="en-IN" sz="2000" dirty="0"/>
              <a:t>*OBJECTIVES</a:t>
            </a:r>
            <a:endParaRPr lang="en-IN" sz="2000" dirty="0"/>
          </a:p>
          <a:p>
            <a:r>
              <a:rPr lang="en-IN" sz="2000" dirty="0"/>
              <a:t>               *DATASET OVERVIEW</a:t>
            </a:r>
            <a:endParaRPr lang="en-IN" sz="2000" dirty="0"/>
          </a:p>
          <a:p>
            <a:r>
              <a:rPr lang="en-IN" sz="2000" dirty="0"/>
              <a:t>                   *DATA PREPROCESSING </a:t>
            </a:r>
            <a:r>
              <a:rPr lang="en-IN" sz="2000" dirty="0"/>
              <a:t>  </a:t>
            </a:r>
            <a:endParaRPr lang="en-IN" sz="2000" dirty="0"/>
          </a:p>
          <a:p>
            <a:r>
              <a:rPr lang="en-IN" sz="2000" dirty="0"/>
              <a:t>                                   *</a:t>
            </a:r>
            <a:r>
              <a:rPr lang="en-IN" sz="2000" dirty="0"/>
              <a:t>REGRESSION TECHNIQUES USED</a:t>
            </a:r>
            <a:endParaRPr lang="en-IN" sz="2000" dirty="0"/>
          </a:p>
          <a:p>
            <a:r>
              <a:rPr lang="en-IN" sz="2000" dirty="0"/>
              <a:t>                              *MODEL EVALUTION METRICS</a:t>
            </a:r>
            <a:endParaRPr lang="en-IN" sz="2000" dirty="0"/>
          </a:p>
          <a:p>
            <a:r>
              <a:rPr lang="en-IN" sz="2000" dirty="0"/>
              <a:t>                   *RESULT COMPARISON</a:t>
            </a:r>
            <a:endParaRPr lang="en-IN" sz="2000" dirty="0"/>
          </a:p>
          <a:p>
            <a:r>
              <a:rPr lang="en-IN" sz="2000" dirty="0"/>
              <a:t>                        *INSIGHTS AND ANALYSIS</a:t>
            </a:r>
            <a:endParaRPr lang="en-IN" sz="2000" dirty="0"/>
          </a:p>
          <a:p>
            <a:r>
              <a:rPr lang="en-IN" sz="2000" dirty="0"/>
              <a:t>       *CONCLUSION</a:t>
            </a:r>
            <a:endParaRPr lang="en-IN" sz="2000" dirty="0"/>
          </a:p>
        </p:txBody>
      </p:sp>
      <p:pic>
        <p:nvPicPr>
          <p:cNvPr id="9" name="Picture 8" descr="A graph showing different colored squares&#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34530" y="1925320"/>
            <a:ext cx="5156835" cy="4608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8801"/>
            <a:ext cx="3411794" cy="617947"/>
          </a:xfrm>
        </p:spPr>
        <p:txBody>
          <a:bodyPr>
            <a:normAutofit fontScale="90000"/>
          </a:bodyPr>
          <a:lstStyle/>
          <a:p>
            <a:r>
              <a:rPr lang="en-IN" sz="4000" dirty="0">
                <a:solidFill>
                  <a:schemeClr val="accent4">
                    <a:lumMod val="75000"/>
                  </a:schemeClr>
                </a:solidFill>
              </a:rPr>
              <a:t>CONCLUSION</a:t>
            </a:r>
            <a:endParaRPr lang="en-IN" sz="4000" dirty="0">
              <a:solidFill>
                <a:schemeClr val="accent4">
                  <a:lumMod val="75000"/>
                </a:schemeClr>
              </a:solidFill>
            </a:endParaRPr>
          </a:p>
        </p:txBody>
      </p:sp>
      <p:sp>
        <p:nvSpPr>
          <p:cNvPr id="3" name="Subtitle 2"/>
          <p:cNvSpPr>
            <a:spLocks noGrp="1"/>
          </p:cNvSpPr>
          <p:nvPr>
            <p:ph type="subTitle" idx="1"/>
          </p:nvPr>
        </p:nvSpPr>
        <p:spPr>
          <a:xfrm>
            <a:off x="1002665" y="865505"/>
            <a:ext cx="9998710" cy="5517515"/>
          </a:xfrm>
        </p:spPr>
        <p:txBody>
          <a:bodyPr>
            <a:normAutofit/>
          </a:bodyPr>
          <a:lstStyle/>
          <a:p>
            <a:r>
              <a:rPr lang="en-US" dirty="0"/>
              <a:t>By leveraging smart regression techniques and carefully selecting relevant features, data scientists can create powerful tools for accurately forecasting house prices. This can provide valuable insights for real estate professionals, investors, and homeowners alike, enabling informed decision-making in the dynamic real estate market.</a:t>
            </a:r>
            <a:endParaRPr lang="en-US" dirty="0"/>
          </a:p>
          <a:p>
            <a:endParaRPr lang="en-US" dirty="0"/>
          </a:p>
          <a:p>
            <a:endParaRPr lang="en-US" dirty="0"/>
          </a:p>
          <a:p>
            <a:endParaRPr lang="en-US" dirty="0"/>
          </a:p>
          <a:p>
            <a:endParaRPr lang="en-US" dirty="0"/>
          </a:p>
          <a:p>
            <a:endParaRPr lang="en-US" dirty="0"/>
          </a:p>
          <a:p>
            <a:r>
              <a:rPr lang="en-IN"/>
              <a: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4465" y="176981"/>
            <a:ext cx="3864077" cy="737419"/>
          </a:xfrm>
        </p:spPr>
        <p:txBody>
          <a:bodyPr/>
          <a:lstStyle/>
          <a:p>
            <a:r>
              <a:rPr lang="en-IN" sz="4000" dirty="0">
                <a:solidFill>
                  <a:srgbClr val="0070C0"/>
                </a:solidFill>
              </a:rPr>
              <a:t>INTRODUCTION</a:t>
            </a:r>
            <a:endParaRPr lang="en-IN" sz="4000" dirty="0">
              <a:solidFill>
                <a:srgbClr val="0070C0"/>
              </a:solidFill>
            </a:endParaRPr>
          </a:p>
        </p:txBody>
      </p:sp>
      <p:sp>
        <p:nvSpPr>
          <p:cNvPr id="3" name="Subtitle 2"/>
          <p:cNvSpPr>
            <a:spLocks noGrp="1"/>
          </p:cNvSpPr>
          <p:nvPr>
            <p:ph type="subTitle" idx="1"/>
          </p:nvPr>
        </p:nvSpPr>
        <p:spPr>
          <a:xfrm>
            <a:off x="1524000" y="1101213"/>
            <a:ext cx="9144000" cy="5683045"/>
          </a:xfrm>
        </p:spPr>
        <p:txBody>
          <a:bodyPr/>
          <a:lstStyle/>
          <a:p>
            <a:r>
              <a:rPr lang="en-US" dirty="0"/>
              <a:t>Accurately forecasting house prices is a critical task in real estate, urban planning, and financial investment. With the increasing availability of housing data and advancements in data science, traditional valuation methods are being supplemented—and often outperformed—by intelligent regression techniques. These methods leverage large datasets, uncover hidden patterns, and model complex relationships between features such as location, property size, economic indicators, and market trends . This project explores how smart regression algorithms—including linear regression, decision trees, and ensemble methods like Random Forest and  </a:t>
            </a:r>
            <a:r>
              <a:rPr lang="en-US" dirty="0" err="1"/>
              <a:t>XGBoost</a:t>
            </a:r>
            <a:r>
              <a:rPr lang="en-US" dirty="0"/>
              <a:t>  —can be harnessed to predict housing prices with higher precision. By preprocessing data effectively and applying feature engineering, we demonstrate how modern data science approaches can deliver not just accurate forecasts, but also actionable insights for stakeholders across the housing market.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955" y="335782"/>
            <a:ext cx="2989006" cy="647443"/>
          </a:xfrm>
        </p:spPr>
        <p:txBody>
          <a:bodyPr/>
          <a:lstStyle/>
          <a:p>
            <a:r>
              <a:rPr lang="en-IN" sz="4000" dirty="0">
                <a:solidFill>
                  <a:schemeClr val="accent4">
                    <a:lumMod val="75000"/>
                  </a:schemeClr>
                </a:solidFill>
              </a:rPr>
              <a:t>OBJECTIVES</a:t>
            </a:r>
            <a:endParaRPr lang="en-IN" sz="4000" dirty="0">
              <a:solidFill>
                <a:schemeClr val="accent4">
                  <a:lumMod val="75000"/>
                </a:schemeClr>
              </a:solidFill>
            </a:endParaRPr>
          </a:p>
        </p:txBody>
      </p:sp>
      <p:sp>
        <p:nvSpPr>
          <p:cNvPr id="3" name="Subtitle 2"/>
          <p:cNvSpPr>
            <a:spLocks noGrp="1"/>
          </p:cNvSpPr>
          <p:nvPr>
            <p:ph type="subTitle" idx="1"/>
          </p:nvPr>
        </p:nvSpPr>
        <p:spPr>
          <a:xfrm>
            <a:off x="1524000" y="1130709"/>
            <a:ext cx="9144000" cy="6449961"/>
          </a:xfrm>
        </p:spPr>
        <p:txBody>
          <a:bodyPr/>
          <a:lstStyle/>
          <a:p>
            <a:pPr marL="457200" indent="-457200">
              <a:buAutoNum type="arabicPeriod"/>
            </a:pPr>
            <a:r>
              <a:rPr lang="en-US" dirty="0"/>
              <a:t>Accurately Predict Housing </a:t>
            </a:r>
            <a:r>
              <a:rPr lang="en-US" dirty="0" err="1"/>
              <a:t>PricesDevelop</a:t>
            </a:r>
            <a:r>
              <a:rPr lang="en-US" dirty="0"/>
              <a:t> a predictive model that estimates house prices with high accuracy using historical and current housing data                                                                                                                  </a:t>
            </a:r>
            <a:endParaRPr lang="en-US" dirty="0"/>
          </a:p>
          <a:p>
            <a:r>
              <a:rPr lang="en-US" dirty="0"/>
              <a:t>2.Feature Engineering and </a:t>
            </a:r>
            <a:r>
              <a:rPr lang="en-US" dirty="0" err="1"/>
              <a:t>SelectionIdentify</a:t>
            </a:r>
            <a:r>
              <a:rPr lang="en-US" dirty="0"/>
              <a:t> and engineer relevant features (e.g., location, square footage, number of rooms, age of property) to improve model performance while reducing  dimensionality and noise.                                                                                               </a:t>
            </a:r>
            <a:endParaRPr lang="en-US" dirty="0"/>
          </a:p>
          <a:p>
            <a:r>
              <a:rPr lang="en-US" dirty="0"/>
              <a:t>3. Apply Advanced Regression </a:t>
            </a:r>
            <a:r>
              <a:rPr lang="en-US" dirty="0" err="1"/>
              <a:t>TechniquesImplement</a:t>
            </a:r>
            <a:r>
              <a:rPr lang="en-US" dirty="0"/>
              <a:t> and compare smart regression techniques such as: Linear </a:t>
            </a:r>
            <a:r>
              <a:rPr lang="en-US" dirty="0" err="1"/>
              <a:t>RegressionRidge</a:t>
            </a:r>
            <a:r>
              <a:rPr lang="en-US" dirty="0"/>
              <a:t>/Lasso </a:t>
            </a:r>
            <a:r>
              <a:rPr lang="en-US" dirty="0" err="1"/>
              <a:t>RegressionDecision</a:t>
            </a:r>
            <a:r>
              <a:rPr lang="en-US" dirty="0"/>
              <a:t> Tree </a:t>
            </a:r>
            <a:r>
              <a:rPr lang="en-US" dirty="0" err="1"/>
              <a:t>RegressionRandom</a:t>
            </a:r>
            <a:r>
              <a:rPr lang="en-US" dirty="0"/>
              <a:t> Forest </a:t>
            </a:r>
            <a:r>
              <a:rPr lang="en-US" dirty="0" err="1"/>
              <a:t>RegressionGradient</a:t>
            </a:r>
            <a:r>
              <a:rPr lang="en-US" dirty="0"/>
              <a:t> Boosting (</a:t>
            </a:r>
            <a:r>
              <a:rPr lang="en-US" dirty="0" err="1"/>
              <a:t>XGBoost</a:t>
            </a:r>
            <a:r>
              <a:rPr lang="en-US" dirty="0"/>
              <a:t>, </a:t>
            </a:r>
            <a:r>
              <a:rPr lang="en-US" dirty="0" err="1"/>
              <a:t>LightGBM</a:t>
            </a:r>
            <a:r>
              <a:rPr lang="en-US" dirty="0"/>
              <a:t>)Neural Networks for Regression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9855"/>
            <a:ext cx="5749290" cy="942340"/>
          </a:xfrm>
        </p:spPr>
        <p:txBody>
          <a:bodyPr/>
          <a:lstStyle/>
          <a:p>
            <a:r>
              <a:rPr lang="en-IN" sz="4000" dirty="0">
                <a:solidFill>
                  <a:schemeClr val="accent4">
                    <a:lumMod val="75000"/>
                  </a:schemeClr>
                </a:solidFill>
              </a:rPr>
              <a:t>DATASET OVERVIEW</a:t>
            </a:r>
            <a:endParaRPr lang="en-IN" sz="4000" dirty="0">
              <a:solidFill>
                <a:schemeClr val="accent4">
                  <a:lumMod val="75000"/>
                </a:schemeClr>
              </a:solidFill>
            </a:endParaRPr>
          </a:p>
        </p:txBody>
      </p:sp>
      <p:sp>
        <p:nvSpPr>
          <p:cNvPr id="3" name="Subtitle 2"/>
          <p:cNvSpPr>
            <a:spLocks noGrp="1"/>
          </p:cNvSpPr>
          <p:nvPr>
            <p:ph type="subTitle" idx="1"/>
          </p:nvPr>
        </p:nvSpPr>
        <p:spPr>
          <a:xfrm>
            <a:off x="334010" y="1560195"/>
            <a:ext cx="10333990" cy="4987925"/>
          </a:xfrm>
        </p:spPr>
        <p:txBody>
          <a:bodyPr/>
          <a:lstStyle/>
          <a:p>
            <a:r>
              <a:rPr lang="en-IN" dirty="0"/>
              <a:t>[TARGET VARIABLE]</a:t>
            </a:r>
            <a:endParaRPr lang="en-IN" dirty="0"/>
          </a:p>
          <a:p>
            <a:r>
              <a:rPr lang="en-IN" dirty="0"/>
              <a:t>SALE </a:t>
            </a:r>
            <a:r>
              <a:rPr lang="en-IN" dirty="0" err="1"/>
              <a:t>PRICE:The</a:t>
            </a:r>
            <a:r>
              <a:rPr lang="en-IN" dirty="0"/>
              <a:t> final price at which the house was sold.</a:t>
            </a:r>
            <a:endParaRPr lang="en-IN" dirty="0"/>
          </a:p>
          <a:p>
            <a:endParaRPr lang="en-IN" dirty="0"/>
          </a:p>
          <a:p>
            <a:r>
              <a:rPr lang="en-IN" dirty="0"/>
              <a:t>[FEATURES]</a:t>
            </a:r>
            <a:endParaRPr lang="en-IN" dirty="0"/>
          </a:p>
          <a:p>
            <a:r>
              <a:rPr lang="en-IN" dirty="0"/>
              <a:t>STRUCTURAL ATTRIBUTES: Overall </a:t>
            </a:r>
            <a:r>
              <a:rPr lang="en-IN" dirty="0" err="1"/>
              <a:t>Qual,Year</a:t>
            </a:r>
            <a:r>
              <a:rPr lang="en-IN" dirty="0"/>
              <a:t> </a:t>
            </a:r>
            <a:r>
              <a:rPr lang="en-IN" dirty="0" err="1"/>
              <a:t>built,TotalBsmtsf,GrLivArea</a:t>
            </a:r>
            <a:r>
              <a:rPr lang="en-IN" dirty="0"/>
              <a:t>,</a:t>
            </a:r>
            <a:endParaRPr lang="en-IN" dirty="0"/>
          </a:p>
          <a:p>
            <a:r>
              <a:rPr lang="en-IN" dirty="0"/>
              <a:t>Garage cars, etc.</a:t>
            </a:r>
            <a:endParaRPr lang="en-IN" dirty="0"/>
          </a:p>
          <a:p>
            <a:r>
              <a:rPr lang="en-IN" dirty="0"/>
              <a:t>LOCATION DETAILS: </a:t>
            </a:r>
            <a:r>
              <a:rPr lang="en-IN" dirty="0" err="1"/>
              <a:t>Neighborhood,Lot</a:t>
            </a:r>
            <a:r>
              <a:rPr lang="en-IN" dirty="0"/>
              <a:t> </a:t>
            </a:r>
            <a:r>
              <a:rPr lang="en-IN" dirty="0" err="1"/>
              <a:t>Frotage,LotArea</a:t>
            </a:r>
            <a:r>
              <a:rPr lang="en-IN" dirty="0"/>
              <a:t>.</a:t>
            </a:r>
            <a:endParaRPr lang="en-IN" dirty="0"/>
          </a:p>
          <a:p>
            <a:r>
              <a:rPr lang="en-IN" dirty="0"/>
              <a:t>INTERIOR/EXTERIOR QUAILTY: Kitchen </a:t>
            </a:r>
            <a:r>
              <a:rPr lang="en-IN" dirty="0" err="1"/>
              <a:t>Qual,Exter</a:t>
            </a:r>
            <a:r>
              <a:rPr lang="en-IN" dirty="0"/>
              <a:t> </a:t>
            </a:r>
            <a:r>
              <a:rPr lang="en-IN" dirty="0" err="1"/>
              <a:t>Qual,Bsmt</a:t>
            </a:r>
            <a:r>
              <a:rPr lang="en-IN" dirty="0"/>
              <a:t> Qual.</a:t>
            </a:r>
            <a:endParaRPr lang="en-IN" dirty="0"/>
          </a:p>
          <a:p>
            <a:r>
              <a:rPr lang="en-IN" dirty="0"/>
              <a:t>RENOVATION INFO: Year </a:t>
            </a:r>
            <a:r>
              <a:rPr lang="en-IN" dirty="0" err="1"/>
              <a:t>RemodAdd,GarageYrBlt</a:t>
            </a:r>
            <a:r>
              <a:rPr lang="en-IN" dirty="0"/>
              <a:t>.</a:t>
            </a:r>
            <a:endParaRPr lang="en-IN" dirty="0"/>
          </a:p>
          <a:p>
            <a:r>
              <a:rPr lang="en-IN" dirty="0"/>
              <a:t>CATEGORICAL VARIABLES: </a:t>
            </a:r>
            <a:r>
              <a:rPr lang="en-IN" dirty="0" err="1"/>
              <a:t>MSZoning,HouseStyle,SaleCondition</a:t>
            </a:r>
            <a:r>
              <a:rPr lang="en-IN" dirty="0"/>
              <a:t>.</a:t>
            </a:r>
            <a:endParaRPr lang="en-IN" dirty="0"/>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885" y="190500"/>
            <a:ext cx="5481955" cy="1120140"/>
          </a:xfrm>
        </p:spPr>
        <p:txBody>
          <a:bodyPr>
            <a:normAutofit fontScale="90000"/>
          </a:bodyPr>
          <a:lstStyle/>
          <a:p>
            <a:r>
              <a:rPr lang="en-IN" sz="4000" dirty="0">
                <a:solidFill>
                  <a:schemeClr val="accent4">
                    <a:lumMod val="75000"/>
                  </a:schemeClr>
                </a:solidFill>
              </a:rPr>
              <a:t>RESULT COMPARISON</a:t>
            </a:r>
            <a:br>
              <a:rPr lang="en-IN" sz="4000" dirty="0">
                <a:solidFill>
                  <a:schemeClr val="accent4">
                    <a:lumMod val="75000"/>
                  </a:schemeClr>
                </a:solidFill>
              </a:rPr>
            </a:br>
            <a:endParaRPr lang="en-IN" sz="4000" dirty="0">
              <a:solidFill>
                <a:schemeClr val="accent4">
                  <a:lumMod val="75000"/>
                </a:schemeClr>
              </a:solidFill>
            </a:endParaRPr>
          </a:p>
        </p:txBody>
      </p:sp>
      <p:sp>
        <p:nvSpPr>
          <p:cNvPr id="3" name="Subtitle 2"/>
          <p:cNvSpPr>
            <a:spLocks noGrp="1"/>
          </p:cNvSpPr>
          <p:nvPr>
            <p:ph type="subTitle" idx="1"/>
          </p:nvPr>
        </p:nvSpPr>
        <p:spPr>
          <a:xfrm>
            <a:off x="412750" y="1439545"/>
            <a:ext cx="11268075" cy="5226685"/>
          </a:xfrm>
        </p:spPr>
        <p:txBody>
          <a:bodyPr/>
          <a:lstStyle/>
          <a:p>
            <a:r>
              <a:rPr lang="en-US" dirty="0"/>
              <a:t>Accurate house price forecasting can be achieved by employing smart regression techniques in data science, with models like Gradient Boosting, </a:t>
            </a:r>
            <a:r>
              <a:rPr lang="en-US" dirty="0" err="1"/>
              <a:t>XGBoost</a:t>
            </a:r>
            <a:r>
              <a:rPr lang="en-US" dirty="0"/>
              <a:t>, and </a:t>
            </a:r>
            <a:r>
              <a:rPr lang="en-US" dirty="0" err="1"/>
              <a:t>LightGBM</a:t>
            </a:r>
            <a:r>
              <a:rPr lang="en-US" dirty="0"/>
              <a:t> generally outperforming simpler models like Linear Regression. These models excel at capturing complex, non-linear relationships in the data, making them particularly effective for house price prediction. However, it's crucial to consider the model's complexity and computational requirements, as more complex models like Stacked Generalization may offer higher accuracy but at the cost of increased complexity and time.</a:t>
            </a:r>
            <a:endParaRPr lang="en-US" dirty="0"/>
          </a:p>
          <a:p>
            <a:r>
              <a:rPr lang="en-US" dirty="0"/>
              <a:t>[Model Comparison]</a:t>
            </a:r>
            <a:endParaRPr lang="en-US" dirty="0"/>
          </a:p>
          <a:p>
            <a:r>
              <a:rPr lang="en-US" dirty="0"/>
              <a:t>Gradient Boosting and </a:t>
            </a:r>
            <a:r>
              <a:rPr lang="en-US" dirty="0" err="1"/>
              <a:t>XGBoost</a:t>
            </a:r>
            <a:r>
              <a:rPr lang="en-US" dirty="0"/>
              <a:t> : Generally outperform other models in terms of accuracy, especially when capturing complex, non-linear relationships. Stacked Generalization: Can achieve the highest accuracy but has a complicated architecture and worst time complexity. Hybrid Regression: Can perform better due to generalization.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658" y="143541"/>
            <a:ext cx="5555226" cy="639097"/>
          </a:xfrm>
        </p:spPr>
        <p:txBody>
          <a:bodyPr>
            <a:normAutofit fontScale="90000"/>
          </a:bodyPr>
          <a:lstStyle/>
          <a:p>
            <a:r>
              <a:rPr lang="en-IN" sz="4000" dirty="0">
                <a:solidFill>
                  <a:schemeClr val="accent4">
                    <a:lumMod val="75000"/>
                  </a:schemeClr>
                </a:solidFill>
              </a:rPr>
              <a:t>DATA PREPROCESSING</a:t>
            </a:r>
            <a:endParaRPr lang="en-IN" sz="4000" dirty="0">
              <a:solidFill>
                <a:schemeClr val="accent4">
                  <a:lumMod val="75000"/>
                </a:schemeClr>
              </a:solidFill>
            </a:endParaRPr>
          </a:p>
        </p:txBody>
      </p:sp>
      <p:sp>
        <p:nvSpPr>
          <p:cNvPr id="3" name="Subtitle 2"/>
          <p:cNvSpPr>
            <a:spLocks noGrp="1"/>
          </p:cNvSpPr>
          <p:nvPr>
            <p:ph type="subTitle" idx="1"/>
          </p:nvPr>
        </p:nvSpPr>
        <p:spPr>
          <a:xfrm>
            <a:off x="580103" y="1344622"/>
            <a:ext cx="10107561" cy="4240101"/>
          </a:xfrm>
        </p:spPr>
        <p:txBody>
          <a:bodyPr/>
          <a:lstStyle/>
          <a:p>
            <a:endParaRPr lang="en-IN" dirty="0"/>
          </a:p>
          <a:p>
            <a:endParaRPr lang="en-IN" dirty="0"/>
          </a:p>
        </p:txBody>
      </p:sp>
      <p:sp>
        <p:nvSpPr>
          <p:cNvPr id="5" name="TextBox 4"/>
          <p:cNvSpPr txBox="1"/>
          <p:nvPr/>
        </p:nvSpPr>
        <p:spPr>
          <a:xfrm>
            <a:off x="216310" y="463089"/>
            <a:ext cx="10579509" cy="5693866"/>
          </a:xfrm>
          <a:prstGeom prst="rect">
            <a:avLst/>
          </a:prstGeom>
          <a:noFill/>
        </p:spPr>
        <p:txBody>
          <a:bodyPr wrap="square">
            <a:spAutoFit/>
          </a:bodyPr>
          <a:lstStyle/>
          <a:p>
            <a:endParaRPr lang="en-IN" sz="2800" dirty="0"/>
          </a:p>
          <a:p>
            <a:r>
              <a:rPr lang="en-IN" sz="2800" dirty="0"/>
              <a:t>[This is crucial to ensure quality input for your models]</a:t>
            </a:r>
            <a:endParaRPr lang="en-IN" sz="2800" dirty="0"/>
          </a:p>
          <a:p>
            <a:endParaRPr lang="en-IN" sz="2800" dirty="0"/>
          </a:p>
          <a:p>
            <a:r>
              <a:rPr lang="en-IN" sz="2800" dirty="0"/>
              <a:t>Handle Missing Values: Use imputation (mean, median, mode, or predictive methods). </a:t>
            </a:r>
            <a:endParaRPr lang="en-IN" sz="2800" dirty="0"/>
          </a:p>
          <a:p>
            <a:r>
              <a:rPr lang="en-IN" sz="2800" dirty="0"/>
              <a:t>Outlier Detection: Use boxplots or z-scores to detect/remove anomalies.</a:t>
            </a:r>
            <a:endParaRPr lang="en-IN" sz="2800" dirty="0"/>
          </a:p>
          <a:p>
            <a:r>
              <a:rPr lang="en-IN" sz="2800" dirty="0"/>
              <a:t>Categorical Encoding:</a:t>
            </a:r>
            <a:endParaRPr lang="en-IN" sz="2800" dirty="0"/>
          </a:p>
          <a:p>
            <a:r>
              <a:rPr lang="en-IN" sz="2800" dirty="0"/>
              <a:t>Label Encoding for ordinal features (e.g., quality ratings).One-Hot Encoding for nominal features (e.g., </a:t>
            </a:r>
            <a:r>
              <a:rPr lang="en-IN" sz="2800" dirty="0" err="1"/>
              <a:t>neighborhood</a:t>
            </a:r>
            <a:r>
              <a:rPr lang="en-IN" sz="2800" dirty="0"/>
              <a:t>).</a:t>
            </a:r>
            <a:endParaRPr lang="en-IN" sz="2800" dirty="0"/>
          </a:p>
          <a:p>
            <a:r>
              <a:rPr lang="en-IN" sz="2800" dirty="0"/>
              <a:t>Feature Scaling: Use </a:t>
            </a:r>
            <a:r>
              <a:rPr lang="en-IN" sz="2800" dirty="0" err="1"/>
              <a:t>StandardScaler</a:t>
            </a:r>
            <a:r>
              <a:rPr lang="en-IN" sz="2800" dirty="0"/>
              <a:t> or </a:t>
            </a:r>
            <a:r>
              <a:rPr lang="en-IN" sz="2800" dirty="0" err="1"/>
              <a:t>MinMaxScaler</a:t>
            </a:r>
            <a:r>
              <a:rPr lang="en-IN" sz="2800" dirty="0"/>
              <a:t> for numeric features, especially for distance-based models.</a:t>
            </a:r>
            <a:endParaRPr lang="en-IN" sz="2800" dirty="0"/>
          </a:p>
          <a:p>
            <a:r>
              <a:rPr lang="en-IN" sz="2800" dirty="0"/>
              <a:t>Log Transform: Apply log transformation to skewed data (e.g., price).</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322" y="0"/>
            <a:ext cx="7767484" cy="814592"/>
          </a:xfrm>
        </p:spPr>
        <p:txBody>
          <a:bodyPr/>
          <a:lstStyle/>
          <a:p>
            <a:r>
              <a:rPr lang="en-IN" sz="4000" dirty="0">
                <a:solidFill>
                  <a:schemeClr val="accent4">
                    <a:lumMod val="75000"/>
                  </a:schemeClr>
                </a:solidFill>
              </a:rPr>
              <a:t>REGRESSION TECHNIQUES USED</a:t>
            </a:r>
            <a:endParaRPr lang="en-IN" sz="4000" dirty="0">
              <a:solidFill>
                <a:schemeClr val="accent4">
                  <a:lumMod val="75000"/>
                </a:schemeClr>
              </a:solidFill>
            </a:endParaRPr>
          </a:p>
        </p:txBody>
      </p:sp>
      <p:sp>
        <p:nvSpPr>
          <p:cNvPr id="3" name="Subtitle 2"/>
          <p:cNvSpPr>
            <a:spLocks noGrp="1"/>
          </p:cNvSpPr>
          <p:nvPr>
            <p:ph type="subTitle" idx="1"/>
          </p:nvPr>
        </p:nvSpPr>
        <p:spPr>
          <a:xfrm>
            <a:off x="442452" y="814592"/>
            <a:ext cx="10992466" cy="5761702"/>
          </a:xfrm>
        </p:spPr>
        <p:txBody>
          <a:bodyPr/>
          <a:lstStyle/>
          <a:p>
            <a:r>
              <a:rPr lang="en-IN" dirty="0"/>
              <a:t> </a:t>
            </a:r>
            <a:r>
              <a:rPr lang="en-IN" dirty="0">
                <a:solidFill>
                  <a:srgbClr val="FF0000"/>
                </a:solidFill>
              </a:rPr>
              <a:t>Linear Regression</a:t>
            </a:r>
            <a:endParaRPr lang="en-IN" dirty="0">
              <a:solidFill>
                <a:srgbClr val="FF0000"/>
              </a:solidFill>
            </a:endParaRPr>
          </a:p>
          <a:p>
            <a:r>
              <a:rPr lang="en-IN" dirty="0"/>
              <a:t>Use Case: Baseline model for numeric predictions.</a:t>
            </a:r>
            <a:endParaRPr lang="en-IN" dirty="0"/>
          </a:p>
          <a:p>
            <a:r>
              <a:rPr lang="en-IN" dirty="0"/>
              <a:t>Assumptions: Linear relationship, no multicollinearity.</a:t>
            </a:r>
            <a:endParaRPr lang="en-IN" dirty="0"/>
          </a:p>
          <a:p>
            <a:r>
              <a:rPr lang="en-IN" dirty="0"/>
              <a:t>Pros: Simple and interpretable.</a:t>
            </a:r>
            <a:endParaRPr lang="en-IN" dirty="0"/>
          </a:p>
          <a:p>
            <a:r>
              <a:rPr lang="en-IN" dirty="0"/>
              <a:t>Cons: Poor performance on complex, non-linear data.</a:t>
            </a:r>
            <a:endParaRPr lang="en-IN" dirty="0"/>
          </a:p>
          <a:p>
            <a:r>
              <a:rPr lang="en-IN" dirty="0" err="1">
                <a:solidFill>
                  <a:srgbClr val="FF0000"/>
                </a:solidFill>
              </a:rPr>
              <a:t>ElasticNet</a:t>
            </a:r>
            <a:r>
              <a:rPr lang="en-IN" dirty="0">
                <a:solidFill>
                  <a:srgbClr val="FF0000"/>
                </a:solidFill>
              </a:rPr>
              <a:t> Regression</a:t>
            </a:r>
            <a:endParaRPr lang="en-IN" dirty="0">
              <a:solidFill>
                <a:srgbClr val="FF0000"/>
              </a:solidFill>
            </a:endParaRPr>
          </a:p>
          <a:p>
            <a:r>
              <a:rPr lang="en-IN" dirty="0"/>
              <a:t>Use Case: Combine Lasso + Ridge benefits.</a:t>
            </a:r>
            <a:endParaRPr lang="en-IN" dirty="0"/>
          </a:p>
          <a:p>
            <a:r>
              <a:rPr lang="en-IN" dirty="0"/>
              <a:t>Pros: Balances between coefficient shrinkage and variable selection.</a:t>
            </a:r>
            <a:endParaRPr lang="en-IN" dirty="0"/>
          </a:p>
          <a:p>
            <a:r>
              <a:rPr lang="en-IN" dirty="0"/>
              <a:t> </a:t>
            </a:r>
            <a:r>
              <a:rPr lang="en-IN" dirty="0">
                <a:solidFill>
                  <a:srgbClr val="FF0000"/>
                </a:solidFill>
              </a:rPr>
              <a:t>Decision Tree Regression</a:t>
            </a:r>
            <a:endParaRPr lang="en-IN" dirty="0">
              <a:solidFill>
                <a:srgbClr val="FF0000"/>
              </a:solidFill>
            </a:endParaRPr>
          </a:p>
          <a:p>
            <a:r>
              <a:rPr lang="en-IN" dirty="0"/>
              <a:t>Use Case: Captures non-linear relationships.</a:t>
            </a:r>
            <a:endParaRPr lang="en-IN" dirty="0"/>
          </a:p>
          <a:p>
            <a:r>
              <a:rPr lang="en-IN" dirty="0"/>
              <a:t>Pros: Easy to interpret, no need for feature scaling.</a:t>
            </a:r>
            <a:endParaRPr lang="en-IN" dirty="0"/>
          </a:p>
          <a:p>
            <a:r>
              <a:rPr lang="en-IN" dirty="0"/>
              <a:t>Cons: Can overfit easily.</a:t>
            </a: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7955"/>
            <a:ext cx="8047355" cy="762635"/>
          </a:xfrm>
        </p:spPr>
        <p:txBody>
          <a:bodyPr/>
          <a:lstStyle/>
          <a:p>
            <a:r>
              <a:rPr lang="en-IN" sz="4000" dirty="0">
                <a:solidFill>
                  <a:schemeClr val="accent4">
                    <a:lumMod val="75000"/>
                  </a:schemeClr>
                </a:solidFill>
              </a:rPr>
              <a:t>MODEL EVALUATION MATRICS</a:t>
            </a:r>
            <a:endParaRPr lang="en-IN" sz="4000" dirty="0">
              <a:solidFill>
                <a:schemeClr val="accent4">
                  <a:lumMod val="75000"/>
                </a:schemeClr>
              </a:solidFill>
            </a:endParaRPr>
          </a:p>
        </p:txBody>
      </p:sp>
      <p:sp>
        <p:nvSpPr>
          <p:cNvPr id="3" name="Subtitle 2"/>
          <p:cNvSpPr>
            <a:spLocks noGrp="1"/>
          </p:cNvSpPr>
          <p:nvPr>
            <p:ph type="subTitle" idx="1"/>
          </p:nvPr>
        </p:nvSpPr>
        <p:spPr>
          <a:xfrm>
            <a:off x="491490" y="1317625"/>
            <a:ext cx="10815320" cy="5319395"/>
          </a:xfrm>
        </p:spPr>
        <p:txBody>
          <a:bodyPr/>
          <a:lstStyle/>
          <a:p>
            <a:r>
              <a:rPr lang="en-US" dirty="0">
                <a:solidFill>
                  <a:srgbClr val="FFC000"/>
                </a:solidFill>
              </a:rPr>
              <a:t>Mean Absolute Error (MAE)</a:t>
            </a:r>
            <a:endParaRPr lang="en-US" dirty="0">
              <a:solidFill>
                <a:srgbClr val="FFC000"/>
              </a:solidFill>
            </a:endParaRPr>
          </a:p>
          <a:p>
            <a:r>
              <a:rPr lang="en-US" dirty="0"/>
              <a:t>Measures the average absolute difference between predicted and actual values.</a:t>
            </a:r>
            <a:endParaRPr lang="en-US" dirty="0"/>
          </a:p>
          <a:p>
            <a:r>
              <a:rPr lang="en-US" dirty="0">
                <a:solidFill>
                  <a:srgbClr val="FFC000"/>
                </a:solidFill>
              </a:rPr>
              <a:t>Root Mean Squared Error (RMSE)</a:t>
            </a:r>
            <a:endParaRPr lang="en-US" dirty="0">
              <a:solidFill>
                <a:srgbClr val="FFC000"/>
              </a:solidFill>
            </a:endParaRPr>
          </a:p>
          <a:p>
            <a:r>
              <a:rPr lang="en-US" dirty="0"/>
              <a:t>Calculates the square root of the average of squared differences, giving more weight to larger errors.</a:t>
            </a:r>
            <a:endParaRPr lang="en-US" dirty="0"/>
          </a:p>
          <a:p>
            <a:r>
              <a:rPr lang="en-US" dirty="0">
                <a:solidFill>
                  <a:srgbClr val="FFC000"/>
                </a:solidFill>
              </a:rPr>
              <a:t>R-squared (Coefficient of Determination)</a:t>
            </a:r>
            <a:endParaRPr lang="en-US" dirty="0">
              <a:solidFill>
                <a:srgbClr val="FFC000"/>
              </a:solidFill>
            </a:endParaRPr>
          </a:p>
          <a:p>
            <a:r>
              <a:rPr lang="en-US" dirty="0"/>
              <a:t>Indicates the proportion of variance in the dependent variable (price) that is explained by the independent variables (features).</a:t>
            </a:r>
            <a:endParaRPr lang="en-US" dirty="0"/>
          </a:p>
          <a:p>
            <a:r>
              <a:rPr lang="en-US" dirty="0">
                <a:solidFill>
                  <a:srgbClr val="FFC000"/>
                </a:solidFill>
              </a:rPr>
              <a:t>K-fold Cross-Validation</a:t>
            </a:r>
            <a:endParaRPr lang="en-US" dirty="0">
              <a:solidFill>
                <a:srgbClr val="FFC000"/>
              </a:solidFill>
            </a:endParaRPr>
          </a:p>
          <a:p>
            <a:r>
              <a:rPr lang="en-US" dirty="0"/>
              <a:t>A technique to assess model performance by splitting the data into multiple folds and training and testing on different combinations.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0144"/>
            <a:ext cx="5948516" cy="686772"/>
          </a:xfrm>
        </p:spPr>
        <p:txBody>
          <a:bodyPr/>
          <a:lstStyle/>
          <a:p>
            <a:r>
              <a:rPr lang="en-IN" sz="4000" dirty="0">
                <a:solidFill>
                  <a:schemeClr val="accent4">
                    <a:lumMod val="75000"/>
                  </a:schemeClr>
                </a:solidFill>
              </a:rPr>
              <a:t>INSIGHTS AND ANALYSIS</a:t>
            </a:r>
            <a:endParaRPr lang="en-IN" sz="4000" dirty="0">
              <a:solidFill>
                <a:schemeClr val="accent4">
                  <a:lumMod val="75000"/>
                </a:schemeClr>
              </a:solidFill>
            </a:endParaRPr>
          </a:p>
        </p:txBody>
      </p:sp>
      <p:sp>
        <p:nvSpPr>
          <p:cNvPr id="3" name="Subtitle 2"/>
          <p:cNvSpPr>
            <a:spLocks noGrp="1"/>
          </p:cNvSpPr>
          <p:nvPr>
            <p:ph type="subTitle" idx="1"/>
          </p:nvPr>
        </p:nvSpPr>
        <p:spPr>
          <a:xfrm>
            <a:off x="619432" y="845574"/>
            <a:ext cx="10972800" cy="5722374"/>
          </a:xfrm>
        </p:spPr>
        <p:txBody>
          <a:bodyPr/>
          <a:lstStyle/>
          <a:p>
            <a:r>
              <a:rPr lang="en-US" dirty="0">
                <a:solidFill>
                  <a:schemeClr val="accent5"/>
                </a:solidFill>
              </a:rPr>
              <a:t>Insights and Analysis:</a:t>
            </a:r>
            <a:endParaRPr lang="en-US" dirty="0">
              <a:solidFill>
                <a:schemeClr val="accent5"/>
              </a:solidFill>
            </a:endParaRPr>
          </a:p>
          <a:p>
            <a:r>
              <a:rPr lang="en-US" dirty="0"/>
              <a:t>Identifying Key Factors : Analyze the model's coefficients to understand which features have the most significant impact on house </a:t>
            </a:r>
            <a:r>
              <a:rPr lang="en-US" dirty="0" err="1"/>
              <a:t>prices.Understanding</a:t>
            </a:r>
            <a:r>
              <a:rPr lang="en-US" dirty="0"/>
              <a:t> </a:t>
            </a:r>
            <a:r>
              <a:rPr lang="en-US" dirty="0" err="1"/>
              <a:t>Relationships:Explore</a:t>
            </a:r>
            <a:r>
              <a:rPr lang="en-US" dirty="0"/>
              <a:t> the relationships between different features and house prices to gain a deeper understanding of the market. Predicting Future </a:t>
            </a:r>
            <a:r>
              <a:rPr lang="en-US" dirty="0" err="1"/>
              <a:t>Trends:Use</a:t>
            </a:r>
            <a:r>
              <a:rPr lang="en-US" dirty="0"/>
              <a:t> the trained model to predict house prices in the future and identify potential market trends.</a:t>
            </a:r>
            <a:endParaRPr lang="en-US" dirty="0"/>
          </a:p>
          <a:p>
            <a:r>
              <a:rPr lang="en-US" dirty="0">
                <a:solidFill>
                  <a:srgbClr val="FFFF00"/>
                </a:solidFill>
              </a:rPr>
              <a:t> </a:t>
            </a:r>
            <a:r>
              <a:rPr lang="en-US" dirty="0">
                <a:solidFill>
                  <a:schemeClr val="accent2">
                    <a:lumMod val="60000"/>
                    <a:lumOff val="40000"/>
                  </a:schemeClr>
                </a:solidFill>
              </a:rPr>
              <a:t>Example</a:t>
            </a:r>
            <a:r>
              <a:rPr lang="en-US" dirty="0">
                <a:solidFill>
                  <a:schemeClr val="tx2"/>
                </a:solidFill>
              </a:rPr>
              <a:t> :</a:t>
            </a:r>
            <a:r>
              <a:rPr lang="en-US" dirty="0"/>
              <a:t> Imagine a dataset with features like square footage, number of bedrooms, location (e.g., zip code), age of the house, and number of bathrooms. Using linear regression, one might find that square footage and location have a strong positive correlation with house prices, while the age of the house may have a negative correlation. More sophisticated techniques like SVR or </a:t>
            </a:r>
            <a:r>
              <a:rPr lang="en-US" dirty="0" err="1"/>
              <a:t>XGBoost</a:t>
            </a:r>
            <a:r>
              <a:rPr lang="en-US" dirty="0"/>
              <a:t> can capture potentially non-linear relationships and provide more accurate predictions. By combining these techniques and insights, data scientists can build accurate models for house price prediction, providing valuable information for investors, developers, and homebuyers.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6748</Words>
  <Application>WPS Slides</Application>
  <PresentationFormat>Widescreen</PresentationFormat>
  <Paragraphs>99</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Aptos Display</vt:lpstr>
      <vt:lpstr>Segoe UI Variable Display</vt:lpstr>
      <vt:lpstr>Aptos</vt:lpstr>
      <vt:lpstr>Segoe UI</vt:lpstr>
      <vt:lpstr>Microsoft YaHei</vt:lpstr>
      <vt:lpstr>Arial Unicode MS</vt:lpstr>
      <vt:lpstr>Calibri</vt:lpstr>
      <vt:lpstr>Office Theme</vt:lpstr>
      <vt:lpstr>Forecasting house prices accurately using smart regression techniques in data science</vt:lpstr>
      <vt:lpstr>INTRODUCTION</vt:lpstr>
      <vt:lpstr>OBJECTIVES</vt:lpstr>
      <vt:lpstr>DATASET OVERVIEW</vt:lpstr>
      <vt:lpstr>RESULT COMPARISON </vt:lpstr>
      <vt:lpstr>DATA PREPROCESSING</vt:lpstr>
      <vt:lpstr>REGRESSION TECHNIQUES USED</vt:lpstr>
      <vt:lpstr>MODEL EVALUATION MATRICS</vt:lpstr>
      <vt:lpstr>INSIGHTS AND ANALYSIS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Praveen Rg</dc:creator>
  <cp:lastModifiedBy>PRAVEEN RG</cp:lastModifiedBy>
  <cp:revision>3</cp:revision>
  <dcterms:created xsi:type="dcterms:W3CDTF">2025-05-10T06:45:00Z</dcterms:created>
  <dcterms:modified xsi:type="dcterms:W3CDTF">2025-05-10T10:11:40Z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6772477AD8A24561881BBA0C4231BBE5_12</vt:lpwstr>
  </property>
  <property fmtid="{D5CDD505-2E9C-101B-9397-08002B2CF9AE}" pid="3" name="KSOProductBuildVer">
    <vt:lpwstr>2057-12.2.0.20796</vt:lpwstr>
  </property>
</Properties>
</file>