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Nunito"/>
      <p:regular r:id="rId17"/>
      <p:bold r:id="rId18"/>
      <p:italic r:id="rId19"/>
      <p:boldItalic r:id="rId20"/>
    </p:embeddedFont>
    <p:embeddedFont>
      <p:font typeface="Maven Pro"/>
      <p:regular r:id="rId21"/>
      <p:bold r:id="rId22"/>
    </p:embeddedFont>
    <p:embeddedFont>
      <p:font typeface="Book Antiqu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avenPro-bold.fntdata"/><Relationship Id="rId21" Type="http://schemas.openxmlformats.org/officeDocument/2006/relationships/font" Target="fonts/MavenPro-regular.fntdata"/><Relationship Id="rId24" Type="http://schemas.openxmlformats.org/officeDocument/2006/relationships/font" Target="fonts/BookAntiqua-bold.fntdata"/><Relationship Id="rId23" Type="http://schemas.openxmlformats.org/officeDocument/2006/relationships/font" Target="fonts/BookAntiqu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ookAntiqua-boldItalic.fntdata"/><Relationship Id="rId25" Type="http://schemas.openxmlformats.org/officeDocument/2006/relationships/font" Target="fonts/BookAntiqu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5059139d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5059139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5059139d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5059139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4f8ac3b93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4f8ac3b9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4984d8d35_0_1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4984d8d35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4984d8d35_0_1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4984d8d35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4f8ac3b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4f8ac3b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4f8ac3b9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4f8ac3b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4f8ac3b9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4f8ac3b9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5059139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5059139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1098667" y="2151750"/>
            <a:ext cx="5673900" cy="24972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2"/>
          <p:cNvSpPr txBox="1"/>
          <p:nvPr>
            <p:ph idx="1" type="subTitle"/>
          </p:nvPr>
        </p:nvSpPr>
        <p:spPr>
          <a:xfrm>
            <a:off x="1098667" y="4795067"/>
            <a:ext cx="5673900" cy="9273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p:nvPr>
            <p:ph idx="1" type="body"/>
          </p:nvPr>
        </p:nvSpPr>
        <p:spPr>
          <a:xfrm>
            <a:off x="1851500" y="3616400"/>
            <a:ext cx="8489100" cy="1481700"/>
          </a:xfrm>
          <a:prstGeom prst="rect">
            <a:avLst/>
          </a:prstGeom>
        </p:spPr>
        <p:txBody>
          <a:bodyPr anchorCtr="0" anchor="t" bIns="121900" lIns="121900" spcFirstLastPara="1" rIns="121900" wrap="square" tIns="121900">
            <a:no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2100"/>
              </a:spcBef>
              <a:spcAft>
                <a:spcPts val="0"/>
              </a:spcAft>
              <a:buClr>
                <a:schemeClr val="lt1"/>
              </a:buClr>
              <a:buSzPts val="1500"/>
              <a:buChar char="○"/>
              <a:defRPr>
                <a:solidFill>
                  <a:schemeClr val="lt1"/>
                </a:solidFill>
              </a:defRPr>
            </a:lvl2pPr>
            <a:lvl3pPr indent="-323850" lvl="2" marL="1371600" algn="ctr">
              <a:spcBef>
                <a:spcPts val="2100"/>
              </a:spcBef>
              <a:spcAft>
                <a:spcPts val="0"/>
              </a:spcAft>
              <a:buClr>
                <a:schemeClr val="lt1"/>
              </a:buClr>
              <a:buSzPts val="1500"/>
              <a:buChar char="■"/>
              <a:defRPr>
                <a:solidFill>
                  <a:schemeClr val="lt1"/>
                </a:solidFill>
              </a:defRPr>
            </a:lvl3pPr>
            <a:lvl4pPr indent="-323850" lvl="3" marL="1828800" algn="ctr">
              <a:spcBef>
                <a:spcPts val="2100"/>
              </a:spcBef>
              <a:spcAft>
                <a:spcPts val="0"/>
              </a:spcAft>
              <a:buClr>
                <a:schemeClr val="lt1"/>
              </a:buClr>
              <a:buSzPts val="1500"/>
              <a:buChar char="●"/>
              <a:defRPr>
                <a:solidFill>
                  <a:schemeClr val="lt1"/>
                </a:solidFill>
              </a:defRPr>
            </a:lvl4pPr>
            <a:lvl5pPr indent="-323850" lvl="4" marL="2286000" algn="ctr">
              <a:spcBef>
                <a:spcPts val="2100"/>
              </a:spcBef>
              <a:spcAft>
                <a:spcPts val="0"/>
              </a:spcAft>
              <a:buClr>
                <a:schemeClr val="lt1"/>
              </a:buClr>
              <a:buSzPts val="1500"/>
              <a:buChar char="○"/>
              <a:defRPr>
                <a:solidFill>
                  <a:schemeClr val="lt1"/>
                </a:solidFill>
              </a:defRPr>
            </a:lvl5pPr>
            <a:lvl6pPr indent="-323850" lvl="5" marL="2743200" algn="ctr">
              <a:spcBef>
                <a:spcPts val="2100"/>
              </a:spcBef>
              <a:spcAft>
                <a:spcPts val="0"/>
              </a:spcAft>
              <a:buClr>
                <a:schemeClr val="lt1"/>
              </a:buClr>
              <a:buSzPts val="1500"/>
              <a:buChar char="■"/>
              <a:defRPr>
                <a:solidFill>
                  <a:schemeClr val="lt1"/>
                </a:solidFill>
              </a:defRPr>
            </a:lvl6pPr>
            <a:lvl7pPr indent="-323850" lvl="6" marL="3200400" algn="ctr">
              <a:spcBef>
                <a:spcPts val="2100"/>
              </a:spcBef>
              <a:spcAft>
                <a:spcPts val="0"/>
              </a:spcAft>
              <a:buClr>
                <a:schemeClr val="lt1"/>
              </a:buClr>
              <a:buSzPts val="1500"/>
              <a:buChar char="●"/>
              <a:defRPr>
                <a:solidFill>
                  <a:schemeClr val="lt1"/>
                </a:solidFill>
              </a:defRPr>
            </a:lvl7pPr>
            <a:lvl8pPr indent="-323850" lvl="7" marL="3657600" algn="ctr">
              <a:spcBef>
                <a:spcPts val="2100"/>
              </a:spcBef>
              <a:spcAft>
                <a:spcPts val="0"/>
              </a:spcAft>
              <a:buClr>
                <a:schemeClr val="lt1"/>
              </a:buClr>
              <a:buSzPts val="1500"/>
              <a:buChar char="○"/>
              <a:defRPr>
                <a:solidFill>
                  <a:schemeClr val="lt1"/>
                </a:solidFill>
              </a:defRPr>
            </a:lvl8pPr>
            <a:lvl9pPr indent="-323850" lvl="8" marL="4114800" algn="ctr">
              <a:spcBef>
                <a:spcPts val="2100"/>
              </a:spcBef>
              <a:spcAft>
                <a:spcPts val="2100"/>
              </a:spcAft>
              <a:buClr>
                <a:schemeClr val="lt1"/>
              </a:buClr>
              <a:buSzPts val="1500"/>
              <a:buChar char="■"/>
              <a:defRPr>
                <a:solidFill>
                  <a:schemeClr val="lt1"/>
                </a:solidFill>
              </a:defRPr>
            </a:lvl9pPr>
          </a:lstStyle>
          <a:p/>
        </p:txBody>
      </p:sp>
      <p:sp>
        <p:nvSpPr>
          <p:cNvPr id="270" name="Google Shape;270;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275" name="Google Shape;275;p13"/>
          <p:cNvSpPr txBox="1"/>
          <p:nvPr>
            <p:ph idx="1" type="body"/>
          </p:nvPr>
        </p:nvSpPr>
        <p:spPr>
          <a:xfrm>
            <a:off x="1484310" y="2666999"/>
            <a:ext cx="10018800" cy="3124200"/>
          </a:xfrm>
          <a:prstGeom prst="rect">
            <a:avLst/>
          </a:prstGeom>
          <a:noFill/>
          <a:ln>
            <a:noFill/>
          </a:ln>
        </p:spPr>
        <p:txBody>
          <a:bodyPr anchorCtr="0" anchor="ctr" bIns="45700" lIns="91425" spcFirstLastPara="1" rIns="91425" wrap="square" tIns="45700">
            <a:no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276" name="Google Shape;276;p13"/>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10951856" y="5867131"/>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1098667" y="2151767"/>
            <a:ext cx="7810500" cy="24972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p4"/>
          <p:cNvSpPr txBox="1"/>
          <p:nvPr>
            <p:ph idx="1" type="body"/>
          </p:nvPr>
        </p:nvSpPr>
        <p:spPr>
          <a:xfrm>
            <a:off x="1738400" y="2653400"/>
            <a:ext cx="93741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0" name="Google Shape;90;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p5"/>
          <p:cNvSpPr txBox="1"/>
          <p:nvPr>
            <p:ph idx="1" type="body"/>
          </p:nvPr>
        </p:nvSpPr>
        <p:spPr>
          <a:xfrm>
            <a:off x="1738400" y="2653400"/>
            <a:ext cx="45741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7" name="Google Shape;97;p5"/>
          <p:cNvSpPr txBox="1"/>
          <p:nvPr>
            <p:ph idx="2" type="body"/>
          </p:nvPr>
        </p:nvSpPr>
        <p:spPr>
          <a:xfrm>
            <a:off x="6538200" y="2653400"/>
            <a:ext cx="45741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8" name="Google Shape;98;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738400" y="798100"/>
            <a:ext cx="4416000" cy="21201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p7"/>
          <p:cNvSpPr txBox="1"/>
          <p:nvPr>
            <p:ph idx="1" type="body"/>
          </p:nvPr>
        </p:nvSpPr>
        <p:spPr>
          <a:xfrm>
            <a:off x="1738400" y="3079567"/>
            <a:ext cx="4416000" cy="29625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11" name="Google Shape;111;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1098667" y="1018133"/>
            <a:ext cx="7810500" cy="476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34" name="Google Shape;134;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738400" y="5518633"/>
            <a:ext cx="7790700" cy="713100"/>
          </a:xfrm>
          <a:prstGeom prst="rect">
            <a:avLst/>
          </a:prstGeom>
        </p:spPr>
        <p:txBody>
          <a:bodyPr anchorCtr="0" anchor="t"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40" name="Google Shape;140;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2100"/>
              </a:spcBef>
              <a:spcAft>
                <a:spcPts val="210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w3schools.in/java-tutorial/object-oriented-programming-oops/" TargetMode="External"/><Relationship Id="rId4" Type="http://schemas.openxmlformats.org/officeDocument/2006/relationships/hyperlink" Target="https://www.w3schools.in/c-tutorial/" TargetMode="External"/><Relationship Id="rId5" Type="http://schemas.openxmlformats.org/officeDocument/2006/relationships/hyperlink" Target="https://www.w3schools.in/cplusplus-tutori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0249" y="69550"/>
            <a:ext cx="11039100" cy="249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lgerian"/>
              <a:buNone/>
            </a:pPr>
            <a:r>
              <a:rPr lang="en-US">
                <a:latin typeface="Algerian"/>
                <a:ea typeface="Algerian"/>
                <a:cs typeface="Algerian"/>
                <a:sym typeface="Algerian"/>
              </a:rPr>
              <a:t>PBL DEMONSTRATION</a:t>
            </a:r>
            <a:endParaRPr/>
          </a:p>
        </p:txBody>
      </p:sp>
      <p:sp>
        <p:nvSpPr>
          <p:cNvPr id="284" name="Google Shape;284;p14"/>
          <p:cNvSpPr txBox="1"/>
          <p:nvPr>
            <p:ph idx="1" type="subTitle"/>
          </p:nvPr>
        </p:nvSpPr>
        <p:spPr>
          <a:xfrm>
            <a:off x="1363075" y="2219751"/>
            <a:ext cx="5673900" cy="3729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Book Antiqua"/>
                <a:ea typeface="Book Antiqua"/>
                <a:cs typeface="Book Antiqua"/>
                <a:sym typeface="Book Antiqua"/>
              </a:rPr>
              <a:t> </a:t>
            </a:r>
            <a:r>
              <a:rPr b="1" lang="en-US" sz="2400">
                <a:latin typeface="Book Antiqua"/>
                <a:ea typeface="Book Antiqua"/>
                <a:cs typeface="Book Antiqua"/>
                <a:sym typeface="Book Antiqua"/>
              </a:rPr>
              <a:t>  </a:t>
            </a:r>
            <a:r>
              <a:rPr b="1" lang="en-US" sz="2700">
                <a:latin typeface="Book Antiqua"/>
                <a:ea typeface="Book Antiqua"/>
                <a:cs typeface="Book Antiqua"/>
                <a:sym typeface="Book Antiqua"/>
              </a:rPr>
              <a:t> </a:t>
            </a:r>
            <a:r>
              <a:rPr b="1" lang="en-US" sz="2700" u="sng">
                <a:latin typeface="Book Antiqua"/>
                <a:ea typeface="Book Antiqua"/>
                <a:cs typeface="Book Antiqua"/>
                <a:sym typeface="Book Antiqua"/>
              </a:rPr>
              <a:t>M</a:t>
            </a:r>
            <a:r>
              <a:rPr b="1" lang="en-US" sz="2700" u="sng">
                <a:latin typeface="Book Antiqua"/>
                <a:ea typeface="Book Antiqua"/>
                <a:cs typeface="Book Antiqua"/>
                <a:sym typeface="Book Antiqua"/>
              </a:rPr>
              <a:t>embers</a:t>
            </a:r>
            <a:endParaRPr b="1" sz="2700"/>
          </a:p>
          <a:p>
            <a:pPr indent="-236220" lvl="0" marL="285750" rtl="0" algn="l">
              <a:spcBef>
                <a:spcPts val="1080"/>
              </a:spcBef>
              <a:spcAft>
                <a:spcPts val="0"/>
              </a:spcAft>
              <a:buClr>
                <a:srgbClr val="FFFF00"/>
              </a:buClr>
              <a:buSzPts val="2700"/>
              <a:buFont typeface="Times New Roman"/>
              <a:buChar char="●"/>
            </a:pPr>
            <a:r>
              <a:rPr lang="en-US" sz="2700">
                <a:latin typeface="Times New Roman"/>
                <a:ea typeface="Times New Roman"/>
                <a:cs typeface="Times New Roman"/>
                <a:sym typeface="Times New Roman"/>
              </a:rPr>
              <a:t>Vaishnavi Shete</a:t>
            </a:r>
            <a:endParaRPr sz="2700">
              <a:latin typeface="Times New Roman"/>
              <a:ea typeface="Times New Roman"/>
              <a:cs typeface="Times New Roman"/>
              <a:sym typeface="Times New Roman"/>
            </a:endParaRPr>
          </a:p>
          <a:p>
            <a:pPr indent="-236220" lvl="0" marL="285750" rtl="0" algn="l">
              <a:spcBef>
                <a:spcPts val="1080"/>
              </a:spcBef>
              <a:spcAft>
                <a:spcPts val="0"/>
              </a:spcAft>
              <a:buClr>
                <a:srgbClr val="FFFF00"/>
              </a:buClr>
              <a:buSzPts val="2700"/>
              <a:buFont typeface="Times New Roman"/>
              <a:buChar char="●"/>
            </a:pPr>
            <a:r>
              <a:rPr lang="en-US" sz="2700">
                <a:latin typeface="Times New Roman"/>
                <a:ea typeface="Times New Roman"/>
                <a:cs typeface="Times New Roman"/>
                <a:sym typeface="Times New Roman"/>
              </a:rPr>
              <a:t>Shikha Shaj</a:t>
            </a:r>
            <a:endParaRPr sz="2700">
              <a:latin typeface="Times New Roman"/>
              <a:ea typeface="Times New Roman"/>
              <a:cs typeface="Times New Roman"/>
              <a:sym typeface="Times New Roman"/>
            </a:endParaRPr>
          </a:p>
          <a:p>
            <a:pPr indent="-236220" lvl="0" marL="285750" rtl="0" algn="l">
              <a:spcBef>
                <a:spcPts val="1080"/>
              </a:spcBef>
              <a:spcAft>
                <a:spcPts val="0"/>
              </a:spcAft>
              <a:buClr>
                <a:srgbClr val="FFFF00"/>
              </a:buClr>
              <a:buSzPts val="2700"/>
              <a:buFont typeface="Times New Roman"/>
              <a:buChar char="●"/>
            </a:pPr>
            <a:r>
              <a:rPr lang="en-US" sz="2700">
                <a:latin typeface="Times New Roman"/>
                <a:ea typeface="Times New Roman"/>
                <a:cs typeface="Times New Roman"/>
                <a:sym typeface="Times New Roman"/>
              </a:rPr>
              <a:t>Vignesh Panikar</a:t>
            </a:r>
            <a:endParaRPr sz="2700">
              <a:latin typeface="Times New Roman"/>
              <a:ea typeface="Times New Roman"/>
              <a:cs typeface="Times New Roman"/>
              <a:sym typeface="Times New Roman"/>
            </a:endParaRPr>
          </a:p>
          <a:p>
            <a:pPr indent="-236220" lvl="0" marL="285750" rtl="0" algn="l">
              <a:spcBef>
                <a:spcPts val="1080"/>
              </a:spcBef>
              <a:spcAft>
                <a:spcPts val="0"/>
              </a:spcAft>
              <a:buClr>
                <a:srgbClr val="FFFF00"/>
              </a:buClr>
              <a:buSzPts val="2700"/>
              <a:buFont typeface="Times New Roman"/>
              <a:buChar char="●"/>
            </a:pPr>
            <a:r>
              <a:rPr lang="en-US" sz="2700">
                <a:latin typeface="Times New Roman"/>
                <a:ea typeface="Times New Roman"/>
                <a:cs typeface="Times New Roman"/>
                <a:sym typeface="Times New Roman"/>
              </a:rPr>
              <a:t>Sidhharth Dalvi</a:t>
            </a:r>
            <a:endParaRPr sz="27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5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500"/>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500"/>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500"/>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500"/>
                                        <p:tgtEl>
                                          <p:spTgt spid="2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idx="1" type="subTitle"/>
          </p:nvPr>
        </p:nvSpPr>
        <p:spPr>
          <a:xfrm>
            <a:off x="2814650" y="5295150"/>
            <a:ext cx="6003900" cy="927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US" sz="4800">
                <a:solidFill>
                  <a:srgbClr val="FFFFFF"/>
                </a:solidFill>
              </a:rPr>
              <a:t>DETAIL FRAME</a:t>
            </a:r>
            <a:endParaRPr b="1" sz="4800">
              <a:solidFill>
                <a:srgbClr val="FFFFFF"/>
              </a:solidFill>
            </a:endParaRPr>
          </a:p>
        </p:txBody>
      </p:sp>
      <p:pic>
        <p:nvPicPr>
          <p:cNvPr id="339" name="Google Shape;339;p23"/>
          <p:cNvPicPr preferRelativeResize="0"/>
          <p:nvPr/>
        </p:nvPicPr>
        <p:blipFill>
          <a:blip r:embed="rId3">
            <a:alphaModFix/>
          </a:blip>
          <a:stretch>
            <a:fillRect/>
          </a:stretch>
        </p:blipFill>
        <p:spPr>
          <a:xfrm>
            <a:off x="2790825" y="580275"/>
            <a:ext cx="6610350" cy="4714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4"/>
          <p:cNvSpPr txBox="1"/>
          <p:nvPr>
            <p:ph idx="1" type="subTitle"/>
          </p:nvPr>
        </p:nvSpPr>
        <p:spPr>
          <a:xfrm>
            <a:off x="3427517" y="5438017"/>
            <a:ext cx="5673900" cy="927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US" sz="4800">
                <a:solidFill>
                  <a:srgbClr val="FFFFFF"/>
                </a:solidFill>
              </a:rPr>
              <a:t>CERTIFICATE</a:t>
            </a:r>
            <a:endParaRPr b="1" sz="4800">
              <a:solidFill>
                <a:srgbClr val="FFFFFF"/>
              </a:solidFill>
            </a:endParaRPr>
          </a:p>
        </p:txBody>
      </p:sp>
      <p:pic>
        <p:nvPicPr>
          <p:cNvPr id="345" name="Google Shape;345;p24"/>
          <p:cNvPicPr preferRelativeResize="0"/>
          <p:nvPr/>
        </p:nvPicPr>
        <p:blipFill>
          <a:blip r:embed="rId3">
            <a:alphaModFix/>
          </a:blip>
          <a:stretch>
            <a:fillRect/>
          </a:stretch>
        </p:blipFill>
        <p:spPr>
          <a:xfrm>
            <a:off x="969550" y="1052500"/>
            <a:ext cx="9974676" cy="446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5"/>
          <p:cNvSpPr txBox="1"/>
          <p:nvPr>
            <p:ph type="ctrTitle"/>
          </p:nvPr>
        </p:nvSpPr>
        <p:spPr>
          <a:xfrm>
            <a:off x="369925" y="700500"/>
            <a:ext cx="10770900" cy="1618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sz="7200"/>
              <a:t>CONCLUSION</a:t>
            </a:r>
            <a:endParaRPr sz="7200"/>
          </a:p>
        </p:txBody>
      </p:sp>
      <p:sp>
        <p:nvSpPr>
          <p:cNvPr id="351" name="Google Shape;351;p25"/>
          <p:cNvSpPr txBox="1"/>
          <p:nvPr>
            <p:ph idx="1" type="subTitle"/>
          </p:nvPr>
        </p:nvSpPr>
        <p:spPr>
          <a:xfrm>
            <a:off x="953300" y="2746050"/>
            <a:ext cx="9860100" cy="2532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500">
                <a:latin typeface="Times New Roman"/>
                <a:ea typeface="Times New Roman"/>
                <a:cs typeface="Times New Roman"/>
                <a:sym typeface="Times New Roman"/>
              </a:rPr>
              <a:t> Hence we </a:t>
            </a:r>
            <a:r>
              <a:rPr lang="en-US" sz="4500">
                <a:latin typeface="Times New Roman"/>
                <a:ea typeface="Times New Roman"/>
                <a:cs typeface="Times New Roman"/>
                <a:sym typeface="Times New Roman"/>
              </a:rPr>
              <a:t>conclude that by using java classes like Swing,Awt we can generate many application like </a:t>
            </a:r>
            <a:r>
              <a:rPr b="1" lang="en-US" sz="4500">
                <a:latin typeface="Times New Roman"/>
                <a:ea typeface="Times New Roman"/>
                <a:cs typeface="Times New Roman"/>
                <a:sym typeface="Times New Roman"/>
              </a:rPr>
              <a:t>Certificate Generator System.</a:t>
            </a:r>
            <a:endParaRPr b="1" sz="4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1524000" y="661000"/>
            <a:ext cx="9144000" cy="1483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6000"/>
              <a:buFont typeface="Algerian"/>
              <a:buNone/>
            </a:pPr>
            <a:r>
              <a:rPr lang="en-US">
                <a:latin typeface="Algerian"/>
                <a:ea typeface="Algerian"/>
                <a:cs typeface="Algerian"/>
                <a:sym typeface="Algerian"/>
              </a:rPr>
              <a:t>Problem  Statement</a:t>
            </a:r>
            <a:endParaRPr/>
          </a:p>
        </p:txBody>
      </p:sp>
      <p:sp>
        <p:nvSpPr>
          <p:cNvPr id="290" name="Google Shape;290;p15"/>
          <p:cNvSpPr txBox="1"/>
          <p:nvPr>
            <p:ph idx="1" type="subTitle"/>
          </p:nvPr>
        </p:nvSpPr>
        <p:spPr>
          <a:xfrm>
            <a:off x="2168577" y="2574388"/>
            <a:ext cx="9144000" cy="2542736"/>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3045"/>
              <a:buNone/>
            </a:pPr>
            <a:r>
              <a:rPr lang="en-US" sz="2700">
                <a:latin typeface="Book Antiqua"/>
                <a:ea typeface="Book Antiqua"/>
                <a:cs typeface="Book Antiqua"/>
                <a:sym typeface="Book Antiqua"/>
              </a:rPr>
              <a:t>To Develop a</a:t>
            </a:r>
            <a:r>
              <a:rPr b="1" lang="en-US" sz="2700">
                <a:latin typeface="Book Antiqua"/>
                <a:ea typeface="Book Antiqua"/>
                <a:cs typeface="Book Antiqua"/>
                <a:sym typeface="Book Antiqua"/>
              </a:rPr>
              <a:t> Certificate Generator System</a:t>
            </a:r>
            <a:r>
              <a:rPr lang="en-US" sz="2700">
                <a:latin typeface="Book Antiqua"/>
                <a:ea typeface="Book Antiqua"/>
                <a:cs typeface="Book Antiqua"/>
                <a:sym typeface="Book Antiqua"/>
              </a:rPr>
              <a:t> Using </a:t>
            </a:r>
            <a:r>
              <a:rPr b="1" lang="en-US" sz="2700">
                <a:latin typeface="Book Antiqua"/>
                <a:ea typeface="Book Antiqua"/>
                <a:cs typeface="Book Antiqua"/>
                <a:sym typeface="Book Antiqua"/>
              </a:rPr>
              <a:t>Java</a:t>
            </a:r>
            <a:r>
              <a:rPr lang="en-US" sz="2700">
                <a:latin typeface="Book Antiqua"/>
                <a:ea typeface="Book Antiqua"/>
                <a:cs typeface="Book Antiqua"/>
                <a:sym typeface="Book Antiqua"/>
              </a:rPr>
              <a:t> </a:t>
            </a:r>
            <a:endParaRPr sz="2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500"/>
                                        <p:tgtEl>
                                          <p:spTgt spid="29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1022482" y="135650"/>
            <a:ext cx="10363800" cy="2497200"/>
          </a:xfrm>
          <a:prstGeom prst="rect">
            <a:avLst/>
          </a:prstGeom>
          <a:noFill/>
          <a:ln>
            <a:noFill/>
          </a:ln>
        </p:spPr>
        <p:txBody>
          <a:bodyPr anchorCtr="0" anchor="ctr" bIns="45700" lIns="91425" spcFirstLastPara="1" rIns="91425" wrap="square" tIns="45700">
            <a:noAutofit/>
          </a:bodyPr>
          <a:lstStyle/>
          <a:p>
            <a:pPr indent="0" lvl="0" marL="457200" rtl="0" algn="ctr">
              <a:spcBef>
                <a:spcPts val="0"/>
              </a:spcBef>
              <a:spcAft>
                <a:spcPts val="0"/>
              </a:spcAft>
              <a:buNone/>
            </a:pPr>
            <a:r>
              <a:rPr lang="en-US">
                <a:latin typeface="Book Antiqua"/>
                <a:ea typeface="Book Antiqua"/>
                <a:cs typeface="Book Antiqua"/>
                <a:sym typeface="Book Antiqua"/>
              </a:rPr>
              <a:t> </a:t>
            </a:r>
            <a:r>
              <a:rPr lang="en-US" sz="7200">
                <a:latin typeface="Book Antiqua"/>
                <a:ea typeface="Book Antiqua"/>
                <a:cs typeface="Book Antiqua"/>
                <a:sym typeface="Book Antiqua"/>
              </a:rPr>
              <a:t>I</a:t>
            </a:r>
            <a:r>
              <a:rPr lang="en-US" sz="7200">
                <a:latin typeface="Book Antiqua"/>
                <a:ea typeface="Book Antiqua"/>
                <a:cs typeface="Book Antiqua"/>
                <a:sym typeface="Book Antiqua"/>
              </a:rPr>
              <a:t>ntroduction</a:t>
            </a:r>
            <a:endParaRPr sz="7200"/>
          </a:p>
        </p:txBody>
      </p:sp>
      <p:sp>
        <p:nvSpPr>
          <p:cNvPr id="296" name="Google Shape;296;p16"/>
          <p:cNvSpPr txBox="1"/>
          <p:nvPr>
            <p:ph idx="1" type="subTitle"/>
          </p:nvPr>
        </p:nvSpPr>
        <p:spPr>
          <a:xfrm>
            <a:off x="570075" y="2277875"/>
            <a:ext cx="11410500" cy="4015500"/>
          </a:xfrm>
          <a:prstGeom prst="rect">
            <a:avLst/>
          </a:prstGeom>
          <a:noFill/>
          <a:ln>
            <a:noFill/>
          </a:ln>
        </p:spPr>
        <p:txBody>
          <a:bodyPr anchorCtr="0" anchor="ctr" bIns="45700" lIns="91425" spcFirstLastPara="1" rIns="91425" wrap="square" tIns="45700">
            <a:noAutofit/>
          </a:bodyPr>
          <a:lstStyle/>
          <a:p>
            <a:pPr indent="-457200" lvl="0" marL="457200" rtl="0" algn="l">
              <a:lnSpc>
                <a:spcPct val="90000"/>
              </a:lnSpc>
              <a:spcBef>
                <a:spcPts val="1080"/>
              </a:spcBef>
              <a:spcAft>
                <a:spcPts val="0"/>
              </a:spcAft>
              <a:buClr>
                <a:srgbClr val="FFFF00"/>
              </a:buClr>
              <a:buSzPts val="3600"/>
              <a:buFont typeface="Times New Roman"/>
              <a:buChar char="●"/>
            </a:pPr>
            <a:r>
              <a:rPr lang="en-US" sz="3600">
                <a:solidFill>
                  <a:srgbClr val="FFFFFF"/>
                </a:solidFill>
                <a:latin typeface="Times New Roman"/>
                <a:ea typeface="Times New Roman"/>
                <a:cs typeface="Times New Roman"/>
                <a:sym typeface="Times New Roman"/>
              </a:rPr>
              <a:t>Java is a programming language created by James Gosling from Sun Microsystems (Sun) in 1991. The target of Java is to write a program once and then run this program on multiple operating systems.</a:t>
            </a:r>
            <a:endParaRPr sz="3600">
              <a:solidFill>
                <a:srgbClr val="FFFFFF"/>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Clr>
                <a:srgbClr val="FFFF00"/>
              </a:buClr>
              <a:buSzPts val="3600"/>
              <a:buFont typeface="Times New Roman"/>
              <a:buChar char="●"/>
            </a:pPr>
            <a:r>
              <a:rPr lang="en-US" sz="3600">
                <a:latin typeface="Times New Roman"/>
                <a:ea typeface="Times New Roman"/>
                <a:cs typeface="Times New Roman"/>
                <a:sym typeface="Times New Roman"/>
              </a:rPr>
              <a:t>Our certificate generator system is able to generate certificate for events held in PCE such as ALEGRIA,PBL,CSI-WORKSHOP etc.</a:t>
            </a:r>
            <a:endParaRPr sz="360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5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500"/>
                                        <p:tgtEl>
                                          <p:spTgt spid="29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ctrTitle"/>
          </p:nvPr>
        </p:nvSpPr>
        <p:spPr>
          <a:xfrm>
            <a:off x="1462275" y="333975"/>
            <a:ext cx="10347300" cy="19299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sz="6000">
                <a:latin typeface="Times New Roman"/>
                <a:ea typeface="Times New Roman"/>
                <a:cs typeface="Times New Roman"/>
                <a:sym typeface="Times New Roman"/>
              </a:rPr>
              <a:t>                  </a:t>
            </a:r>
            <a:r>
              <a:rPr lang="en-US" sz="9600">
                <a:latin typeface="Times New Roman"/>
                <a:ea typeface="Times New Roman"/>
                <a:cs typeface="Times New Roman"/>
                <a:sym typeface="Times New Roman"/>
              </a:rPr>
              <a:t>JAVA</a:t>
            </a:r>
            <a:endParaRPr sz="9600">
              <a:latin typeface="Times New Roman"/>
              <a:ea typeface="Times New Roman"/>
              <a:cs typeface="Times New Roman"/>
              <a:sym typeface="Times New Roman"/>
            </a:endParaRPr>
          </a:p>
        </p:txBody>
      </p:sp>
      <p:sp>
        <p:nvSpPr>
          <p:cNvPr id="302" name="Google Shape;302;p17"/>
          <p:cNvSpPr txBox="1"/>
          <p:nvPr>
            <p:ph idx="1" type="subTitle"/>
          </p:nvPr>
        </p:nvSpPr>
        <p:spPr>
          <a:xfrm>
            <a:off x="1098675" y="2098650"/>
            <a:ext cx="10710900" cy="41196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rgbClr val="FFFF00"/>
              </a:buClr>
              <a:buSzPts val="2400"/>
              <a:buFont typeface="Times New Roman"/>
              <a:buChar char="●"/>
            </a:pPr>
            <a:r>
              <a:rPr lang="en-US" sz="2400">
                <a:solidFill>
                  <a:srgbClr val="FFFFFF"/>
                </a:solidFill>
                <a:latin typeface="Times New Roman"/>
                <a:ea typeface="Times New Roman"/>
                <a:cs typeface="Times New Roman"/>
                <a:sym typeface="Times New Roman"/>
              </a:rPr>
              <a:t>Java is an </a:t>
            </a:r>
            <a:r>
              <a:rPr lang="en-US" sz="2400">
                <a:solidFill>
                  <a:srgbClr val="FFFFFF"/>
                </a:solidFill>
                <a:uFill>
                  <a:noFill/>
                </a:uFill>
                <a:latin typeface="Times New Roman"/>
                <a:ea typeface="Times New Roman"/>
                <a:cs typeface="Times New Roman"/>
                <a:sym typeface="Times New Roman"/>
                <a:hlinkClick r:id="rId3"/>
              </a:rPr>
              <a:t>object-oriented programming language</a:t>
            </a:r>
            <a:r>
              <a:rPr lang="en-US" sz="2400">
                <a:solidFill>
                  <a:srgbClr val="FFFFFF"/>
                </a:solidFill>
                <a:latin typeface="Times New Roman"/>
                <a:ea typeface="Times New Roman"/>
                <a:cs typeface="Times New Roman"/>
                <a:sym typeface="Times New Roman"/>
              </a:rPr>
              <a:t> with its runtime environment. It is a combination of features of </a:t>
            </a:r>
            <a:r>
              <a:rPr lang="en-US" sz="2400">
                <a:solidFill>
                  <a:srgbClr val="FFFFFF"/>
                </a:solidFill>
                <a:uFill>
                  <a:noFill/>
                </a:uFill>
                <a:latin typeface="Times New Roman"/>
                <a:ea typeface="Times New Roman"/>
                <a:cs typeface="Times New Roman"/>
                <a:sym typeface="Times New Roman"/>
                <a:hlinkClick r:id="rId4"/>
              </a:rPr>
              <a:t>C</a:t>
            </a:r>
            <a:r>
              <a:rPr lang="en-US" sz="2400">
                <a:solidFill>
                  <a:srgbClr val="FFFFFF"/>
                </a:solidFill>
                <a:latin typeface="Times New Roman"/>
                <a:ea typeface="Times New Roman"/>
                <a:cs typeface="Times New Roman"/>
                <a:sym typeface="Times New Roman"/>
              </a:rPr>
              <a:t> and </a:t>
            </a:r>
            <a:r>
              <a:rPr lang="en-US" sz="2400">
                <a:solidFill>
                  <a:srgbClr val="FFFFFF"/>
                </a:solidFill>
                <a:uFill>
                  <a:noFill/>
                </a:uFill>
                <a:latin typeface="Times New Roman"/>
                <a:ea typeface="Times New Roman"/>
                <a:cs typeface="Times New Roman"/>
                <a:sym typeface="Times New Roman"/>
                <a:hlinkClick r:id="rId5"/>
              </a:rPr>
              <a:t>C++</a:t>
            </a:r>
            <a:r>
              <a:rPr lang="en-US" sz="2400">
                <a:solidFill>
                  <a:srgbClr val="FFFFFF"/>
                </a:solidFill>
                <a:latin typeface="Times New Roman"/>
                <a:ea typeface="Times New Roman"/>
                <a:cs typeface="Times New Roman"/>
                <a:sym typeface="Times New Roman"/>
              </a:rPr>
              <a:t> with some essential additional concepts. Java is well suited for both standalone and web application development and is designed to provide solutions to most of the problems faced by users of the internet era.</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00"/>
              </a:buClr>
              <a:buSzPts val="2400"/>
              <a:buFont typeface="Times New Roman"/>
              <a:buChar char="●"/>
            </a:pPr>
            <a:r>
              <a:rPr lang="en-US" sz="2400">
                <a:solidFill>
                  <a:srgbClr val="FFFFFF"/>
                </a:solidFill>
                <a:latin typeface="Times New Roman"/>
                <a:ea typeface="Times New Roman"/>
                <a:cs typeface="Times New Roman"/>
                <a:sym typeface="Times New Roman"/>
              </a:rPr>
              <a:t>J</a:t>
            </a:r>
            <a:r>
              <a:rPr lang="en-US" sz="2400">
                <a:solidFill>
                  <a:srgbClr val="FFFFFF"/>
                </a:solidFill>
                <a:latin typeface="Times New Roman"/>
                <a:ea typeface="Times New Roman"/>
                <a:cs typeface="Times New Roman"/>
                <a:sym typeface="Times New Roman"/>
              </a:rPr>
              <a:t>ava provides GUI development through various means like Abstract Windowing Toolkit (AWT), Swing and JavaFX.</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00"/>
              </a:buClr>
              <a:buSzPts val="2400"/>
              <a:buChar char="●"/>
            </a:pPr>
            <a:r>
              <a:rPr b="1" lang="en-US" sz="2400">
                <a:solidFill>
                  <a:srgbClr val="FFFFFF"/>
                </a:solidFill>
                <a:latin typeface="Times New Roman"/>
                <a:ea typeface="Times New Roman"/>
                <a:cs typeface="Times New Roman"/>
                <a:sym typeface="Times New Roman"/>
              </a:rPr>
              <a:t>Java</a:t>
            </a:r>
            <a:r>
              <a:rPr lang="en-US" sz="2400">
                <a:solidFill>
                  <a:srgbClr val="FFFFFF"/>
                </a:solidFill>
                <a:latin typeface="Times New Roman"/>
                <a:ea typeface="Times New Roman"/>
                <a:cs typeface="Times New Roman"/>
                <a:sym typeface="Times New Roman"/>
              </a:rPr>
              <a:t> can be used to create complete applications that may run on a single computer or be distributed among servers and clients in a network.</a:t>
            </a:r>
            <a:endParaRPr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269100" y="-275225"/>
            <a:ext cx="11601600" cy="2497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sz="9600">
                <a:latin typeface="Times New Roman"/>
                <a:ea typeface="Times New Roman"/>
                <a:cs typeface="Times New Roman"/>
                <a:sym typeface="Times New Roman"/>
              </a:rPr>
              <a:t>SWING</a:t>
            </a:r>
            <a:endParaRPr sz="9600">
              <a:latin typeface="Times New Roman"/>
              <a:ea typeface="Times New Roman"/>
              <a:cs typeface="Times New Roman"/>
              <a:sym typeface="Times New Roman"/>
            </a:endParaRPr>
          </a:p>
        </p:txBody>
      </p:sp>
      <p:sp>
        <p:nvSpPr>
          <p:cNvPr id="308" name="Google Shape;308;p18"/>
          <p:cNvSpPr txBox="1"/>
          <p:nvPr>
            <p:ph idx="1" type="subTitle"/>
          </p:nvPr>
        </p:nvSpPr>
        <p:spPr>
          <a:xfrm>
            <a:off x="349325" y="1842175"/>
            <a:ext cx="11601600" cy="4773900"/>
          </a:xfrm>
          <a:prstGeom prst="rect">
            <a:avLst/>
          </a:prstGeom>
        </p:spPr>
        <p:txBody>
          <a:bodyPr anchorCtr="0" anchor="t" bIns="121900" lIns="121900" spcFirstLastPara="1" rIns="121900" wrap="square" tIns="121900">
            <a:noAutofit/>
          </a:bodyPr>
          <a:lstStyle/>
          <a:p>
            <a:pPr indent="0" lvl="0" marL="0" rtl="0" algn="l">
              <a:lnSpc>
                <a:spcPct val="115000"/>
              </a:lnSpc>
              <a:spcBef>
                <a:spcPts val="1000"/>
              </a:spcBef>
              <a:spcAft>
                <a:spcPts val="0"/>
              </a:spcAft>
              <a:buNone/>
            </a:pPr>
            <a:r>
              <a:rPr b="1" lang="en-US" sz="2700">
                <a:solidFill>
                  <a:srgbClr val="FFFFFF"/>
                </a:solidFill>
                <a:latin typeface="Verdana"/>
                <a:ea typeface="Verdana"/>
                <a:cs typeface="Verdana"/>
                <a:sym typeface="Verdana"/>
              </a:rPr>
              <a:t>Java Swing </a:t>
            </a:r>
            <a:r>
              <a:rPr lang="en-US" sz="2700">
                <a:solidFill>
                  <a:srgbClr val="FFFFFF"/>
                </a:solidFill>
                <a:latin typeface="Verdana"/>
                <a:ea typeface="Verdana"/>
                <a:cs typeface="Verdana"/>
                <a:sym typeface="Verdana"/>
              </a:rPr>
              <a:t>is a part of Java Foundation Classes (JFC) that is </a:t>
            </a:r>
            <a:r>
              <a:rPr i="1" lang="en-US" sz="2700">
                <a:solidFill>
                  <a:srgbClr val="FFFFFF"/>
                </a:solidFill>
                <a:latin typeface="Verdana"/>
                <a:ea typeface="Verdana"/>
                <a:cs typeface="Verdana"/>
                <a:sym typeface="Verdana"/>
              </a:rPr>
              <a:t>used to create window-based applications</a:t>
            </a:r>
            <a:r>
              <a:rPr lang="en-US" sz="2700">
                <a:solidFill>
                  <a:srgbClr val="FFFFFF"/>
                </a:solidFill>
                <a:latin typeface="Verdana"/>
                <a:ea typeface="Verdana"/>
                <a:cs typeface="Verdana"/>
                <a:sym typeface="Verdana"/>
              </a:rPr>
              <a:t>. It is built on the top of AWT(Abstract Windowing Toolkit).API and entirely written in java.</a:t>
            </a:r>
            <a:endParaRPr sz="2700">
              <a:solidFill>
                <a:srgbClr val="FFFFFF"/>
              </a:solidFill>
              <a:latin typeface="Verdana"/>
              <a:ea typeface="Verdana"/>
              <a:cs typeface="Verdana"/>
              <a:sym typeface="Verdana"/>
            </a:endParaRPr>
          </a:p>
          <a:p>
            <a:pPr indent="0" lvl="0" marL="0" rtl="0" algn="l">
              <a:lnSpc>
                <a:spcPct val="115000"/>
              </a:lnSpc>
              <a:spcBef>
                <a:spcPts val="1000"/>
              </a:spcBef>
              <a:spcAft>
                <a:spcPts val="0"/>
              </a:spcAft>
              <a:buNone/>
            </a:pPr>
            <a:r>
              <a:rPr lang="en-US" sz="2700">
                <a:solidFill>
                  <a:srgbClr val="FFFFFF"/>
                </a:solidFill>
                <a:latin typeface="Verdana"/>
                <a:ea typeface="Verdana"/>
                <a:cs typeface="Verdana"/>
                <a:sym typeface="Verdana"/>
              </a:rPr>
              <a:t>Unlike AWT, Java Swing provides platform-independent and lightweight components.</a:t>
            </a:r>
            <a:endParaRPr sz="2700">
              <a:solidFill>
                <a:srgbClr val="FFFFFF"/>
              </a:solidFill>
              <a:latin typeface="Verdana"/>
              <a:ea typeface="Verdana"/>
              <a:cs typeface="Verdana"/>
              <a:sym typeface="Verdana"/>
            </a:endParaRPr>
          </a:p>
          <a:p>
            <a:pPr indent="0" lvl="0" marL="0" rtl="0" algn="l">
              <a:lnSpc>
                <a:spcPct val="115000"/>
              </a:lnSpc>
              <a:spcBef>
                <a:spcPts val="1000"/>
              </a:spcBef>
              <a:spcAft>
                <a:spcPts val="0"/>
              </a:spcAft>
              <a:buNone/>
            </a:pPr>
            <a:r>
              <a:rPr lang="en-US" sz="2700">
                <a:solidFill>
                  <a:srgbClr val="FFFFFF"/>
                </a:solidFill>
                <a:latin typeface="Verdana"/>
                <a:ea typeface="Verdana"/>
                <a:cs typeface="Verdana"/>
                <a:sym typeface="Verdana"/>
              </a:rPr>
              <a:t>The javax.swing package provides classes for java swing API such as JButton, JTextField, JTextArea, JRadioButton, JCheckbox, JMenu, JColorChooser etc.</a:t>
            </a:r>
            <a:endParaRPr sz="2700">
              <a:solidFill>
                <a:srgbClr val="FFFFFF"/>
              </a:solidFill>
              <a:latin typeface="Verdana"/>
              <a:ea typeface="Verdana"/>
              <a:cs typeface="Verdana"/>
              <a:sym typeface="Verdana"/>
            </a:endParaRPr>
          </a:p>
          <a:p>
            <a:pPr indent="0" lvl="0" marL="0" rtl="0" algn="l">
              <a:spcBef>
                <a:spcPts val="100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2262325" y="1857375"/>
            <a:ext cx="8031900" cy="5000625"/>
          </a:xfrm>
          <a:prstGeom prst="rect">
            <a:avLst/>
          </a:prstGeom>
          <a:noFill/>
          <a:ln>
            <a:noFill/>
          </a:ln>
        </p:spPr>
      </p:pic>
      <p:sp>
        <p:nvSpPr>
          <p:cNvPr id="314" name="Google Shape;314;p19"/>
          <p:cNvSpPr txBox="1"/>
          <p:nvPr/>
        </p:nvSpPr>
        <p:spPr>
          <a:xfrm>
            <a:off x="1205550" y="102050"/>
            <a:ext cx="9780900" cy="114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9600">
                <a:solidFill>
                  <a:schemeClr val="lt1"/>
                </a:solidFill>
                <a:latin typeface="Times New Roman"/>
                <a:ea typeface="Times New Roman"/>
                <a:cs typeface="Times New Roman"/>
                <a:sym typeface="Times New Roman"/>
              </a:rPr>
              <a:t>SWING CLASS</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ctrTitle"/>
          </p:nvPr>
        </p:nvSpPr>
        <p:spPr>
          <a:xfrm>
            <a:off x="227650" y="230925"/>
            <a:ext cx="11439600" cy="1647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sz="9600">
                <a:latin typeface="Algerian"/>
                <a:ea typeface="Algerian"/>
                <a:cs typeface="Algerian"/>
                <a:sym typeface="Algerian"/>
              </a:rPr>
              <a:t>AWT</a:t>
            </a:r>
            <a:endParaRPr sz="9600">
              <a:latin typeface="Algerian"/>
              <a:ea typeface="Algerian"/>
              <a:cs typeface="Algerian"/>
              <a:sym typeface="Algerian"/>
            </a:endParaRPr>
          </a:p>
        </p:txBody>
      </p:sp>
      <p:sp>
        <p:nvSpPr>
          <p:cNvPr id="320" name="Google Shape;320;p20"/>
          <p:cNvSpPr txBox="1"/>
          <p:nvPr>
            <p:ph idx="1" type="subTitle"/>
          </p:nvPr>
        </p:nvSpPr>
        <p:spPr>
          <a:xfrm>
            <a:off x="689350" y="2077325"/>
            <a:ext cx="10977900" cy="3884400"/>
          </a:xfrm>
          <a:prstGeom prst="rect">
            <a:avLst/>
          </a:prstGeom>
        </p:spPr>
        <p:txBody>
          <a:bodyPr anchorCtr="0" anchor="t" bIns="121900" lIns="121900" spcFirstLastPara="1" rIns="121900" wrap="square" tIns="121900">
            <a:noAutofit/>
          </a:bodyPr>
          <a:lstStyle/>
          <a:p>
            <a:pPr indent="0" lvl="0" marL="0" rtl="0" algn="l">
              <a:lnSpc>
                <a:spcPct val="115000"/>
              </a:lnSpc>
              <a:spcBef>
                <a:spcPts val="1000"/>
              </a:spcBef>
              <a:spcAft>
                <a:spcPts val="0"/>
              </a:spcAft>
              <a:buNone/>
            </a:pPr>
            <a:r>
              <a:rPr i="1" lang="en-US" sz="2500">
                <a:solidFill>
                  <a:srgbClr val="FFFFFF"/>
                </a:solidFill>
                <a:latin typeface="Verdana"/>
                <a:ea typeface="Verdana"/>
                <a:cs typeface="Verdana"/>
                <a:sym typeface="Verdana"/>
              </a:rPr>
              <a:t>Java AWT</a:t>
            </a:r>
            <a:r>
              <a:rPr lang="en-US" sz="2500">
                <a:solidFill>
                  <a:srgbClr val="FFFFFF"/>
                </a:solidFill>
                <a:latin typeface="Verdana"/>
                <a:ea typeface="Verdana"/>
                <a:cs typeface="Verdana"/>
                <a:sym typeface="Verdana"/>
              </a:rPr>
              <a:t> (Abstract Window Toolkit) is </a:t>
            </a:r>
            <a:r>
              <a:rPr i="1" lang="en-US" sz="2500">
                <a:solidFill>
                  <a:srgbClr val="FFFFFF"/>
                </a:solidFill>
                <a:latin typeface="Verdana"/>
                <a:ea typeface="Verdana"/>
                <a:cs typeface="Verdana"/>
                <a:sym typeface="Verdana"/>
              </a:rPr>
              <a:t>an API to develop GUI or window-based applications</a:t>
            </a:r>
            <a:r>
              <a:rPr lang="en-US" sz="2500">
                <a:solidFill>
                  <a:srgbClr val="FFFFFF"/>
                </a:solidFill>
                <a:latin typeface="Verdana"/>
                <a:ea typeface="Verdana"/>
                <a:cs typeface="Verdana"/>
                <a:sym typeface="Verdana"/>
              </a:rPr>
              <a:t> in java.</a:t>
            </a:r>
            <a:endParaRPr sz="2500">
              <a:solidFill>
                <a:srgbClr val="FFFFFF"/>
              </a:solidFill>
              <a:latin typeface="Verdana"/>
              <a:ea typeface="Verdana"/>
              <a:cs typeface="Verdana"/>
              <a:sym typeface="Verdana"/>
            </a:endParaRPr>
          </a:p>
          <a:p>
            <a:pPr indent="0" lvl="0" marL="0" rtl="0" algn="l">
              <a:lnSpc>
                <a:spcPct val="115000"/>
              </a:lnSpc>
              <a:spcBef>
                <a:spcPts val="1000"/>
              </a:spcBef>
              <a:spcAft>
                <a:spcPts val="0"/>
              </a:spcAft>
              <a:buNone/>
            </a:pPr>
            <a:r>
              <a:rPr lang="en-US" sz="2500">
                <a:solidFill>
                  <a:srgbClr val="FFFFFF"/>
                </a:solidFill>
                <a:latin typeface="Verdana"/>
                <a:ea typeface="Verdana"/>
                <a:cs typeface="Verdana"/>
                <a:sym typeface="Verdana"/>
              </a:rPr>
              <a:t>Java AWT components are platform-dependent i.e. components are displayed according to the view of operating system. AWT is heavyweight i.e. its components are using the resources of OS.</a:t>
            </a:r>
            <a:endParaRPr sz="2500">
              <a:solidFill>
                <a:srgbClr val="FFFFFF"/>
              </a:solidFill>
              <a:latin typeface="Verdana"/>
              <a:ea typeface="Verdana"/>
              <a:cs typeface="Verdana"/>
              <a:sym typeface="Verdana"/>
            </a:endParaRPr>
          </a:p>
          <a:p>
            <a:pPr indent="0" lvl="0" marL="0" rtl="0" algn="l">
              <a:lnSpc>
                <a:spcPct val="115000"/>
              </a:lnSpc>
              <a:spcBef>
                <a:spcPts val="1000"/>
              </a:spcBef>
              <a:spcAft>
                <a:spcPts val="0"/>
              </a:spcAft>
              <a:buNone/>
            </a:pPr>
            <a:r>
              <a:rPr lang="en-US" sz="2500">
                <a:solidFill>
                  <a:srgbClr val="FFFFFF"/>
                </a:solidFill>
                <a:latin typeface="Verdana"/>
                <a:ea typeface="Verdana"/>
                <a:cs typeface="Verdana"/>
                <a:sym typeface="Verdana"/>
              </a:rPr>
              <a:t>The java.awt package provides classes for AWT api such as TextField, Label ,TextArea, RadioButton, CheckBox, Choice, List etc</a:t>
            </a:r>
            <a:r>
              <a:rPr lang="en-US" sz="2500">
                <a:solidFill>
                  <a:srgbClr val="000000"/>
                </a:solidFill>
                <a:latin typeface="Verdana"/>
                <a:ea typeface="Verdana"/>
                <a:cs typeface="Verdana"/>
                <a:sym typeface="Verdana"/>
              </a:rPr>
              <a:t>.</a:t>
            </a:r>
            <a:endParaRPr sz="2500">
              <a:solidFill>
                <a:srgbClr val="000000"/>
              </a:solidFill>
              <a:latin typeface="Verdana"/>
              <a:ea typeface="Verdana"/>
              <a:cs typeface="Verdana"/>
              <a:sym typeface="Verdana"/>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nvSpPr>
        <p:spPr>
          <a:xfrm>
            <a:off x="1488925" y="-115425"/>
            <a:ext cx="9780900" cy="13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8000">
                <a:solidFill>
                  <a:srgbClr val="FFFFFF"/>
                </a:solidFill>
                <a:latin typeface="Algerian"/>
                <a:ea typeface="Algerian"/>
                <a:cs typeface="Algerian"/>
                <a:sym typeface="Algerian"/>
              </a:rPr>
              <a:t>AWT - FLOWCHART</a:t>
            </a:r>
            <a:endParaRPr b="1" sz="8000">
              <a:solidFill>
                <a:srgbClr val="FFFFFF"/>
              </a:solidFill>
              <a:latin typeface="Algerian"/>
              <a:ea typeface="Algerian"/>
              <a:cs typeface="Algerian"/>
              <a:sym typeface="Algerian"/>
            </a:endParaRPr>
          </a:p>
        </p:txBody>
      </p:sp>
      <p:pic>
        <p:nvPicPr>
          <p:cNvPr id="326" name="Google Shape;326;p21"/>
          <p:cNvPicPr preferRelativeResize="0"/>
          <p:nvPr/>
        </p:nvPicPr>
        <p:blipFill>
          <a:blip r:embed="rId3">
            <a:alphaModFix/>
          </a:blip>
          <a:stretch>
            <a:fillRect/>
          </a:stretch>
        </p:blipFill>
        <p:spPr>
          <a:xfrm>
            <a:off x="2238475" y="1275075"/>
            <a:ext cx="8540425" cy="5085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ctrTitle"/>
          </p:nvPr>
        </p:nvSpPr>
        <p:spPr>
          <a:xfrm>
            <a:off x="1143025" y="422950"/>
            <a:ext cx="10458300" cy="991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sz="7200"/>
              <a:t>FRAME GENERATION</a:t>
            </a:r>
            <a:r>
              <a:rPr lang="en-US"/>
              <a:t> </a:t>
            </a:r>
            <a:endParaRPr/>
          </a:p>
        </p:txBody>
      </p:sp>
      <p:pic>
        <p:nvPicPr>
          <p:cNvPr id="332" name="Google Shape;332;p22"/>
          <p:cNvPicPr preferRelativeResize="0"/>
          <p:nvPr/>
        </p:nvPicPr>
        <p:blipFill>
          <a:blip r:embed="rId3">
            <a:alphaModFix/>
          </a:blip>
          <a:stretch>
            <a:fillRect/>
          </a:stretch>
        </p:blipFill>
        <p:spPr>
          <a:xfrm>
            <a:off x="1362075" y="1895475"/>
            <a:ext cx="9467850" cy="3714750"/>
          </a:xfrm>
          <a:prstGeom prst="rect">
            <a:avLst/>
          </a:prstGeom>
          <a:noFill/>
          <a:ln>
            <a:noFill/>
          </a:ln>
        </p:spPr>
      </p:pic>
      <p:sp>
        <p:nvSpPr>
          <p:cNvPr id="333" name="Google Shape;333;p22"/>
          <p:cNvSpPr txBox="1"/>
          <p:nvPr/>
        </p:nvSpPr>
        <p:spPr>
          <a:xfrm>
            <a:off x="3986225" y="5915025"/>
            <a:ext cx="46149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latin typeface="Nunito"/>
                <a:ea typeface="Nunito"/>
                <a:cs typeface="Nunito"/>
                <a:sym typeface="Nunito"/>
              </a:rPr>
              <a:t>LOGIN FRAME</a:t>
            </a:r>
            <a:endParaRPr b="1" sz="4800">
              <a:solidFill>
                <a:srgbClr val="FFFFFF"/>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