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8" r:id="rId4"/>
    <p:sldId id="257" r:id="rId5"/>
    <p:sldId id="259" r:id="rId6"/>
    <p:sldId id="260" r:id="rId7"/>
    <p:sldId id="261"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469D8-5C1F-47BC-85EC-F1EBF77077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F534B19-A62E-4397-1DFA-EFBE0497F5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A34EF87-ED28-AB81-D2D1-B655118FA4CB}"/>
              </a:ext>
            </a:extLst>
          </p:cNvPr>
          <p:cNvSpPr>
            <a:spLocks noGrp="1"/>
          </p:cNvSpPr>
          <p:nvPr>
            <p:ph type="dt" sz="half" idx="10"/>
          </p:nvPr>
        </p:nvSpPr>
        <p:spPr/>
        <p:txBody>
          <a:bodyPr/>
          <a:lstStyle/>
          <a:p>
            <a:fld id="{90B8434F-32EC-40B5-B713-14080F779C67}" type="datetimeFigureOut">
              <a:rPr lang="en-IN" smtClean="0"/>
              <a:t>25-10-2024</a:t>
            </a:fld>
            <a:endParaRPr lang="en-IN"/>
          </a:p>
        </p:txBody>
      </p:sp>
      <p:sp>
        <p:nvSpPr>
          <p:cNvPr id="5" name="Footer Placeholder 4">
            <a:extLst>
              <a:ext uri="{FF2B5EF4-FFF2-40B4-BE49-F238E27FC236}">
                <a16:creationId xmlns:a16="http://schemas.microsoft.com/office/drawing/2014/main" id="{F7E0485A-FA02-7AA7-08F3-69584E0A95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2529FF-3FE8-3588-E855-D2EB876FF783}"/>
              </a:ext>
            </a:extLst>
          </p:cNvPr>
          <p:cNvSpPr>
            <a:spLocks noGrp="1"/>
          </p:cNvSpPr>
          <p:nvPr>
            <p:ph type="sldNum" sz="quarter" idx="12"/>
          </p:nvPr>
        </p:nvSpPr>
        <p:spPr/>
        <p:txBody>
          <a:bodyPr/>
          <a:lstStyle/>
          <a:p>
            <a:fld id="{28F46092-8B5F-4863-AD3A-8C0F47FFFA60}" type="slidenum">
              <a:rPr lang="en-IN" smtClean="0"/>
              <a:t>‹#›</a:t>
            </a:fld>
            <a:endParaRPr lang="en-IN"/>
          </a:p>
        </p:txBody>
      </p:sp>
    </p:spTree>
    <p:extLst>
      <p:ext uri="{BB962C8B-B14F-4D97-AF65-F5344CB8AC3E}">
        <p14:creationId xmlns:p14="http://schemas.microsoft.com/office/powerpoint/2010/main" val="3034726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5E491-1C74-39AB-FF19-560E543DFC8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D0BF6C3-0A37-7537-58E8-4C5C7AE55C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127F51-1437-210E-F129-0F75870652EB}"/>
              </a:ext>
            </a:extLst>
          </p:cNvPr>
          <p:cNvSpPr>
            <a:spLocks noGrp="1"/>
          </p:cNvSpPr>
          <p:nvPr>
            <p:ph type="dt" sz="half" idx="10"/>
          </p:nvPr>
        </p:nvSpPr>
        <p:spPr/>
        <p:txBody>
          <a:bodyPr/>
          <a:lstStyle/>
          <a:p>
            <a:fld id="{90B8434F-32EC-40B5-B713-14080F779C67}" type="datetimeFigureOut">
              <a:rPr lang="en-IN" smtClean="0"/>
              <a:t>25-10-2024</a:t>
            </a:fld>
            <a:endParaRPr lang="en-IN"/>
          </a:p>
        </p:txBody>
      </p:sp>
      <p:sp>
        <p:nvSpPr>
          <p:cNvPr id="5" name="Footer Placeholder 4">
            <a:extLst>
              <a:ext uri="{FF2B5EF4-FFF2-40B4-BE49-F238E27FC236}">
                <a16:creationId xmlns:a16="http://schemas.microsoft.com/office/drawing/2014/main" id="{8CC1882F-18E2-9FC6-EA02-7302FDBA2A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4E704B-F3A0-2B3D-26E4-8A186686F5C8}"/>
              </a:ext>
            </a:extLst>
          </p:cNvPr>
          <p:cNvSpPr>
            <a:spLocks noGrp="1"/>
          </p:cNvSpPr>
          <p:nvPr>
            <p:ph type="sldNum" sz="quarter" idx="12"/>
          </p:nvPr>
        </p:nvSpPr>
        <p:spPr/>
        <p:txBody>
          <a:bodyPr/>
          <a:lstStyle/>
          <a:p>
            <a:fld id="{28F46092-8B5F-4863-AD3A-8C0F47FFFA60}" type="slidenum">
              <a:rPr lang="en-IN" smtClean="0"/>
              <a:t>‹#›</a:t>
            </a:fld>
            <a:endParaRPr lang="en-IN"/>
          </a:p>
        </p:txBody>
      </p:sp>
    </p:spTree>
    <p:extLst>
      <p:ext uri="{BB962C8B-B14F-4D97-AF65-F5344CB8AC3E}">
        <p14:creationId xmlns:p14="http://schemas.microsoft.com/office/powerpoint/2010/main" val="2925552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BCF2A6-0226-0905-CE4E-B9FA9ED0CF8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4C2F176-CF14-86C6-9434-BB8258E14FB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6D0FA6-5998-565D-2C0D-4047060A6BA7}"/>
              </a:ext>
            </a:extLst>
          </p:cNvPr>
          <p:cNvSpPr>
            <a:spLocks noGrp="1"/>
          </p:cNvSpPr>
          <p:nvPr>
            <p:ph type="dt" sz="half" idx="10"/>
          </p:nvPr>
        </p:nvSpPr>
        <p:spPr/>
        <p:txBody>
          <a:bodyPr/>
          <a:lstStyle/>
          <a:p>
            <a:fld id="{90B8434F-32EC-40B5-B713-14080F779C67}" type="datetimeFigureOut">
              <a:rPr lang="en-IN" smtClean="0"/>
              <a:t>25-10-2024</a:t>
            </a:fld>
            <a:endParaRPr lang="en-IN"/>
          </a:p>
        </p:txBody>
      </p:sp>
      <p:sp>
        <p:nvSpPr>
          <p:cNvPr id="5" name="Footer Placeholder 4">
            <a:extLst>
              <a:ext uri="{FF2B5EF4-FFF2-40B4-BE49-F238E27FC236}">
                <a16:creationId xmlns:a16="http://schemas.microsoft.com/office/drawing/2014/main" id="{23F258D4-8D15-C813-D47B-6C2FB98CB2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6886F6-82F6-278E-B09C-79185A004223}"/>
              </a:ext>
            </a:extLst>
          </p:cNvPr>
          <p:cNvSpPr>
            <a:spLocks noGrp="1"/>
          </p:cNvSpPr>
          <p:nvPr>
            <p:ph type="sldNum" sz="quarter" idx="12"/>
          </p:nvPr>
        </p:nvSpPr>
        <p:spPr/>
        <p:txBody>
          <a:bodyPr/>
          <a:lstStyle/>
          <a:p>
            <a:fld id="{28F46092-8B5F-4863-AD3A-8C0F47FFFA60}" type="slidenum">
              <a:rPr lang="en-IN" smtClean="0"/>
              <a:t>‹#›</a:t>
            </a:fld>
            <a:endParaRPr lang="en-IN"/>
          </a:p>
        </p:txBody>
      </p:sp>
    </p:spTree>
    <p:extLst>
      <p:ext uri="{BB962C8B-B14F-4D97-AF65-F5344CB8AC3E}">
        <p14:creationId xmlns:p14="http://schemas.microsoft.com/office/powerpoint/2010/main" val="3971174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08C80-BFBF-E91D-D329-32557E6C1A9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C1CA765-FD27-8E02-63DA-1E07CFF7E2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83AD3BC-DA78-FDB1-61D9-D883E5350D9B}"/>
              </a:ext>
            </a:extLst>
          </p:cNvPr>
          <p:cNvSpPr>
            <a:spLocks noGrp="1"/>
          </p:cNvSpPr>
          <p:nvPr>
            <p:ph type="dt" sz="half" idx="10"/>
          </p:nvPr>
        </p:nvSpPr>
        <p:spPr/>
        <p:txBody>
          <a:bodyPr/>
          <a:lstStyle/>
          <a:p>
            <a:fld id="{90B8434F-32EC-40B5-B713-14080F779C67}" type="datetimeFigureOut">
              <a:rPr lang="en-IN" smtClean="0"/>
              <a:t>25-10-2024</a:t>
            </a:fld>
            <a:endParaRPr lang="en-IN"/>
          </a:p>
        </p:txBody>
      </p:sp>
      <p:sp>
        <p:nvSpPr>
          <p:cNvPr id="5" name="Footer Placeholder 4">
            <a:extLst>
              <a:ext uri="{FF2B5EF4-FFF2-40B4-BE49-F238E27FC236}">
                <a16:creationId xmlns:a16="http://schemas.microsoft.com/office/drawing/2014/main" id="{6FE30530-876F-29E3-5F8B-C500C7B06C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CB6E2E-80CF-04CF-E725-FD9F5E030D42}"/>
              </a:ext>
            </a:extLst>
          </p:cNvPr>
          <p:cNvSpPr>
            <a:spLocks noGrp="1"/>
          </p:cNvSpPr>
          <p:nvPr>
            <p:ph type="sldNum" sz="quarter" idx="12"/>
          </p:nvPr>
        </p:nvSpPr>
        <p:spPr/>
        <p:txBody>
          <a:bodyPr/>
          <a:lstStyle/>
          <a:p>
            <a:fld id="{28F46092-8B5F-4863-AD3A-8C0F47FFFA60}" type="slidenum">
              <a:rPr lang="en-IN" smtClean="0"/>
              <a:t>‹#›</a:t>
            </a:fld>
            <a:endParaRPr lang="en-IN"/>
          </a:p>
        </p:txBody>
      </p:sp>
    </p:spTree>
    <p:extLst>
      <p:ext uri="{BB962C8B-B14F-4D97-AF65-F5344CB8AC3E}">
        <p14:creationId xmlns:p14="http://schemas.microsoft.com/office/powerpoint/2010/main" val="2835905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E6944-C688-2434-BAAB-1F2CBF1B4B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F4DE28B-F713-54E2-1AD2-85712D97E2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4E016C-A09F-9A49-66E7-9B082AB4F138}"/>
              </a:ext>
            </a:extLst>
          </p:cNvPr>
          <p:cNvSpPr>
            <a:spLocks noGrp="1"/>
          </p:cNvSpPr>
          <p:nvPr>
            <p:ph type="dt" sz="half" idx="10"/>
          </p:nvPr>
        </p:nvSpPr>
        <p:spPr/>
        <p:txBody>
          <a:bodyPr/>
          <a:lstStyle/>
          <a:p>
            <a:fld id="{90B8434F-32EC-40B5-B713-14080F779C67}" type="datetimeFigureOut">
              <a:rPr lang="en-IN" smtClean="0"/>
              <a:t>25-10-2024</a:t>
            </a:fld>
            <a:endParaRPr lang="en-IN"/>
          </a:p>
        </p:txBody>
      </p:sp>
      <p:sp>
        <p:nvSpPr>
          <p:cNvPr id="5" name="Footer Placeholder 4">
            <a:extLst>
              <a:ext uri="{FF2B5EF4-FFF2-40B4-BE49-F238E27FC236}">
                <a16:creationId xmlns:a16="http://schemas.microsoft.com/office/drawing/2014/main" id="{27B21992-5120-FCFE-C43D-0D734129F9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18FF5A-3B20-1D1C-14BE-C1DCA2D358FA}"/>
              </a:ext>
            </a:extLst>
          </p:cNvPr>
          <p:cNvSpPr>
            <a:spLocks noGrp="1"/>
          </p:cNvSpPr>
          <p:nvPr>
            <p:ph type="sldNum" sz="quarter" idx="12"/>
          </p:nvPr>
        </p:nvSpPr>
        <p:spPr/>
        <p:txBody>
          <a:bodyPr/>
          <a:lstStyle/>
          <a:p>
            <a:fld id="{28F46092-8B5F-4863-AD3A-8C0F47FFFA60}" type="slidenum">
              <a:rPr lang="en-IN" smtClean="0"/>
              <a:t>‹#›</a:t>
            </a:fld>
            <a:endParaRPr lang="en-IN"/>
          </a:p>
        </p:txBody>
      </p:sp>
    </p:spTree>
    <p:extLst>
      <p:ext uri="{BB962C8B-B14F-4D97-AF65-F5344CB8AC3E}">
        <p14:creationId xmlns:p14="http://schemas.microsoft.com/office/powerpoint/2010/main" val="1176818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D2C10-1426-B486-F7BC-0F85E7D501C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0CF237D-3547-54FC-2890-2667FA4B84E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CCB4C42-B4EB-39AE-0B9C-3DE59F20A4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7C8A8ED-5ECC-DFDD-6919-3E7EFD9E177F}"/>
              </a:ext>
            </a:extLst>
          </p:cNvPr>
          <p:cNvSpPr>
            <a:spLocks noGrp="1"/>
          </p:cNvSpPr>
          <p:nvPr>
            <p:ph type="dt" sz="half" idx="10"/>
          </p:nvPr>
        </p:nvSpPr>
        <p:spPr/>
        <p:txBody>
          <a:bodyPr/>
          <a:lstStyle/>
          <a:p>
            <a:fld id="{90B8434F-32EC-40B5-B713-14080F779C67}" type="datetimeFigureOut">
              <a:rPr lang="en-IN" smtClean="0"/>
              <a:t>25-10-2024</a:t>
            </a:fld>
            <a:endParaRPr lang="en-IN"/>
          </a:p>
        </p:txBody>
      </p:sp>
      <p:sp>
        <p:nvSpPr>
          <p:cNvPr id="6" name="Footer Placeholder 5">
            <a:extLst>
              <a:ext uri="{FF2B5EF4-FFF2-40B4-BE49-F238E27FC236}">
                <a16:creationId xmlns:a16="http://schemas.microsoft.com/office/drawing/2014/main" id="{D9340A85-9A85-BA65-3BD2-5E2BC783253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E09D8E2-B33C-423A-5B68-68A18390322F}"/>
              </a:ext>
            </a:extLst>
          </p:cNvPr>
          <p:cNvSpPr>
            <a:spLocks noGrp="1"/>
          </p:cNvSpPr>
          <p:nvPr>
            <p:ph type="sldNum" sz="quarter" idx="12"/>
          </p:nvPr>
        </p:nvSpPr>
        <p:spPr/>
        <p:txBody>
          <a:bodyPr/>
          <a:lstStyle/>
          <a:p>
            <a:fld id="{28F46092-8B5F-4863-AD3A-8C0F47FFFA60}" type="slidenum">
              <a:rPr lang="en-IN" smtClean="0"/>
              <a:t>‹#›</a:t>
            </a:fld>
            <a:endParaRPr lang="en-IN"/>
          </a:p>
        </p:txBody>
      </p:sp>
    </p:spTree>
    <p:extLst>
      <p:ext uri="{BB962C8B-B14F-4D97-AF65-F5344CB8AC3E}">
        <p14:creationId xmlns:p14="http://schemas.microsoft.com/office/powerpoint/2010/main" val="1644279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A9E72-8235-727F-2661-44DD639D97F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1A8E186-DDD0-F20F-A429-F01861FE25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935457-7BAD-F32A-3C47-D8F630EBCE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75C4AB5-EE39-C3E8-A19D-C28594B8EC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31D00DA-B921-E3D3-15A3-D2261A9363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5A47439-43DA-B01C-5090-2B6E3BC84884}"/>
              </a:ext>
            </a:extLst>
          </p:cNvPr>
          <p:cNvSpPr>
            <a:spLocks noGrp="1"/>
          </p:cNvSpPr>
          <p:nvPr>
            <p:ph type="dt" sz="half" idx="10"/>
          </p:nvPr>
        </p:nvSpPr>
        <p:spPr/>
        <p:txBody>
          <a:bodyPr/>
          <a:lstStyle/>
          <a:p>
            <a:fld id="{90B8434F-32EC-40B5-B713-14080F779C67}" type="datetimeFigureOut">
              <a:rPr lang="en-IN" smtClean="0"/>
              <a:t>25-10-2024</a:t>
            </a:fld>
            <a:endParaRPr lang="en-IN"/>
          </a:p>
        </p:txBody>
      </p:sp>
      <p:sp>
        <p:nvSpPr>
          <p:cNvPr id="8" name="Footer Placeholder 7">
            <a:extLst>
              <a:ext uri="{FF2B5EF4-FFF2-40B4-BE49-F238E27FC236}">
                <a16:creationId xmlns:a16="http://schemas.microsoft.com/office/drawing/2014/main" id="{15238427-67AE-F908-ED90-E3E3E226BF7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7B266D6-90D2-F11E-A988-3BFFC54C4495}"/>
              </a:ext>
            </a:extLst>
          </p:cNvPr>
          <p:cNvSpPr>
            <a:spLocks noGrp="1"/>
          </p:cNvSpPr>
          <p:nvPr>
            <p:ph type="sldNum" sz="quarter" idx="12"/>
          </p:nvPr>
        </p:nvSpPr>
        <p:spPr/>
        <p:txBody>
          <a:bodyPr/>
          <a:lstStyle/>
          <a:p>
            <a:fld id="{28F46092-8B5F-4863-AD3A-8C0F47FFFA60}" type="slidenum">
              <a:rPr lang="en-IN" smtClean="0"/>
              <a:t>‹#›</a:t>
            </a:fld>
            <a:endParaRPr lang="en-IN"/>
          </a:p>
        </p:txBody>
      </p:sp>
    </p:spTree>
    <p:extLst>
      <p:ext uri="{BB962C8B-B14F-4D97-AF65-F5344CB8AC3E}">
        <p14:creationId xmlns:p14="http://schemas.microsoft.com/office/powerpoint/2010/main" val="416205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0CD49-EA3C-8194-463D-75A8F3FF33F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080327E-E460-6D0C-656C-BE29BC52D876}"/>
              </a:ext>
            </a:extLst>
          </p:cNvPr>
          <p:cNvSpPr>
            <a:spLocks noGrp="1"/>
          </p:cNvSpPr>
          <p:nvPr>
            <p:ph type="dt" sz="half" idx="10"/>
          </p:nvPr>
        </p:nvSpPr>
        <p:spPr/>
        <p:txBody>
          <a:bodyPr/>
          <a:lstStyle/>
          <a:p>
            <a:fld id="{90B8434F-32EC-40B5-B713-14080F779C67}" type="datetimeFigureOut">
              <a:rPr lang="en-IN" smtClean="0"/>
              <a:t>25-10-2024</a:t>
            </a:fld>
            <a:endParaRPr lang="en-IN"/>
          </a:p>
        </p:txBody>
      </p:sp>
      <p:sp>
        <p:nvSpPr>
          <p:cNvPr id="4" name="Footer Placeholder 3">
            <a:extLst>
              <a:ext uri="{FF2B5EF4-FFF2-40B4-BE49-F238E27FC236}">
                <a16:creationId xmlns:a16="http://schemas.microsoft.com/office/drawing/2014/main" id="{02275F82-017D-BCC3-EE3F-16D061E931B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2220ED2-A2A4-2916-60EF-17BE300B5B3F}"/>
              </a:ext>
            </a:extLst>
          </p:cNvPr>
          <p:cNvSpPr>
            <a:spLocks noGrp="1"/>
          </p:cNvSpPr>
          <p:nvPr>
            <p:ph type="sldNum" sz="quarter" idx="12"/>
          </p:nvPr>
        </p:nvSpPr>
        <p:spPr/>
        <p:txBody>
          <a:bodyPr/>
          <a:lstStyle/>
          <a:p>
            <a:fld id="{28F46092-8B5F-4863-AD3A-8C0F47FFFA60}" type="slidenum">
              <a:rPr lang="en-IN" smtClean="0"/>
              <a:t>‹#›</a:t>
            </a:fld>
            <a:endParaRPr lang="en-IN"/>
          </a:p>
        </p:txBody>
      </p:sp>
    </p:spTree>
    <p:extLst>
      <p:ext uri="{BB962C8B-B14F-4D97-AF65-F5344CB8AC3E}">
        <p14:creationId xmlns:p14="http://schemas.microsoft.com/office/powerpoint/2010/main" val="4082620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42FB95-B21E-CFE2-0ED6-6260A3D7EBC2}"/>
              </a:ext>
            </a:extLst>
          </p:cNvPr>
          <p:cNvSpPr>
            <a:spLocks noGrp="1"/>
          </p:cNvSpPr>
          <p:nvPr>
            <p:ph type="dt" sz="half" idx="10"/>
          </p:nvPr>
        </p:nvSpPr>
        <p:spPr/>
        <p:txBody>
          <a:bodyPr/>
          <a:lstStyle/>
          <a:p>
            <a:fld id="{90B8434F-32EC-40B5-B713-14080F779C67}" type="datetimeFigureOut">
              <a:rPr lang="en-IN" smtClean="0"/>
              <a:t>25-10-2024</a:t>
            </a:fld>
            <a:endParaRPr lang="en-IN"/>
          </a:p>
        </p:txBody>
      </p:sp>
      <p:sp>
        <p:nvSpPr>
          <p:cNvPr id="3" name="Footer Placeholder 2">
            <a:extLst>
              <a:ext uri="{FF2B5EF4-FFF2-40B4-BE49-F238E27FC236}">
                <a16:creationId xmlns:a16="http://schemas.microsoft.com/office/drawing/2014/main" id="{FD7F7305-F37E-73CA-CA01-4EF95C09790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004C9C5-0973-0E01-B6B0-69156687131A}"/>
              </a:ext>
            </a:extLst>
          </p:cNvPr>
          <p:cNvSpPr>
            <a:spLocks noGrp="1"/>
          </p:cNvSpPr>
          <p:nvPr>
            <p:ph type="sldNum" sz="quarter" idx="12"/>
          </p:nvPr>
        </p:nvSpPr>
        <p:spPr/>
        <p:txBody>
          <a:bodyPr/>
          <a:lstStyle/>
          <a:p>
            <a:fld id="{28F46092-8B5F-4863-AD3A-8C0F47FFFA60}" type="slidenum">
              <a:rPr lang="en-IN" smtClean="0"/>
              <a:t>‹#›</a:t>
            </a:fld>
            <a:endParaRPr lang="en-IN"/>
          </a:p>
        </p:txBody>
      </p:sp>
    </p:spTree>
    <p:extLst>
      <p:ext uri="{BB962C8B-B14F-4D97-AF65-F5344CB8AC3E}">
        <p14:creationId xmlns:p14="http://schemas.microsoft.com/office/powerpoint/2010/main" val="1663382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32A08-61A8-4E54-DFED-DF4270C9FA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CE9EB1A-82BF-8709-5BCE-8FD9DBF0D9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8119460-0347-0B39-5AE3-79C848C859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0D571A-2E4F-A858-EE49-D081155479BD}"/>
              </a:ext>
            </a:extLst>
          </p:cNvPr>
          <p:cNvSpPr>
            <a:spLocks noGrp="1"/>
          </p:cNvSpPr>
          <p:nvPr>
            <p:ph type="dt" sz="half" idx="10"/>
          </p:nvPr>
        </p:nvSpPr>
        <p:spPr/>
        <p:txBody>
          <a:bodyPr/>
          <a:lstStyle/>
          <a:p>
            <a:fld id="{90B8434F-32EC-40B5-B713-14080F779C67}" type="datetimeFigureOut">
              <a:rPr lang="en-IN" smtClean="0"/>
              <a:t>25-10-2024</a:t>
            </a:fld>
            <a:endParaRPr lang="en-IN"/>
          </a:p>
        </p:txBody>
      </p:sp>
      <p:sp>
        <p:nvSpPr>
          <p:cNvPr id="6" name="Footer Placeholder 5">
            <a:extLst>
              <a:ext uri="{FF2B5EF4-FFF2-40B4-BE49-F238E27FC236}">
                <a16:creationId xmlns:a16="http://schemas.microsoft.com/office/drawing/2014/main" id="{B3FA9195-9580-83CE-193C-B7F1A5AF8E5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C4B4394-EC3C-6416-A4E1-64015D1DFDBE}"/>
              </a:ext>
            </a:extLst>
          </p:cNvPr>
          <p:cNvSpPr>
            <a:spLocks noGrp="1"/>
          </p:cNvSpPr>
          <p:nvPr>
            <p:ph type="sldNum" sz="quarter" idx="12"/>
          </p:nvPr>
        </p:nvSpPr>
        <p:spPr/>
        <p:txBody>
          <a:bodyPr/>
          <a:lstStyle/>
          <a:p>
            <a:fld id="{28F46092-8B5F-4863-AD3A-8C0F47FFFA60}" type="slidenum">
              <a:rPr lang="en-IN" smtClean="0"/>
              <a:t>‹#›</a:t>
            </a:fld>
            <a:endParaRPr lang="en-IN"/>
          </a:p>
        </p:txBody>
      </p:sp>
    </p:spTree>
    <p:extLst>
      <p:ext uri="{BB962C8B-B14F-4D97-AF65-F5344CB8AC3E}">
        <p14:creationId xmlns:p14="http://schemas.microsoft.com/office/powerpoint/2010/main" val="131247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FDCF5-977A-8A13-5554-67236DE2FA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A392821-4694-129F-A141-3525ED3889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A84D68A-F3ED-29E0-EE9A-7EDE79A667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B70C07-BBB9-F5FC-94D1-8AAA279EA56B}"/>
              </a:ext>
            </a:extLst>
          </p:cNvPr>
          <p:cNvSpPr>
            <a:spLocks noGrp="1"/>
          </p:cNvSpPr>
          <p:nvPr>
            <p:ph type="dt" sz="half" idx="10"/>
          </p:nvPr>
        </p:nvSpPr>
        <p:spPr/>
        <p:txBody>
          <a:bodyPr/>
          <a:lstStyle/>
          <a:p>
            <a:fld id="{90B8434F-32EC-40B5-B713-14080F779C67}" type="datetimeFigureOut">
              <a:rPr lang="en-IN" smtClean="0"/>
              <a:t>25-10-2024</a:t>
            </a:fld>
            <a:endParaRPr lang="en-IN"/>
          </a:p>
        </p:txBody>
      </p:sp>
      <p:sp>
        <p:nvSpPr>
          <p:cNvPr id="6" name="Footer Placeholder 5">
            <a:extLst>
              <a:ext uri="{FF2B5EF4-FFF2-40B4-BE49-F238E27FC236}">
                <a16:creationId xmlns:a16="http://schemas.microsoft.com/office/drawing/2014/main" id="{1A1C647E-2953-150D-59CC-947E9F850B3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ED72543-D5C9-CADF-F4AC-F4A5FD758BBF}"/>
              </a:ext>
            </a:extLst>
          </p:cNvPr>
          <p:cNvSpPr>
            <a:spLocks noGrp="1"/>
          </p:cNvSpPr>
          <p:nvPr>
            <p:ph type="sldNum" sz="quarter" idx="12"/>
          </p:nvPr>
        </p:nvSpPr>
        <p:spPr/>
        <p:txBody>
          <a:bodyPr/>
          <a:lstStyle/>
          <a:p>
            <a:fld id="{28F46092-8B5F-4863-AD3A-8C0F47FFFA60}" type="slidenum">
              <a:rPr lang="en-IN" smtClean="0"/>
              <a:t>‹#›</a:t>
            </a:fld>
            <a:endParaRPr lang="en-IN"/>
          </a:p>
        </p:txBody>
      </p:sp>
    </p:spTree>
    <p:extLst>
      <p:ext uri="{BB962C8B-B14F-4D97-AF65-F5344CB8AC3E}">
        <p14:creationId xmlns:p14="http://schemas.microsoft.com/office/powerpoint/2010/main" val="1551330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0B0906-8F79-F663-499B-4D4F0604A4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B8D800B-8C29-E457-1222-46C41F0610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BCB406-9AB0-EC94-8311-BF5E87F9C7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B8434F-32EC-40B5-B713-14080F779C67}" type="datetimeFigureOut">
              <a:rPr lang="en-IN" smtClean="0"/>
              <a:t>25-10-2024</a:t>
            </a:fld>
            <a:endParaRPr lang="en-IN"/>
          </a:p>
        </p:txBody>
      </p:sp>
      <p:sp>
        <p:nvSpPr>
          <p:cNvPr id="5" name="Footer Placeholder 4">
            <a:extLst>
              <a:ext uri="{FF2B5EF4-FFF2-40B4-BE49-F238E27FC236}">
                <a16:creationId xmlns:a16="http://schemas.microsoft.com/office/drawing/2014/main" id="{4F8D44B8-158C-D498-9CA8-A875B85461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E2A5592-05E2-0884-A27A-EDD8E743DB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F46092-8B5F-4863-AD3A-8C0F47FFFA60}" type="slidenum">
              <a:rPr lang="en-IN" smtClean="0"/>
              <a:t>‹#›</a:t>
            </a:fld>
            <a:endParaRPr lang="en-IN"/>
          </a:p>
        </p:txBody>
      </p:sp>
    </p:spTree>
    <p:extLst>
      <p:ext uri="{BB962C8B-B14F-4D97-AF65-F5344CB8AC3E}">
        <p14:creationId xmlns:p14="http://schemas.microsoft.com/office/powerpoint/2010/main" val="30549553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ABC3DFF-18E9-D7BD-EF23-A7114B9880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2278" y="783090"/>
            <a:ext cx="10060858" cy="5055581"/>
          </a:xfrm>
          <a:prstGeom prst="rect">
            <a:avLst/>
          </a:prstGeom>
        </p:spPr>
      </p:pic>
    </p:spTree>
    <p:extLst>
      <p:ext uri="{BB962C8B-B14F-4D97-AF65-F5344CB8AC3E}">
        <p14:creationId xmlns:p14="http://schemas.microsoft.com/office/powerpoint/2010/main" val="2377500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112C182-0C29-F39D-2376-E7E6168C6051}"/>
              </a:ext>
            </a:extLst>
          </p:cNvPr>
          <p:cNvSpPr txBox="1"/>
          <p:nvPr/>
        </p:nvSpPr>
        <p:spPr>
          <a:xfrm>
            <a:off x="644013" y="2581878"/>
            <a:ext cx="11769213" cy="2126864"/>
          </a:xfrm>
          <a:prstGeom prst="rect">
            <a:avLst/>
          </a:prstGeom>
          <a:noFill/>
        </p:spPr>
        <p:txBody>
          <a:bodyPr wrap="square">
            <a:spAutoFit/>
          </a:bodyPr>
          <a:lstStyle/>
          <a:p>
            <a:pPr>
              <a:lnSpc>
                <a:spcPct val="150000"/>
              </a:lnSpc>
            </a:pPr>
            <a:r>
              <a:rPr lang="en-US" b="1" dirty="0"/>
              <a:t>Imagine an Image is a Picture Grid</a:t>
            </a:r>
          </a:p>
          <a:p>
            <a:pPr>
              <a:lnSpc>
                <a:spcPct val="150000"/>
              </a:lnSpc>
            </a:pPr>
            <a:r>
              <a:rPr lang="en-US" dirty="0"/>
              <a:t>Think of an image as a grid made up of tiny squares called pixels, each with a value that represents brightness or intensity. </a:t>
            </a:r>
          </a:p>
          <a:p>
            <a:pPr>
              <a:lnSpc>
                <a:spcPct val="150000"/>
              </a:lnSpc>
            </a:pPr>
            <a:r>
              <a:rPr lang="en-US" dirty="0"/>
              <a:t>For example, in a </a:t>
            </a:r>
            <a:r>
              <a:rPr lang="en-US" b="1" i="1" dirty="0"/>
              <a:t>150x150 grayscale image</a:t>
            </a:r>
            <a:r>
              <a:rPr lang="en-US" dirty="0"/>
              <a:t>, you have 150 rows and 150 columns of pixels, with each pixel having just one number to show how light or dark it is (because it's grayscale).</a:t>
            </a:r>
          </a:p>
          <a:p>
            <a:pPr>
              <a:lnSpc>
                <a:spcPct val="150000"/>
              </a:lnSpc>
            </a:pPr>
            <a:endParaRPr lang="en-US" dirty="0"/>
          </a:p>
        </p:txBody>
      </p:sp>
    </p:spTree>
    <p:extLst>
      <p:ext uri="{BB962C8B-B14F-4D97-AF65-F5344CB8AC3E}">
        <p14:creationId xmlns:p14="http://schemas.microsoft.com/office/powerpoint/2010/main" val="3727060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112C182-0C29-F39D-2376-E7E6168C6051}"/>
              </a:ext>
            </a:extLst>
          </p:cNvPr>
          <p:cNvSpPr txBox="1"/>
          <p:nvPr/>
        </p:nvSpPr>
        <p:spPr>
          <a:xfrm>
            <a:off x="211393" y="68824"/>
            <a:ext cx="11769213" cy="6281848"/>
          </a:xfrm>
          <a:prstGeom prst="rect">
            <a:avLst/>
          </a:prstGeom>
          <a:noFill/>
        </p:spPr>
        <p:txBody>
          <a:bodyPr wrap="square">
            <a:spAutoFit/>
          </a:bodyPr>
          <a:lstStyle/>
          <a:p>
            <a:pPr>
              <a:lnSpc>
                <a:spcPct val="150000"/>
              </a:lnSpc>
            </a:pPr>
            <a:r>
              <a:rPr lang="en-US" b="1" dirty="0"/>
              <a:t>Layer-by-Layer Explanation</a:t>
            </a:r>
          </a:p>
          <a:p>
            <a:pPr>
              <a:lnSpc>
                <a:spcPct val="150000"/>
              </a:lnSpc>
              <a:buFont typeface="+mj-lt"/>
              <a:buAutoNum type="arabicPeriod"/>
            </a:pPr>
            <a:r>
              <a:rPr lang="en-US" b="1" dirty="0">
                <a:solidFill>
                  <a:srgbClr val="C00000"/>
                </a:solidFill>
              </a:rPr>
              <a:t>Conv2D Layer</a:t>
            </a:r>
            <a:r>
              <a:rPr lang="en-US" dirty="0">
                <a:solidFill>
                  <a:srgbClr val="C00000"/>
                </a:solidFill>
              </a:rPr>
              <a:t>:</a:t>
            </a:r>
          </a:p>
          <a:p>
            <a:pPr marL="742950" lvl="1" indent="-285750">
              <a:lnSpc>
                <a:spcPct val="150000"/>
              </a:lnSpc>
              <a:buFont typeface="+mj-lt"/>
              <a:buAutoNum type="arabicPeriod"/>
            </a:pPr>
            <a:r>
              <a:rPr lang="en-US" b="1" dirty="0">
                <a:solidFill>
                  <a:srgbClr val="FF0000"/>
                </a:solidFill>
              </a:rPr>
              <a:t>What does it do?</a:t>
            </a:r>
            <a:r>
              <a:rPr lang="en-US" dirty="0">
                <a:solidFill>
                  <a:srgbClr val="FF0000"/>
                </a:solidFill>
              </a:rPr>
              <a:t> </a:t>
            </a:r>
            <a:r>
              <a:rPr lang="en-US" dirty="0"/>
              <a:t>It scans the image by applying filters (or small windows) across the pixels to find features (like edges, shapes, or patterns).</a:t>
            </a:r>
          </a:p>
          <a:p>
            <a:pPr marL="742950" lvl="1" indent="-285750">
              <a:lnSpc>
                <a:spcPct val="150000"/>
              </a:lnSpc>
              <a:buFont typeface="+mj-lt"/>
              <a:buAutoNum type="arabicPeriod"/>
            </a:pPr>
            <a:r>
              <a:rPr lang="en-US" b="1" dirty="0"/>
              <a:t>Filter (32 filters, 3x3 size):</a:t>
            </a:r>
            <a:r>
              <a:rPr lang="en-US" dirty="0"/>
              <a:t> Think of a filter as a magnifying glass that looks at a small 3x3 area of the image at a time. In this case, 32 different filters will scan different parts of the image to find patterns.</a:t>
            </a:r>
          </a:p>
          <a:p>
            <a:pPr marL="742950" lvl="1" indent="-285750">
              <a:lnSpc>
                <a:spcPct val="150000"/>
              </a:lnSpc>
              <a:buFont typeface="+mj-lt"/>
              <a:buAutoNum type="arabicPeriod"/>
            </a:pPr>
            <a:r>
              <a:rPr lang="en-US" b="1" dirty="0"/>
              <a:t>Strides = 1:</a:t>
            </a:r>
            <a:r>
              <a:rPr lang="en-US" dirty="0"/>
              <a:t> This means the filter moves one pixel at a time across the image.</a:t>
            </a:r>
          </a:p>
          <a:p>
            <a:pPr marL="742950" lvl="1" indent="-285750">
              <a:lnSpc>
                <a:spcPct val="150000"/>
              </a:lnSpc>
              <a:buFont typeface="+mj-lt"/>
              <a:buAutoNum type="arabicPeriod"/>
            </a:pPr>
            <a:r>
              <a:rPr lang="en-US" b="1" dirty="0"/>
              <a:t>Padding = 'same':</a:t>
            </a:r>
            <a:r>
              <a:rPr lang="en-US" dirty="0"/>
              <a:t> This keeps the image size the same by adding extra borders around the edges so that the filter can also process the border pixels.</a:t>
            </a:r>
          </a:p>
          <a:p>
            <a:pPr marL="742950" lvl="1" indent="-285750">
              <a:lnSpc>
                <a:spcPct val="150000"/>
              </a:lnSpc>
              <a:buFont typeface="+mj-lt"/>
              <a:buAutoNum type="arabicPeriod"/>
            </a:pPr>
            <a:r>
              <a:rPr lang="en-US" b="1" dirty="0"/>
              <a:t>Activation = '</a:t>
            </a:r>
            <a:r>
              <a:rPr lang="en-US" b="1" dirty="0" err="1"/>
              <a:t>relu</a:t>
            </a:r>
            <a:r>
              <a:rPr lang="en-US" b="1" dirty="0"/>
              <a:t>':</a:t>
            </a:r>
            <a:r>
              <a:rPr lang="en-US" dirty="0"/>
              <a:t> After scanning, we use the </a:t>
            </a:r>
            <a:r>
              <a:rPr lang="en-US" b="1" dirty="0" err="1"/>
              <a:t>ReLU</a:t>
            </a:r>
            <a:r>
              <a:rPr lang="en-US" dirty="0"/>
              <a:t> activation function to keep only positive values (i.e., patterns that matter) and turn negative values to zero. </a:t>
            </a:r>
          </a:p>
          <a:p>
            <a:pPr lvl="1">
              <a:lnSpc>
                <a:spcPct val="150000"/>
              </a:lnSpc>
            </a:pPr>
            <a:endParaRPr lang="en-US" dirty="0"/>
          </a:p>
          <a:p>
            <a:pPr>
              <a:lnSpc>
                <a:spcPct val="150000"/>
              </a:lnSpc>
            </a:pPr>
            <a:r>
              <a:rPr lang="en-US" b="1" dirty="0"/>
              <a:t>Example:</a:t>
            </a:r>
            <a:r>
              <a:rPr lang="en-US" dirty="0"/>
              <a:t> Imagine you're scanning a photo with a magnifying glass, trying to find straight lines. </a:t>
            </a:r>
          </a:p>
          <a:p>
            <a:pPr>
              <a:lnSpc>
                <a:spcPct val="150000"/>
              </a:lnSpc>
            </a:pPr>
            <a:r>
              <a:rPr lang="en-US" dirty="0"/>
              <a:t>The magnifying glass looks at small 3x3 sections of the photo and says, "Hey, I found a line here!" You then write down that information in a new image.</a:t>
            </a:r>
          </a:p>
        </p:txBody>
      </p:sp>
    </p:spTree>
    <p:extLst>
      <p:ext uri="{BB962C8B-B14F-4D97-AF65-F5344CB8AC3E}">
        <p14:creationId xmlns:p14="http://schemas.microsoft.com/office/powerpoint/2010/main" val="1470986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112C182-0C29-F39D-2376-E7E6168C6051}"/>
              </a:ext>
            </a:extLst>
          </p:cNvPr>
          <p:cNvSpPr txBox="1"/>
          <p:nvPr/>
        </p:nvSpPr>
        <p:spPr>
          <a:xfrm>
            <a:off x="865240" y="2045109"/>
            <a:ext cx="10736826" cy="2126864"/>
          </a:xfrm>
          <a:prstGeom prst="rect">
            <a:avLst/>
          </a:prstGeom>
          <a:noFill/>
        </p:spPr>
        <p:txBody>
          <a:bodyPr wrap="square">
            <a:spAutoFit/>
          </a:bodyPr>
          <a:lstStyle/>
          <a:p>
            <a:pPr>
              <a:lnSpc>
                <a:spcPct val="150000"/>
              </a:lnSpc>
            </a:pPr>
            <a:r>
              <a:rPr lang="en-US" b="1" dirty="0">
                <a:solidFill>
                  <a:srgbClr val="C00000"/>
                </a:solidFill>
              </a:rPr>
              <a:t>2. Batch Normalization: </a:t>
            </a:r>
          </a:p>
          <a:p>
            <a:pPr>
              <a:lnSpc>
                <a:spcPct val="150000"/>
              </a:lnSpc>
            </a:pPr>
            <a:r>
              <a:rPr lang="en-US" b="1" dirty="0">
                <a:solidFill>
                  <a:srgbClr val="FF0000"/>
                </a:solidFill>
              </a:rPr>
              <a:t>What does it do? </a:t>
            </a:r>
            <a:r>
              <a:rPr lang="en-US" dirty="0"/>
              <a:t>It normalizes (or adjusts) the values of the image features after the convolution, making the training more stable.</a:t>
            </a:r>
          </a:p>
          <a:p>
            <a:pPr>
              <a:lnSpc>
                <a:spcPct val="150000"/>
              </a:lnSpc>
            </a:pPr>
            <a:r>
              <a:rPr lang="en-US" b="1" dirty="0"/>
              <a:t>Example: </a:t>
            </a:r>
            <a:r>
              <a:rPr lang="en-US" dirty="0"/>
              <a:t>Think of this as adjusting the brightness of the entire picture so that it’s not too dark or too bright, making it easier to see patterns.</a:t>
            </a:r>
          </a:p>
        </p:txBody>
      </p:sp>
    </p:spTree>
    <p:extLst>
      <p:ext uri="{BB962C8B-B14F-4D97-AF65-F5344CB8AC3E}">
        <p14:creationId xmlns:p14="http://schemas.microsoft.com/office/powerpoint/2010/main" val="2468800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112C182-0C29-F39D-2376-E7E6168C6051}"/>
              </a:ext>
            </a:extLst>
          </p:cNvPr>
          <p:cNvSpPr txBox="1"/>
          <p:nvPr/>
        </p:nvSpPr>
        <p:spPr>
          <a:xfrm>
            <a:off x="781665" y="1231043"/>
            <a:ext cx="10161640" cy="3788858"/>
          </a:xfrm>
          <a:prstGeom prst="rect">
            <a:avLst/>
          </a:prstGeom>
          <a:noFill/>
        </p:spPr>
        <p:txBody>
          <a:bodyPr wrap="square">
            <a:spAutoFit/>
          </a:bodyPr>
          <a:lstStyle/>
          <a:p>
            <a:pPr>
              <a:lnSpc>
                <a:spcPct val="150000"/>
              </a:lnSpc>
            </a:pPr>
            <a:r>
              <a:rPr lang="en-US" b="1" dirty="0">
                <a:solidFill>
                  <a:srgbClr val="C00000"/>
                </a:solidFill>
              </a:rPr>
              <a:t>3. MaxPool2D Layer:</a:t>
            </a:r>
          </a:p>
          <a:p>
            <a:pPr>
              <a:lnSpc>
                <a:spcPct val="150000"/>
              </a:lnSpc>
            </a:pPr>
            <a:r>
              <a:rPr lang="en-US" b="1" dirty="0">
                <a:solidFill>
                  <a:srgbClr val="FF0000"/>
                </a:solidFill>
              </a:rPr>
              <a:t>What does it do? </a:t>
            </a:r>
            <a:r>
              <a:rPr lang="en-US" dirty="0"/>
              <a:t>This layer reduces the size of the image while keeping the most important information.</a:t>
            </a:r>
          </a:p>
          <a:p>
            <a:pPr marL="285750" indent="-285750">
              <a:lnSpc>
                <a:spcPct val="150000"/>
              </a:lnSpc>
              <a:buFont typeface="Arial" panose="020B0604020202020204" pitchFamily="34" charset="0"/>
              <a:buChar char="•"/>
            </a:pPr>
            <a:r>
              <a:rPr lang="en-US" dirty="0"/>
              <a:t>(2x2) filter: It looks at 2x2 blocks of pixels in the image and keeps only the largest value from each block.</a:t>
            </a:r>
          </a:p>
          <a:p>
            <a:pPr marL="285750" indent="-285750">
              <a:lnSpc>
                <a:spcPct val="150000"/>
              </a:lnSpc>
              <a:buFont typeface="Arial" panose="020B0604020202020204" pitchFamily="34" charset="0"/>
              <a:buChar char="•"/>
            </a:pPr>
            <a:r>
              <a:rPr lang="en-US" dirty="0"/>
              <a:t>Strides = 2: This means the filter moves 2 pixels at a time.</a:t>
            </a:r>
          </a:p>
          <a:p>
            <a:pPr marL="285750" indent="-285750">
              <a:lnSpc>
                <a:spcPct val="150000"/>
              </a:lnSpc>
              <a:buFont typeface="Arial" panose="020B0604020202020204" pitchFamily="34" charset="0"/>
              <a:buChar char="•"/>
            </a:pPr>
            <a:r>
              <a:rPr lang="en-US" dirty="0"/>
              <a:t>Padding = 'same': This ensures that the output size stays consistent, even near the borders.</a:t>
            </a:r>
          </a:p>
          <a:p>
            <a:pPr marL="285750" indent="-285750">
              <a:lnSpc>
                <a:spcPct val="150000"/>
              </a:lnSpc>
              <a:buFont typeface="Arial" panose="020B0604020202020204" pitchFamily="34" charset="0"/>
              <a:buChar char="•"/>
            </a:pPr>
            <a:r>
              <a:rPr lang="en-US" dirty="0"/>
              <a:t>Example: Imagine you divide a picture into small 2x2 squares and in each square, you only keep the most interesting detail (like the sharpest or darkest line). This way, you make the picture smaller but keep the essential parts.</a:t>
            </a:r>
          </a:p>
          <a:p>
            <a:pPr marL="285750" indent="-285750">
              <a:lnSpc>
                <a:spcPct val="150000"/>
              </a:lnSpc>
              <a:buFont typeface="Arial" panose="020B0604020202020204" pitchFamily="34" charset="0"/>
              <a:buChar char="•"/>
            </a:pPr>
            <a:endParaRPr lang="en-US" dirty="0"/>
          </a:p>
        </p:txBody>
      </p:sp>
    </p:spTree>
    <p:extLst>
      <p:ext uri="{BB962C8B-B14F-4D97-AF65-F5344CB8AC3E}">
        <p14:creationId xmlns:p14="http://schemas.microsoft.com/office/powerpoint/2010/main" val="2813158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112C182-0C29-F39D-2376-E7E6168C6051}"/>
              </a:ext>
            </a:extLst>
          </p:cNvPr>
          <p:cNvSpPr txBox="1"/>
          <p:nvPr/>
        </p:nvSpPr>
        <p:spPr>
          <a:xfrm>
            <a:off x="498988" y="265867"/>
            <a:ext cx="10886768" cy="6281848"/>
          </a:xfrm>
          <a:prstGeom prst="rect">
            <a:avLst/>
          </a:prstGeom>
          <a:noFill/>
        </p:spPr>
        <p:txBody>
          <a:bodyPr wrap="square">
            <a:spAutoFit/>
          </a:bodyPr>
          <a:lstStyle/>
          <a:p>
            <a:pPr>
              <a:lnSpc>
                <a:spcPct val="150000"/>
              </a:lnSpc>
            </a:pPr>
            <a:r>
              <a:rPr lang="en-US" b="1" dirty="0"/>
              <a:t>In 2</a:t>
            </a:r>
            <a:r>
              <a:rPr lang="en-US" b="1" baseline="30000" dirty="0"/>
              <a:t>nd</a:t>
            </a:r>
            <a:r>
              <a:rPr lang="en-US" b="1" dirty="0"/>
              <a:t> layer:</a:t>
            </a:r>
          </a:p>
          <a:p>
            <a:pPr>
              <a:lnSpc>
                <a:spcPct val="150000"/>
              </a:lnSpc>
            </a:pPr>
            <a:r>
              <a:rPr lang="en-US" dirty="0"/>
              <a:t>This layer continues to look </a:t>
            </a:r>
            <a:r>
              <a:rPr lang="en-US" b="1" i="1" dirty="0"/>
              <a:t>for more complex features in the image</a:t>
            </a:r>
            <a:r>
              <a:rPr lang="en-US" dirty="0"/>
              <a:t> by using 64 filters (each 3x3 in size).</a:t>
            </a:r>
          </a:p>
          <a:p>
            <a:pPr>
              <a:lnSpc>
                <a:spcPct val="150000"/>
              </a:lnSpc>
            </a:pPr>
            <a:r>
              <a:rPr lang="en-US" b="1" dirty="0"/>
              <a:t>Example:</a:t>
            </a:r>
            <a:r>
              <a:rPr lang="en-US" dirty="0"/>
              <a:t> Imagine you’ve already used magnifying glasses to identify the general outlines of shapes in a photo. Now you want to look deeper. These 64 new magnifying glasses will each look for more specific details like curves, patterns, or textures inside the shapes, helping you to understand the image better.</a:t>
            </a:r>
            <a:endParaRPr lang="en-US" b="1" dirty="0"/>
          </a:p>
          <a:p>
            <a:pPr>
              <a:lnSpc>
                <a:spcPct val="150000"/>
              </a:lnSpc>
            </a:pPr>
            <a:endParaRPr lang="en-US" b="1" dirty="0">
              <a:solidFill>
                <a:srgbClr val="C00000"/>
              </a:solidFill>
            </a:endParaRPr>
          </a:p>
          <a:p>
            <a:pPr>
              <a:lnSpc>
                <a:spcPct val="150000"/>
              </a:lnSpc>
            </a:pPr>
            <a:r>
              <a:rPr lang="en-US" b="1" dirty="0">
                <a:solidFill>
                  <a:srgbClr val="C00000"/>
                </a:solidFill>
              </a:rPr>
              <a:t>Dropout Layer (0.1):</a:t>
            </a:r>
          </a:p>
          <a:p>
            <a:pPr>
              <a:lnSpc>
                <a:spcPct val="150000"/>
              </a:lnSpc>
            </a:pPr>
            <a:r>
              <a:rPr lang="en-US" b="1" dirty="0">
                <a:solidFill>
                  <a:srgbClr val="FF0000"/>
                </a:solidFill>
              </a:rPr>
              <a:t>What does it do? </a:t>
            </a:r>
            <a:r>
              <a:rPr lang="en-US" dirty="0"/>
              <a:t>During training, this layer randomly "</a:t>
            </a:r>
            <a:r>
              <a:rPr lang="en-US" b="1" i="1" dirty="0"/>
              <a:t>turns off</a:t>
            </a:r>
            <a:r>
              <a:rPr lang="en-US" dirty="0"/>
              <a:t>" 10% of the neurons (connections) to prevent overfitting, where the model might memorize the training data instead of learning useful patterns.</a:t>
            </a:r>
          </a:p>
          <a:p>
            <a:pPr>
              <a:lnSpc>
                <a:spcPct val="150000"/>
              </a:lnSpc>
            </a:pPr>
            <a:endParaRPr lang="en-US" dirty="0"/>
          </a:p>
          <a:p>
            <a:pPr>
              <a:lnSpc>
                <a:spcPct val="150000"/>
              </a:lnSpc>
            </a:pPr>
            <a:r>
              <a:rPr lang="en-US" b="1" i="1" dirty="0"/>
              <a:t>Example:</a:t>
            </a:r>
            <a:r>
              <a:rPr lang="en-US" dirty="0"/>
              <a:t> Think of this as forcing yourself to ignore 10% of the details in the picture for a while. </a:t>
            </a:r>
          </a:p>
          <a:p>
            <a:pPr>
              <a:lnSpc>
                <a:spcPct val="150000"/>
              </a:lnSpc>
            </a:pPr>
            <a:r>
              <a:rPr lang="en-US" dirty="0"/>
              <a:t>This way, you don’t get too fixated on small, irrelevant features, and you’ll learn to see the big picture better.</a:t>
            </a:r>
          </a:p>
          <a:p>
            <a:pPr>
              <a:lnSpc>
                <a:spcPct val="150000"/>
              </a:lnSpc>
            </a:pPr>
            <a:endParaRPr lang="en-US" i="1" dirty="0"/>
          </a:p>
          <a:p>
            <a:pPr algn="ctr">
              <a:lnSpc>
                <a:spcPct val="150000"/>
              </a:lnSpc>
            </a:pPr>
            <a:r>
              <a:rPr lang="en-US" b="1" i="1" dirty="0"/>
              <a:t>These process helps the neural network gradually focus on the critical patterns in the chest X-ray image to detect pneumonia.</a:t>
            </a:r>
            <a:endParaRPr lang="en-US" i="1" dirty="0"/>
          </a:p>
        </p:txBody>
      </p:sp>
    </p:spTree>
    <p:extLst>
      <p:ext uri="{BB962C8B-B14F-4D97-AF65-F5344CB8AC3E}">
        <p14:creationId xmlns:p14="http://schemas.microsoft.com/office/powerpoint/2010/main" val="2024173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112C182-0C29-F39D-2376-E7E6168C6051}"/>
              </a:ext>
            </a:extLst>
          </p:cNvPr>
          <p:cNvSpPr txBox="1"/>
          <p:nvPr/>
        </p:nvSpPr>
        <p:spPr>
          <a:xfrm>
            <a:off x="528485" y="570667"/>
            <a:ext cx="10886768" cy="5035353"/>
          </a:xfrm>
          <a:prstGeom prst="rect">
            <a:avLst/>
          </a:prstGeom>
          <a:noFill/>
        </p:spPr>
        <p:txBody>
          <a:bodyPr wrap="square">
            <a:spAutoFit/>
          </a:bodyPr>
          <a:lstStyle/>
          <a:p>
            <a:pPr>
              <a:lnSpc>
                <a:spcPct val="150000"/>
              </a:lnSpc>
            </a:pPr>
            <a:r>
              <a:rPr lang="en-US" dirty="0"/>
              <a:t>Model is where the network makes decisions based on all the features it has learned so far. </a:t>
            </a:r>
          </a:p>
          <a:p>
            <a:pPr>
              <a:lnSpc>
                <a:spcPct val="150000"/>
              </a:lnSpc>
            </a:pPr>
            <a:r>
              <a:rPr lang="en-US" b="1" dirty="0"/>
              <a:t>Fully Connected Layers (Dense Layers) with Dropout :</a:t>
            </a:r>
          </a:p>
          <a:p>
            <a:pPr>
              <a:lnSpc>
                <a:spcPct val="150000"/>
              </a:lnSpc>
            </a:pPr>
            <a:r>
              <a:rPr lang="en-US" b="1" dirty="0">
                <a:solidFill>
                  <a:srgbClr val="C00000"/>
                </a:solidFill>
              </a:rPr>
              <a:t>Dense Layer (units = 128, activation = '</a:t>
            </a:r>
            <a:r>
              <a:rPr lang="en-US" b="1" dirty="0" err="1">
                <a:solidFill>
                  <a:srgbClr val="C00000"/>
                </a:solidFill>
              </a:rPr>
              <a:t>ReLU</a:t>
            </a:r>
            <a:r>
              <a:rPr lang="en-US" b="1" dirty="0">
                <a:solidFill>
                  <a:srgbClr val="C00000"/>
                </a:solidFill>
              </a:rPr>
              <a:t>’):</a:t>
            </a:r>
          </a:p>
          <a:p>
            <a:pPr>
              <a:lnSpc>
                <a:spcPct val="150000"/>
              </a:lnSpc>
            </a:pPr>
            <a:r>
              <a:rPr lang="en-US" dirty="0">
                <a:solidFill>
                  <a:srgbClr val="FF0000"/>
                </a:solidFill>
              </a:rPr>
              <a:t>What does it do? </a:t>
            </a:r>
            <a:r>
              <a:rPr lang="en-US" dirty="0"/>
              <a:t>This layer takes all the features learned by the previous layers and connects them to 128 neurons. Each of these neurons processes the input features to learn more complex patterns.</a:t>
            </a:r>
          </a:p>
          <a:p>
            <a:pPr>
              <a:lnSpc>
                <a:spcPct val="150000"/>
              </a:lnSpc>
            </a:pPr>
            <a:r>
              <a:rPr lang="en-US" b="1" dirty="0" err="1"/>
              <a:t>ReLU</a:t>
            </a:r>
            <a:r>
              <a:rPr lang="en-US" b="1" dirty="0"/>
              <a:t> activation</a:t>
            </a:r>
            <a:r>
              <a:rPr lang="en-US" dirty="0"/>
              <a:t>: This activation keeps only the positive values and sets the negative ones to zero, helping the network focus on important features.</a:t>
            </a:r>
          </a:p>
          <a:p>
            <a:pPr>
              <a:lnSpc>
                <a:spcPct val="150000"/>
              </a:lnSpc>
            </a:pPr>
            <a:endParaRPr lang="en-US" dirty="0"/>
          </a:p>
          <a:p>
            <a:pPr>
              <a:lnSpc>
                <a:spcPct val="150000"/>
              </a:lnSpc>
            </a:pPr>
            <a:r>
              <a:rPr lang="en-US" dirty="0"/>
              <a:t>Example: Imagine you've collected a bunch of clues from an image (edges, textures, patterns, etc.). </a:t>
            </a:r>
          </a:p>
          <a:p>
            <a:pPr>
              <a:lnSpc>
                <a:spcPct val="150000"/>
              </a:lnSpc>
            </a:pPr>
            <a:r>
              <a:rPr lang="en-US" dirty="0"/>
              <a:t>Now, you pass these clues to a group of detectives (128 neurons), each trying to solve the puzzle of whether the image shows pneumonia or not. </a:t>
            </a:r>
          </a:p>
          <a:p>
            <a:pPr>
              <a:lnSpc>
                <a:spcPct val="150000"/>
              </a:lnSpc>
            </a:pPr>
            <a:r>
              <a:rPr lang="en-US" dirty="0"/>
              <a:t>Every detective (neuron) analyzes the clues in a different way, trying to make sense of the information.</a:t>
            </a:r>
            <a:endParaRPr lang="en-US" i="1" dirty="0"/>
          </a:p>
        </p:txBody>
      </p:sp>
    </p:spTree>
    <p:extLst>
      <p:ext uri="{BB962C8B-B14F-4D97-AF65-F5344CB8AC3E}">
        <p14:creationId xmlns:p14="http://schemas.microsoft.com/office/powerpoint/2010/main" val="849873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112C182-0C29-F39D-2376-E7E6168C6051}"/>
              </a:ext>
            </a:extLst>
          </p:cNvPr>
          <p:cNvSpPr txBox="1"/>
          <p:nvPr/>
        </p:nvSpPr>
        <p:spPr>
          <a:xfrm>
            <a:off x="548149" y="1219596"/>
            <a:ext cx="10886768" cy="2957861"/>
          </a:xfrm>
          <a:prstGeom prst="rect">
            <a:avLst/>
          </a:prstGeom>
          <a:noFill/>
        </p:spPr>
        <p:txBody>
          <a:bodyPr wrap="square">
            <a:spAutoFit/>
          </a:bodyPr>
          <a:lstStyle/>
          <a:p>
            <a:pPr>
              <a:lnSpc>
                <a:spcPct val="150000"/>
              </a:lnSpc>
            </a:pPr>
            <a:r>
              <a:rPr lang="en-US" b="1" dirty="0">
                <a:solidFill>
                  <a:srgbClr val="C00000"/>
                </a:solidFill>
              </a:rPr>
              <a:t>Dropout Layer (0.2):</a:t>
            </a:r>
          </a:p>
          <a:p>
            <a:pPr>
              <a:lnSpc>
                <a:spcPct val="150000"/>
              </a:lnSpc>
            </a:pPr>
            <a:r>
              <a:rPr lang="en-US" b="1" dirty="0">
                <a:solidFill>
                  <a:srgbClr val="FF0000"/>
                </a:solidFill>
              </a:rPr>
              <a:t>What does it do? </a:t>
            </a:r>
            <a:r>
              <a:rPr lang="en-US" dirty="0"/>
              <a:t>This layer randomly "turns off" 20% of the neurons during training to prevent the network from overfitting, which happens when the model memorizes the training data instead of learning useful patterns.</a:t>
            </a:r>
          </a:p>
          <a:p>
            <a:pPr>
              <a:lnSpc>
                <a:spcPct val="150000"/>
              </a:lnSpc>
            </a:pPr>
            <a:endParaRPr lang="en-US" dirty="0"/>
          </a:p>
          <a:p>
            <a:pPr>
              <a:lnSpc>
                <a:spcPct val="150000"/>
              </a:lnSpc>
            </a:pPr>
            <a:r>
              <a:rPr lang="en-US" dirty="0"/>
              <a:t>Example: Imagine you're forcing 20% of the detectives to step aside and not participate in analyzing certain clues. This way, the remaining detectives have to work harder to analyze the important clues. </a:t>
            </a:r>
          </a:p>
          <a:p>
            <a:pPr>
              <a:lnSpc>
                <a:spcPct val="150000"/>
              </a:lnSpc>
            </a:pPr>
            <a:r>
              <a:rPr lang="en-US" dirty="0"/>
              <a:t>This ensures the model doesn't rely too much on just a few neurons and can generalize better.</a:t>
            </a:r>
            <a:endParaRPr lang="en-US" i="1" dirty="0"/>
          </a:p>
        </p:txBody>
      </p:sp>
    </p:spTree>
    <p:extLst>
      <p:ext uri="{BB962C8B-B14F-4D97-AF65-F5344CB8AC3E}">
        <p14:creationId xmlns:p14="http://schemas.microsoft.com/office/powerpoint/2010/main" val="2200025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112C182-0C29-F39D-2376-E7E6168C6051}"/>
              </a:ext>
            </a:extLst>
          </p:cNvPr>
          <p:cNvSpPr txBox="1"/>
          <p:nvPr/>
        </p:nvSpPr>
        <p:spPr>
          <a:xfrm>
            <a:off x="528485" y="570667"/>
            <a:ext cx="10886768" cy="3373359"/>
          </a:xfrm>
          <a:prstGeom prst="rect">
            <a:avLst/>
          </a:prstGeom>
          <a:noFill/>
        </p:spPr>
        <p:txBody>
          <a:bodyPr wrap="square">
            <a:spAutoFit/>
          </a:bodyPr>
          <a:lstStyle/>
          <a:p>
            <a:pPr>
              <a:lnSpc>
                <a:spcPct val="150000"/>
              </a:lnSpc>
            </a:pPr>
            <a:r>
              <a:rPr lang="en-US" b="1" dirty="0">
                <a:solidFill>
                  <a:srgbClr val="C00000"/>
                </a:solidFill>
              </a:rPr>
              <a:t>Dense Layer (units = 1, activation = 'sigmoid’):</a:t>
            </a:r>
          </a:p>
          <a:p>
            <a:pPr>
              <a:lnSpc>
                <a:spcPct val="150000"/>
              </a:lnSpc>
            </a:pPr>
            <a:r>
              <a:rPr lang="en-US" dirty="0">
                <a:solidFill>
                  <a:srgbClr val="FF0000"/>
                </a:solidFill>
              </a:rPr>
              <a:t>What does it do? </a:t>
            </a:r>
            <a:r>
              <a:rPr lang="en-US" dirty="0"/>
              <a:t>This final layer has only 1 output neuron, and it uses the sigmoid activation function to give a probability between 0 and 1.If the output is close to 1, it predicts that the image shows pneumonia.</a:t>
            </a:r>
          </a:p>
          <a:p>
            <a:pPr>
              <a:lnSpc>
                <a:spcPct val="150000"/>
              </a:lnSpc>
            </a:pPr>
            <a:r>
              <a:rPr lang="en-US" dirty="0"/>
              <a:t>If the output is close to 0, it predicts that the image is normal (no pneumonia).</a:t>
            </a:r>
          </a:p>
          <a:p>
            <a:pPr>
              <a:lnSpc>
                <a:spcPct val="150000"/>
              </a:lnSpc>
            </a:pPr>
            <a:endParaRPr lang="en-US" b="1" dirty="0"/>
          </a:p>
          <a:p>
            <a:pPr>
              <a:lnSpc>
                <a:spcPct val="150000"/>
              </a:lnSpc>
            </a:pPr>
            <a:r>
              <a:rPr lang="en-US" b="1" dirty="0"/>
              <a:t>Example:</a:t>
            </a:r>
            <a:r>
              <a:rPr lang="en-US" dirty="0"/>
              <a:t> After all the detectives (neurons) have analyzed the clues, one final judge (this last neuron) makes the final decision: Is it pneumonia or not? </a:t>
            </a:r>
          </a:p>
          <a:p>
            <a:pPr>
              <a:lnSpc>
                <a:spcPct val="150000"/>
              </a:lnSpc>
            </a:pPr>
            <a:r>
              <a:rPr lang="en-US" dirty="0"/>
              <a:t>The judge gives a probability, like saying, "There's a 90% chance this X-ray shows pneumonia."</a:t>
            </a:r>
            <a:endParaRPr lang="en-US" i="1" dirty="0"/>
          </a:p>
        </p:txBody>
      </p:sp>
    </p:spTree>
    <p:extLst>
      <p:ext uri="{BB962C8B-B14F-4D97-AF65-F5344CB8AC3E}">
        <p14:creationId xmlns:p14="http://schemas.microsoft.com/office/powerpoint/2010/main" val="18966910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TotalTime>
  <Words>1079</Words>
  <Application>Microsoft Office PowerPoint</Application>
  <PresentationFormat>Widescreen</PresentationFormat>
  <Paragraphs>53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chethan gs</dc:creator>
  <cp:lastModifiedBy>chethan gs</cp:lastModifiedBy>
  <cp:revision>11</cp:revision>
  <dcterms:created xsi:type="dcterms:W3CDTF">2024-10-24T16:51:55Z</dcterms:created>
  <dcterms:modified xsi:type="dcterms:W3CDTF">2024-10-25T00:54:57Z</dcterms:modified>
</cp:coreProperties>
</file>