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0A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23" d="100"/>
          <a:sy n="123" d="100"/>
        </p:scale>
        <p:origin x="-11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77EF8F-CACE-456C-43C9-7E0C57979F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45DA9AAD-5B59-7739-F266-A620A75103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0D637A7-E46E-4A03-63CE-80FBD9BA0B9E}"/>
              </a:ext>
            </a:extLst>
          </p:cNvPr>
          <p:cNvSpPr>
            <a:spLocks noGrp="1"/>
          </p:cNvSpPr>
          <p:nvPr>
            <p:ph type="dt" sz="half" idx="10"/>
          </p:nvPr>
        </p:nvSpPr>
        <p:spPr/>
        <p:txBody>
          <a:bodyPr/>
          <a:lstStyle/>
          <a:p>
            <a:fld id="{FEA73295-2EC7-45F4-B502-B82DAF1CEB95}" type="datetimeFigureOut">
              <a:rPr lang="en-IN" smtClean="0"/>
              <a:t>22-05-2023</a:t>
            </a:fld>
            <a:endParaRPr lang="en-IN"/>
          </a:p>
        </p:txBody>
      </p:sp>
      <p:sp>
        <p:nvSpPr>
          <p:cNvPr id="5" name="Footer Placeholder 4">
            <a:extLst>
              <a:ext uri="{FF2B5EF4-FFF2-40B4-BE49-F238E27FC236}">
                <a16:creationId xmlns:a16="http://schemas.microsoft.com/office/drawing/2014/main" xmlns="" id="{ADC0BA68-598B-4654-B819-31DDB71236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2B74FDC-7525-8A72-4664-D7B608A98DDC}"/>
              </a:ext>
            </a:extLst>
          </p:cNvPr>
          <p:cNvSpPr>
            <a:spLocks noGrp="1"/>
          </p:cNvSpPr>
          <p:nvPr>
            <p:ph type="sldNum" sz="quarter" idx="12"/>
          </p:nvPr>
        </p:nvSpPr>
        <p:spPr/>
        <p:txBody>
          <a:bodyPr/>
          <a:lstStyle/>
          <a:p>
            <a:fld id="{5B65B2FF-DF6C-46BE-931C-9A117442C3B0}" type="slidenum">
              <a:rPr lang="en-IN" smtClean="0"/>
              <a:t>‹#›</a:t>
            </a:fld>
            <a:endParaRPr lang="en-IN"/>
          </a:p>
        </p:txBody>
      </p:sp>
    </p:spTree>
    <p:extLst>
      <p:ext uri="{BB962C8B-B14F-4D97-AF65-F5344CB8AC3E}">
        <p14:creationId xmlns:p14="http://schemas.microsoft.com/office/powerpoint/2010/main" val="3000695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F93D76-8192-00D5-A2C2-A96DA717A3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D8C763E-A927-6A6B-26F5-E71C2B92BA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0D9DE6A-E1B5-F5EA-DFA8-08679C1CCECF}"/>
              </a:ext>
            </a:extLst>
          </p:cNvPr>
          <p:cNvSpPr>
            <a:spLocks noGrp="1"/>
          </p:cNvSpPr>
          <p:nvPr>
            <p:ph type="dt" sz="half" idx="10"/>
          </p:nvPr>
        </p:nvSpPr>
        <p:spPr/>
        <p:txBody>
          <a:bodyPr/>
          <a:lstStyle/>
          <a:p>
            <a:fld id="{FEA73295-2EC7-45F4-B502-B82DAF1CEB95}" type="datetimeFigureOut">
              <a:rPr lang="en-IN" smtClean="0"/>
              <a:t>22-05-2023</a:t>
            </a:fld>
            <a:endParaRPr lang="en-IN"/>
          </a:p>
        </p:txBody>
      </p:sp>
      <p:sp>
        <p:nvSpPr>
          <p:cNvPr id="5" name="Footer Placeholder 4">
            <a:extLst>
              <a:ext uri="{FF2B5EF4-FFF2-40B4-BE49-F238E27FC236}">
                <a16:creationId xmlns:a16="http://schemas.microsoft.com/office/drawing/2014/main" xmlns="" id="{5DF993DF-B72D-667E-F009-E6A3E38070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FC13DDA-F5E4-95EF-AB67-DF6B794CA1D1}"/>
              </a:ext>
            </a:extLst>
          </p:cNvPr>
          <p:cNvSpPr>
            <a:spLocks noGrp="1"/>
          </p:cNvSpPr>
          <p:nvPr>
            <p:ph type="sldNum" sz="quarter" idx="12"/>
          </p:nvPr>
        </p:nvSpPr>
        <p:spPr/>
        <p:txBody>
          <a:bodyPr/>
          <a:lstStyle/>
          <a:p>
            <a:fld id="{5B65B2FF-DF6C-46BE-931C-9A117442C3B0}" type="slidenum">
              <a:rPr lang="en-IN" smtClean="0"/>
              <a:t>‹#›</a:t>
            </a:fld>
            <a:endParaRPr lang="en-IN"/>
          </a:p>
        </p:txBody>
      </p:sp>
    </p:spTree>
    <p:extLst>
      <p:ext uri="{BB962C8B-B14F-4D97-AF65-F5344CB8AC3E}">
        <p14:creationId xmlns:p14="http://schemas.microsoft.com/office/powerpoint/2010/main" val="1640601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630FD63-BD26-9AF7-2D9D-CD153A7FEF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DFBFF7F-2435-245C-4560-65073338B8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3565137-B340-6073-F53D-4DC598F17425}"/>
              </a:ext>
            </a:extLst>
          </p:cNvPr>
          <p:cNvSpPr>
            <a:spLocks noGrp="1"/>
          </p:cNvSpPr>
          <p:nvPr>
            <p:ph type="dt" sz="half" idx="10"/>
          </p:nvPr>
        </p:nvSpPr>
        <p:spPr/>
        <p:txBody>
          <a:bodyPr/>
          <a:lstStyle/>
          <a:p>
            <a:fld id="{FEA73295-2EC7-45F4-B502-B82DAF1CEB95}" type="datetimeFigureOut">
              <a:rPr lang="en-IN" smtClean="0"/>
              <a:t>22-05-2023</a:t>
            </a:fld>
            <a:endParaRPr lang="en-IN"/>
          </a:p>
        </p:txBody>
      </p:sp>
      <p:sp>
        <p:nvSpPr>
          <p:cNvPr id="5" name="Footer Placeholder 4">
            <a:extLst>
              <a:ext uri="{FF2B5EF4-FFF2-40B4-BE49-F238E27FC236}">
                <a16:creationId xmlns:a16="http://schemas.microsoft.com/office/drawing/2014/main" xmlns="" id="{6C5002BD-421E-3601-D5FE-5500AE5C12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1F8C3C4-487D-9B25-60BE-687AC5266BD2}"/>
              </a:ext>
            </a:extLst>
          </p:cNvPr>
          <p:cNvSpPr>
            <a:spLocks noGrp="1"/>
          </p:cNvSpPr>
          <p:nvPr>
            <p:ph type="sldNum" sz="quarter" idx="12"/>
          </p:nvPr>
        </p:nvSpPr>
        <p:spPr/>
        <p:txBody>
          <a:bodyPr/>
          <a:lstStyle/>
          <a:p>
            <a:fld id="{5B65B2FF-DF6C-46BE-931C-9A117442C3B0}" type="slidenum">
              <a:rPr lang="en-IN" smtClean="0"/>
              <a:t>‹#›</a:t>
            </a:fld>
            <a:endParaRPr lang="en-IN"/>
          </a:p>
        </p:txBody>
      </p:sp>
    </p:spTree>
    <p:extLst>
      <p:ext uri="{BB962C8B-B14F-4D97-AF65-F5344CB8AC3E}">
        <p14:creationId xmlns:p14="http://schemas.microsoft.com/office/powerpoint/2010/main" val="2198393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A6B158-90F8-EE00-894E-F4053EC845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67BF59D-D9A5-2402-85D9-C97C5D4188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D3B166B-1095-CCF5-66FD-D7A5C14EA293}"/>
              </a:ext>
            </a:extLst>
          </p:cNvPr>
          <p:cNvSpPr>
            <a:spLocks noGrp="1"/>
          </p:cNvSpPr>
          <p:nvPr>
            <p:ph type="dt" sz="half" idx="10"/>
          </p:nvPr>
        </p:nvSpPr>
        <p:spPr/>
        <p:txBody>
          <a:bodyPr/>
          <a:lstStyle/>
          <a:p>
            <a:fld id="{FEA73295-2EC7-45F4-B502-B82DAF1CEB95}" type="datetimeFigureOut">
              <a:rPr lang="en-IN" smtClean="0"/>
              <a:t>22-05-2023</a:t>
            </a:fld>
            <a:endParaRPr lang="en-IN"/>
          </a:p>
        </p:txBody>
      </p:sp>
      <p:sp>
        <p:nvSpPr>
          <p:cNvPr id="5" name="Footer Placeholder 4">
            <a:extLst>
              <a:ext uri="{FF2B5EF4-FFF2-40B4-BE49-F238E27FC236}">
                <a16:creationId xmlns:a16="http://schemas.microsoft.com/office/drawing/2014/main" xmlns="" id="{E347B2DD-CB9B-31D1-B8ED-F9B4665D78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94BE87E-F5DD-EE4D-53C9-2F5564DE2712}"/>
              </a:ext>
            </a:extLst>
          </p:cNvPr>
          <p:cNvSpPr>
            <a:spLocks noGrp="1"/>
          </p:cNvSpPr>
          <p:nvPr>
            <p:ph type="sldNum" sz="quarter" idx="12"/>
          </p:nvPr>
        </p:nvSpPr>
        <p:spPr/>
        <p:txBody>
          <a:bodyPr/>
          <a:lstStyle/>
          <a:p>
            <a:fld id="{5B65B2FF-DF6C-46BE-931C-9A117442C3B0}" type="slidenum">
              <a:rPr lang="en-IN" smtClean="0"/>
              <a:t>‹#›</a:t>
            </a:fld>
            <a:endParaRPr lang="en-IN"/>
          </a:p>
        </p:txBody>
      </p:sp>
    </p:spTree>
    <p:extLst>
      <p:ext uri="{BB962C8B-B14F-4D97-AF65-F5344CB8AC3E}">
        <p14:creationId xmlns:p14="http://schemas.microsoft.com/office/powerpoint/2010/main" val="4131566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5C4BE3-CE07-37F5-B7B8-089691F596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71076BE-1393-5D4E-4CDC-85D9DFBDE1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E0A5B75-CF58-E472-67EC-47A24064D36B}"/>
              </a:ext>
            </a:extLst>
          </p:cNvPr>
          <p:cNvSpPr>
            <a:spLocks noGrp="1"/>
          </p:cNvSpPr>
          <p:nvPr>
            <p:ph type="dt" sz="half" idx="10"/>
          </p:nvPr>
        </p:nvSpPr>
        <p:spPr/>
        <p:txBody>
          <a:bodyPr/>
          <a:lstStyle/>
          <a:p>
            <a:fld id="{FEA73295-2EC7-45F4-B502-B82DAF1CEB95}" type="datetimeFigureOut">
              <a:rPr lang="en-IN" smtClean="0"/>
              <a:t>22-05-2023</a:t>
            </a:fld>
            <a:endParaRPr lang="en-IN"/>
          </a:p>
        </p:txBody>
      </p:sp>
      <p:sp>
        <p:nvSpPr>
          <p:cNvPr id="5" name="Footer Placeholder 4">
            <a:extLst>
              <a:ext uri="{FF2B5EF4-FFF2-40B4-BE49-F238E27FC236}">
                <a16:creationId xmlns:a16="http://schemas.microsoft.com/office/drawing/2014/main" xmlns="" id="{2F6510B7-6810-44D6-84EC-4CAB5CFB49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6739CC3-D433-04C6-79AD-1EEA82BD0D7E}"/>
              </a:ext>
            </a:extLst>
          </p:cNvPr>
          <p:cNvSpPr>
            <a:spLocks noGrp="1"/>
          </p:cNvSpPr>
          <p:nvPr>
            <p:ph type="sldNum" sz="quarter" idx="12"/>
          </p:nvPr>
        </p:nvSpPr>
        <p:spPr/>
        <p:txBody>
          <a:bodyPr/>
          <a:lstStyle/>
          <a:p>
            <a:fld id="{5B65B2FF-DF6C-46BE-931C-9A117442C3B0}" type="slidenum">
              <a:rPr lang="en-IN" smtClean="0"/>
              <a:t>‹#›</a:t>
            </a:fld>
            <a:endParaRPr lang="en-IN"/>
          </a:p>
        </p:txBody>
      </p:sp>
    </p:spTree>
    <p:extLst>
      <p:ext uri="{BB962C8B-B14F-4D97-AF65-F5344CB8AC3E}">
        <p14:creationId xmlns:p14="http://schemas.microsoft.com/office/powerpoint/2010/main" val="1259820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A5D5F3-60D7-B0EE-606F-80AE376C19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C7E9848-F8DB-3984-E3BA-D2ECC9205E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F8BAB8F-D449-F773-43D3-3024D098F7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E48EA2A-01D1-3CCC-306F-E2A6F439C18A}"/>
              </a:ext>
            </a:extLst>
          </p:cNvPr>
          <p:cNvSpPr>
            <a:spLocks noGrp="1"/>
          </p:cNvSpPr>
          <p:nvPr>
            <p:ph type="dt" sz="half" idx="10"/>
          </p:nvPr>
        </p:nvSpPr>
        <p:spPr/>
        <p:txBody>
          <a:bodyPr/>
          <a:lstStyle/>
          <a:p>
            <a:fld id="{FEA73295-2EC7-45F4-B502-B82DAF1CEB95}" type="datetimeFigureOut">
              <a:rPr lang="en-IN" smtClean="0"/>
              <a:t>22-05-2023</a:t>
            </a:fld>
            <a:endParaRPr lang="en-IN"/>
          </a:p>
        </p:txBody>
      </p:sp>
      <p:sp>
        <p:nvSpPr>
          <p:cNvPr id="6" name="Footer Placeholder 5">
            <a:extLst>
              <a:ext uri="{FF2B5EF4-FFF2-40B4-BE49-F238E27FC236}">
                <a16:creationId xmlns:a16="http://schemas.microsoft.com/office/drawing/2014/main" xmlns="" id="{97BFB5D2-C059-4107-131C-3112A17E5D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0CC121E-53B9-B764-3C55-73A31A59BA51}"/>
              </a:ext>
            </a:extLst>
          </p:cNvPr>
          <p:cNvSpPr>
            <a:spLocks noGrp="1"/>
          </p:cNvSpPr>
          <p:nvPr>
            <p:ph type="sldNum" sz="quarter" idx="12"/>
          </p:nvPr>
        </p:nvSpPr>
        <p:spPr/>
        <p:txBody>
          <a:bodyPr/>
          <a:lstStyle/>
          <a:p>
            <a:fld id="{5B65B2FF-DF6C-46BE-931C-9A117442C3B0}" type="slidenum">
              <a:rPr lang="en-IN" smtClean="0"/>
              <a:t>‹#›</a:t>
            </a:fld>
            <a:endParaRPr lang="en-IN"/>
          </a:p>
        </p:txBody>
      </p:sp>
    </p:spTree>
    <p:extLst>
      <p:ext uri="{BB962C8B-B14F-4D97-AF65-F5344CB8AC3E}">
        <p14:creationId xmlns:p14="http://schemas.microsoft.com/office/powerpoint/2010/main" val="400030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C927F8-1478-E1C2-1C56-D58ED2A306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15F9FC8-482F-5C37-C94D-22CDA23513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03A12B3-3947-A180-119B-FD5A50BE5F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79BD0B2-0BCD-586B-F4C9-614D912966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B4C312D-2687-59AE-0E0B-132E254B08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8A67313C-8486-4F24-F0C7-6B0E438300C8}"/>
              </a:ext>
            </a:extLst>
          </p:cNvPr>
          <p:cNvSpPr>
            <a:spLocks noGrp="1"/>
          </p:cNvSpPr>
          <p:nvPr>
            <p:ph type="dt" sz="half" idx="10"/>
          </p:nvPr>
        </p:nvSpPr>
        <p:spPr/>
        <p:txBody>
          <a:bodyPr/>
          <a:lstStyle/>
          <a:p>
            <a:fld id="{FEA73295-2EC7-45F4-B502-B82DAF1CEB95}" type="datetimeFigureOut">
              <a:rPr lang="en-IN" smtClean="0"/>
              <a:t>22-05-2023</a:t>
            </a:fld>
            <a:endParaRPr lang="en-IN"/>
          </a:p>
        </p:txBody>
      </p:sp>
      <p:sp>
        <p:nvSpPr>
          <p:cNvPr id="8" name="Footer Placeholder 7">
            <a:extLst>
              <a:ext uri="{FF2B5EF4-FFF2-40B4-BE49-F238E27FC236}">
                <a16:creationId xmlns:a16="http://schemas.microsoft.com/office/drawing/2014/main" xmlns="" id="{F96D27AD-562B-1E87-61C8-57DC00FA55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228CD65-8A38-F2D8-26A7-4718B038B6E2}"/>
              </a:ext>
            </a:extLst>
          </p:cNvPr>
          <p:cNvSpPr>
            <a:spLocks noGrp="1"/>
          </p:cNvSpPr>
          <p:nvPr>
            <p:ph type="sldNum" sz="quarter" idx="12"/>
          </p:nvPr>
        </p:nvSpPr>
        <p:spPr/>
        <p:txBody>
          <a:bodyPr/>
          <a:lstStyle/>
          <a:p>
            <a:fld id="{5B65B2FF-DF6C-46BE-931C-9A117442C3B0}" type="slidenum">
              <a:rPr lang="en-IN" smtClean="0"/>
              <a:t>‹#›</a:t>
            </a:fld>
            <a:endParaRPr lang="en-IN"/>
          </a:p>
        </p:txBody>
      </p:sp>
    </p:spTree>
    <p:extLst>
      <p:ext uri="{BB962C8B-B14F-4D97-AF65-F5344CB8AC3E}">
        <p14:creationId xmlns:p14="http://schemas.microsoft.com/office/powerpoint/2010/main" val="3683848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BC30E9-3D72-D06D-F1FA-7A026DD1B0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4AF64A3-D7E8-BA9E-CC1D-531518A39C66}"/>
              </a:ext>
            </a:extLst>
          </p:cNvPr>
          <p:cNvSpPr>
            <a:spLocks noGrp="1"/>
          </p:cNvSpPr>
          <p:nvPr>
            <p:ph type="dt" sz="half" idx="10"/>
          </p:nvPr>
        </p:nvSpPr>
        <p:spPr/>
        <p:txBody>
          <a:bodyPr/>
          <a:lstStyle/>
          <a:p>
            <a:fld id="{FEA73295-2EC7-45F4-B502-B82DAF1CEB95}" type="datetimeFigureOut">
              <a:rPr lang="en-IN" smtClean="0"/>
              <a:t>22-05-2023</a:t>
            </a:fld>
            <a:endParaRPr lang="en-IN"/>
          </a:p>
        </p:txBody>
      </p:sp>
      <p:sp>
        <p:nvSpPr>
          <p:cNvPr id="4" name="Footer Placeholder 3">
            <a:extLst>
              <a:ext uri="{FF2B5EF4-FFF2-40B4-BE49-F238E27FC236}">
                <a16:creationId xmlns:a16="http://schemas.microsoft.com/office/drawing/2014/main" xmlns="" id="{A0CA4CB4-E873-C614-6B68-BE1CC442B2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60051E3-7C18-3A98-23A1-A863DB9F02AF}"/>
              </a:ext>
            </a:extLst>
          </p:cNvPr>
          <p:cNvSpPr>
            <a:spLocks noGrp="1"/>
          </p:cNvSpPr>
          <p:nvPr>
            <p:ph type="sldNum" sz="quarter" idx="12"/>
          </p:nvPr>
        </p:nvSpPr>
        <p:spPr/>
        <p:txBody>
          <a:bodyPr/>
          <a:lstStyle/>
          <a:p>
            <a:fld id="{5B65B2FF-DF6C-46BE-931C-9A117442C3B0}" type="slidenum">
              <a:rPr lang="en-IN" smtClean="0"/>
              <a:t>‹#›</a:t>
            </a:fld>
            <a:endParaRPr lang="en-IN"/>
          </a:p>
        </p:txBody>
      </p:sp>
    </p:spTree>
    <p:extLst>
      <p:ext uri="{BB962C8B-B14F-4D97-AF65-F5344CB8AC3E}">
        <p14:creationId xmlns:p14="http://schemas.microsoft.com/office/powerpoint/2010/main" val="3274607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BFFCD70-7BE6-F471-8DA4-CF63D3ABF9F0}"/>
              </a:ext>
            </a:extLst>
          </p:cNvPr>
          <p:cNvSpPr>
            <a:spLocks noGrp="1"/>
          </p:cNvSpPr>
          <p:nvPr>
            <p:ph type="dt" sz="half" idx="10"/>
          </p:nvPr>
        </p:nvSpPr>
        <p:spPr/>
        <p:txBody>
          <a:bodyPr/>
          <a:lstStyle/>
          <a:p>
            <a:fld id="{FEA73295-2EC7-45F4-B502-B82DAF1CEB95}" type="datetimeFigureOut">
              <a:rPr lang="en-IN" smtClean="0"/>
              <a:t>22-05-2023</a:t>
            </a:fld>
            <a:endParaRPr lang="en-IN"/>
          </a:p>
        </p:txBody>
      </p:sp>
      <p:sp>
        <p:nvSpPr>
          <p:cNvPr id="3" name="Footer Placeholder 2">
            <a:extLst>
              <a:ext uri="{FF2B5EF4-FFF2-40B4-BE49-F238E27FC236}">
                <a16:creationId xmlns:a16="http://schemas.microsoft.com/office/drawing/2014/main" xmlns="" id="{F0F16E96-200A-2354-E333-03DCB3F297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1B1D112-D984-CB89-26BA-7431286E063D}"/>
              </a:ext>
            </a:extLst>
          </p:cNvPr>
          <p:cNvSpPr>
            <a:spLocks noGrp="1"/>
          </p:cNvSpPr>
          <p:nvPr>
            <p:ph type="sldNum" sz="quarter" idx="12"/>
          </p:nvPr>
        </p:nvSpPr>
        <p:spPr/>
        <p:txBody>
          <a:bodyPr/>
          <a:lstStyle/>
          <a:p>
            <a:fld id="{5B65B2FF-DF6C-46BE-931C-9A117442C3B0}" type="slidenum">
              <a:rPr lang="en-IN" smtClean="0"/>
              <a:t>‹#›</a:t>
            </a:fld>
            <a:endParaRPr lang="en-IN"/>
          </a:p>
        </p:txBody>
      </p:sp>
    </p:spTree>
    <p:extLst>
      <p:ext uri="{BB962C8B-B14F-4D97-AF65-F5344CB8AC3E}">
        <p14:creationId xmlns:p14="http://schemas.microsoft.com/office/powerpoint/2010/main" val="299137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837CF1-7DE9-A4CB-CB9E-56184AFD26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29C463A-864F-B63F-16E2-78D4697556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A933CCD-1AA9-FA8C-09D4-6657C144F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50B2614-88A0-152F-8E84-091EDEBBF6C7}"/>
              </a:ext>
            </a:extLst>
          </p:cNvPr>
          <p:cNvSpPr>
            <a:spLocks noGrp="1"/>
          </p:cNvSpPr>
          <p:nvPr>
            <p:ph type="dt" sz="half" idx="10"/>
          </p:nvPr>
        </p:nvSpPr>
        <p:spPr/>
        <p:txBody>
          <a:bodyPr/>
          <a:lstStyle/>
          <a:p>
            <a:fld id="{FEA73295-2EC7-45F4-B502-B82DAF1CEB95}" type="datetimeFigureOut">
              <a:rPr lang="en-IN" smtClean="0"/>
              <a:t>22-05-2023</a:t>
            </a:fld>
            <a:endParaRPr lang="en-IN"/>
          </a:p>
        </p:txBody>
      </p:sp>
      <p:sp>
        <p:nvSpPr>
          <p:cNvPr id="6" name="Footer Placeholder 5">
            <a:extLst>
              <a:ext uri="{FF2B5EF4-FFF2-40B4-BE49-F238E27FC236}">
                <a16:creationId xmlns:a16="http://schemas.microsoft.com/office/drawing/2014/main" xmlns="" id="{4F112E71-2682-EF4D-5A64-DB477DE496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DC612A0-6270-10E5-D897-658CAF864895}"/>
              </a:ext>
            </a:extLst>
          </p:cNvPr>
          <p:cNvSpPr>
            <a:spLocks noGrp="1"/>
          </p:cNvSpPr>
          <p:nvPr>
            <p:ph type="sldNum" sz="quarter" idx="12"/>
          </p:nvPr>
        </p:nvSpPr>
        <p:spPr/>
        <p:txBody>
          <a:bodyPr/>
          <a:lstStyle/>
          <a:p>
            <a:fld id="{5B65B2FF-DF6C-46BE-931C-9A117442C3B0}" type="slidenum">
              <a:rPr lang="en-IN" smtClean="0"/>
              <a:t>‹#›</a:t>
            </a:fld>
            <a:endParaRPr lang="en-IN"/>
          </a:p>
        </p:txBody>
      </p:sp>
    </p:spTree>
    <p:extLst>
      <p:ext uri="{BB962C8B-B14F-4D97-AF65-F5344CB8AC3E}">
        <p14:creationId xmlns:p14="http://schemas.microsoft.com/office/powerpoint/2010/main" val="2446253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F6A47A-4DDE-4A5C-62C4-720A9549A3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8182624-6F13-E2E2-33D4-8C9A4D1F3F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CCA64BE-5D26-D49F-CB7C-5A67A2E0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143D4DB-1717-DD8F-7457-D21344E1EF19}"/>
              </a:ext>
            </a:extLst>
          </p:cNvPr>
          <p:cNvSpPr>
            <a:spLocks noGrp="1"/>
          </p:cNvSpPr>
          <p:nvPr>
            <p:ph type="dt" sz="half" idx="10"/>
          </p:nvPr>
        </p:nvSpPr>
        <p:spPr/>
        <p:txBody>
          <a:bodyPr/>
          <a:lstStyle/>
          <a:p>
            <a:fld id="{FEA73295-2EC7-45F4-B502-B82DAF1CEB95}" type="datetimeFigureOut">
              <a:rPr lang="en-IN" smtClean="0"/>
              <a:t>22-05-2023</a:t>
            </a:fld>
            <a:endParaRPr lang="en-IN"/>
          </a:p>
        </p:txBody>
      </p:sp>
      <p:sp>
        <p:nvSpPr>
          <p:cNvPr id="6" name="Footer Placeholder 5">
            <a:extLst>
              <a:ext uri="{FF2B5EF4-FFF2-40B4-BE49-F238E27FC236}">
                <a16:creationId xmlns:a16="http://schemas.microsoft.com/office/drawing/2014/main" xmlns="" id="{9B488FF5-E9E7-49F2-119D-A491002570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F17D452-1635-6EA2-50EA-A5D0E63AD229}"/>
              </a:ext>
            </a:extLst>
          </p:cNvPr>
          <p:cNvSpPr>
            <a:spLocks noGrp="1"/>
          </p:cNvSpPr>
          <p:nvPr>
            <p:ph type="sldNum" sz="quarter" idx="12"/>
          </p:nvPr>
        </p:nvSpPr>
        <p:spPr/>
        <p:txBody>
          <a:bodyPr/>
          <a:lstStyle/>
          <a:p>
            <a:fld id="{5B65B2FF-DF6C-46BE-931C-9A117442C3B0}" type="slidenum">
              <a:rPr lang="en-IN" smtClean="0"/>
              <a:t>‹#›</a:t>
            </a:fld>
            <a:endParaRPr lang="en-IN"/>
          </a:p>
        </p:txBody>
      </p:sp>
    </p:spTree>
    <p:extLst>
      <p:ext uri="{BB962C8B-B14F-4D97-AF65-F5344CB8AC3E}">
        <p14:creationId xmlns:p14="http://schemas.microsoft.com/office/powerpoint/2010/main" val="17137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089EF08-0AE5-0817-A03F-C279C7CFEA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D46F1B8-02DB-1684-2F65-0D7B9E2BA1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541C4B3-8FCE-2826-FABD-18AAE57353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73295-2EC7-45F4-B502-B82DAF1CEB95}" type="datetimeFigureOut">
              <a:rPr lang="en-IN" smtClean="0"/>
              <a:t>22-05-2023</a:t>
            </a:fld>
            <a:endParaRPr lang="en-IN"/>
          </a:p>
        </p:txBody>
      </p:sp>
      <p:sp>
        <p:nvSpPr>
          <p:cNvPr id="5" name="Footer Placeholder 4">
            <a:extLst>
              <a:ext uri="{FF2B5EF4-FFF2-40B4-BE49-F238E27FC236}">
                <a16:creationId xmlns:a16="http://schemas.microsoft.com/office/drawing/2014/main" xmlns="" id="{3731B33B-5419-0F75-AAD9-B935598F2B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C0E83EA8-6E20-F4B4-A229-E9087D015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5B2FF-DF6C-46BE-931C-9A117442C3B0}" type="slidenum">
              <a:rPr lang="en-IN" smtClean="0"/>
              <a:t>‹#›</a:t>
            </a:fld>
            <a:endParaRPr lang="en-IN"/>
          </a:p>
        </p:txBody>
      </p:sp>
    </p:spTree>
    <p:extLst>
      <p:ext uri="{BB962C8B-B14F-4D97-AF65-F5344CB8AC3E}">
        <p14:creationId xmlns:p14="http://schemas.microsoft.com/office/powerpoint/2010/main" val="2249766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E151F3-5F5C-7782-6BC5-27213B43DB90}"/>
              </a:ext>
            </a:extLst>
          </p:cNvPr>
          <p:cNvSpPr>
            <a:spLocks noGrp="1"/>
          </p:cNvSpPr>
          <p:nvPr>
            <p:ph type="ctr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
            </a:r>
            <a:br>
              <a:rPr lang="en-IN" b="1" dirty="0">
                <a:solidFill>
                  <a:srgbClr val="FF0000"/>
                </a:solidFill>
                <a:latin typeface="Times New Roman" panose="02020603050405020304" pitchFamily="18" charset="0"/>
                <a:cs typeface="Times New Roman" panose="02020603050405020304" pitchFamily="18" charset="0"/>
              </a:rPr>
            </a:br>
            <a:r>
              <a:rPr lang="en-IN" b="1" dirty="0" err="1" smtClean="0">
                <a:solidFill>
                  <a:srgbClr val="AA0A3C"/>
                </a:solidFill>
                <a:latin typeface="Times New Roman" panose="02020603050405020304" pitchFamily="18" charset="0"/>
                <a:cs typeface="Times New Roman" panose="02020603050405020304" pitchFamily="18" charset="0"/>
              </a:rPr>
              <a:t>AirBnb</a:t>
            </a:r>
            <a:r>
              <a:rPr lang="en-IN" b="1" dirty="0" smtClean="0">
                <a:solidFill>
                  <a:srgbClr val="AA0A3C"/>
                </a:solidFill>
                <a:latin typeface="Times New Roman" panose="02020603050405020304" pitchFamily="18" charset="0"/>
                <a:cs typeface="Times New Roman" panose="02020603050405020304" pitchFamily="18" charset="0"/>
              </a:rPr>
              <a:t> </a:t>
            </a:r>
            <a:r>
              <a:rPr lang="en-IN" b="1" dirty="0">
                <a:solidFill>
                  <a:srgbClr val="AA0A3C"/>
                </a:solidFill>
                <a:latin typeface="Times New Roman" panose="02020603050405020304" pitchFamily="18" charset="0"/>
                <a:cs typeface="Times New Roman" panose="02020603050405020304" pitchFamily="18" charset="0"/>
              </a:rPr>
              <a:t>Booking Analysis</a:t>
            </a:r>
          </a:p>
        </p:txBody>
      </p:sp>
      <p:sp>
        <p:nvSpPr>
          <p:cNvPr id="3" name="Subtitle 2">
            <a:extLst>
              <a:ext uri="{FF2B5EF4-FFF2-40B4-BE49-F238E27FC236}">
                <a16:creationId xmlns:a16="http://schemas.microsoft.com/office/drawing/2014/main" xmlns="" id="{BB812D64-29EB-5086-D68D-6D5CCE449C93}"/>
              </a:ext>
            </a:extLst>
          </p:cNvPr>
          <p:cNvSpPr>
            <a:spLocks noGrp="1"/>
          </p:cNvSpPr>
          <p:nvPr>
            <p:ph type="subTitle" idx="1"/>
          </p:nvPr>
        </p:nvSpPr>
        <p:spPr/>
        <p:txBody>
          <a:bodyPr/>
          <a:lstStyle/>
          <a:p>
            <a:endParaRPr lang="en-IN" b="1" dirty="0">
              <a:solidFill>
                <a:srgbClr val="FF0000"/>
              </a:solidFill>
            </a:endParaRPr>
          </a:p>
          <a:p>
            <a:r>
              <a:rPr lang="en-IN" b="1" dirty="0"/>
              <a:t>By – </a:t>
            </a:r>
            <a:r>
              <a:rPr lang="en-IN" b="1" dirty="0" err="1" smtClean="0"/>
              <a:t>Vaishnavi</a:t>
            </a:r>
            <a:r>
              <a:rPr lang="en-IN" b="1" dirty="0" smtClean="0"/>
              <a:t> </a:t>
            </a:r>
            <a:r>
              <a:rPr lang="en-IN" b="1" dirty="0" err="1" smtClean="0"/>
              <a:t>Patil</a:t>
            </a:r>
            <a:endParaRPr lang="en-IN" b="1" dirty="0"/>
          </a:p>
        </p:txBody>
      </p:sp>
    </p:spTree>
    <p:extLst>
      <p:ext uri="{BB962C8B-B14F-4D97-AF65-F5344CB8AC3E}">
        <p14:creationId xmlns:p14="http://schemas.microsoft.com/office/powerpoint/2010/main" val="4174068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D18D44-7E63-4E51-A949-1608DF794BA2}"/>
              </a:ext>
            </a:extLst>
          </p:cNvPr>
          <p:cNvSpPr>
            <a:spLocks noGrp="1"/>
          </p:cNvSpPr>
          <p:nvPr>
            <p:ph type="title"/>
          </p:nvPr>
        </p:nvSpPr>
        <p:spPr/>
        <p:txBody>
          <a:bodyPr>
            <a:normAutofit fontScale="90000"/>
          </a:bodyPr>
          <a:lstStyle/>
          <a:p>
            <a:r>
              <a:rPr lang="en-US" b="1" dirty="0">
                <a:solidFill>
                  <a:srgbClr val="FFC000"/>
                </a:solidFill>
                <a:latin typeface="Times New Roman" panose="02020603050405020304" pitchFamily="18" charset="0"/>
                <a:cs typeface="Times New Roman" panose="02020603050405020304" pitchFamily="18" charset="0"/>
              </a:rPr>
              <a:t/>
            </a:r>
            <a:br>
              <a:rPr lang="en-US" b="1" dirty="0">
                <a:solidFill>
                  <a:srgbClr val="FFC000"/>
                </a:solidFill>
                <a:latin typeface="Times New Roman" panose="02020603050405020304" pitchFamily="18" charset="0"/>
                <a:cs typeface="Times New Roman" panose="02020603050405020304" pitchFamily="18" charset="0"/>
              </a:rPr>
            </a:br>
            <a:r>
              <a:rPr lang="en-US" b="1" dirty="0">
                <a:solidFill>
                  <a:srgbClr val="FFC000"/>
                </a:solidFill>
                <a:latin typeface="Times New Roman" panose="02020603050405020304" pitchFamily="18" charset="0"/>
                <a:cs typeface="Times New Roman" panose="02020603050405020304" pitchFamily="18" charset="0"/>
              </a:rPr>
              <a:t>A</a:t>
            </a:r>
            <a:r>
              <a:rPr lang="en-US" b="1" dirty="0">
                <a:solidFill>
                  <a:srgbClr val="FFC000"/>
                </a:solidFill>
                <a:effectLst/>
                <a:latin typeface="Times New Roman" panose="02020603050405020304" pitchFamily="18" charset="0"/>
                <a:cs typeface="Times New Roman" panose="02020603050405020304" pitchFamily="18" charset="0"/>
              </a:rPr>
              <a:t>verage number of minimum nights required for each neighborhood group</a:t>
            </a:r>
            <a:r>
              <a:rPr lang="en-US" b="0" dirty="0">
                <a:solidFill>
                  <a:srgbClr val="FFC000"/>
                </a:solidFill>
                <a:effectLst/>
                <a:latin typeface="Courier New" panose="02070309020205020404" pitchFamily="49" charset="0"/>
              </a:rPr>
              <a:t/>
            </a:r>
            <a:br>
              <a:rPr lang="en-US" b="0" dirty="0">
                <a:solidFill>
                  <a:srgbClr val="FFC000"/>
                </a:solidFill>
                <a:effectLst/>
                <a:latin typeface="Courier New" panose="02070309020205020404" pitchFamily="49" charset="0"/>
              </a:rPr>
            </a:br>
            <a:endParaRPr lang="en-IN" dirty="0">
              <a:solidFill>
                <a:srgbClr val="FFC000"/>
              </a:solidFill>
            </a:endParaRPr>
          </a:p>
        </p:txBody>
      </p:sp>
      <p:sp>
        <p:nvSpPr>
          <p:cNvPr id="3" name="Content Placeholder 2">
            <a:extLst>
              <a:ext uri="{FF2B5EF4-FFF2-40B4-BE49-F238E27FC236}">
                <a16:creationId xmlns:a16="http://schemas.microsoft.com/office/drawing/2014/main" xmlns="" id="{ACCB1157-5F8E-808B-B264-69B0F8BC5F46}"/>
              </a:ext>
            </a:extLst>
          </p:cNvPr>
          <p:cNvSpPr>
            <a:spLocks noGrp="1"/>
          </p:cNvSpPr>
          <p:nvPr>
            <p:ph sz="half" idx="1"/>
          </p:nvPr>
        </p:nvSpPr>
        <p:spPr/>
        <p:txBody>
          <a:bodyPr/>
          <a:lstStyle/>
          <a:p>
            <a:r>
              <a:rPr lang="en-US" b="0" i="0" dirty="0">
                <a:solidFill>
                  <a:srgbClr val="212121"/>
                </a:solidFill>
                <a:effectLst/>
                <a:latin typeface="Roboto" panose="02000000000000000000" pitchFamily="2" charset="0"/>
              </a:rPr>
              <a:t> </a:t>
            </a:r>
            <a:r>
              <a:rPr lang="en-US" sz="2000" b="0" i="0" dirty="0">
                <a:solidFill>
                  <a:srgbClr val="212121"/>
                </a:solidFill>
                <a:effectLst/>
                <a:latin typeface="Times New Roman" panose="02020603050405020304" pitchFamily="18" charset="0"/>
                <a:cs typeface="Times New Roman" panose="02020603050405020304" pitchFamily="18" charset="0"/>
              </a:rPr>
              <a:t>The lowest average minimum nights are required in </a:t>
            </a:r>
            <a:r>
              <a:rPr lang="en-US" sz="2000" b="1" i="0" dirty="0">
                <a:solidFill>
                  <a:srgbClr val="212121"/>
                </a:solidFill>
                <a:effectLst/>
                <a:latin typeface="Times New Roman" panose="02020603050405020304" pitchFamily="18" charset="0"/>
                <a:cs typeface="Times New Roman" panose="02020603050405020304" pitchFamily="18" charset="0"/>
              </a:rPr>
              <a:t>Staten Island</a:t>
            </a:r>
            <a:r>
              <a:rPr lang="en-US" sz="2000" b="0" i="0" dirty="0">
                <a:solidFill>
                  <a:srgbClr val="212121"/>
                </a:solidFill>
                <a:effectLst/>
                <a:latin typeface="Times New Roman" panose="02020603050405020304" pitchFamily="18" charset="0"/>
                <a:cs typeface="Times New Roman" panose="02020603050405020304" pitchFamily="18" charset="0"/>
              </a:rPr>
              <a:t>, followed by </a:t>
            </a:r>
            <a:r>
              <a:rPr lang="en-US" sz="2000" b="1" i="0" dirty="0">
                <a:solidFill>
                  <a:srgbClr val="212121"/>
                </a:solidFill>
                <a:effectLst/>
                <a:latin typeface="Times New Roman" panose="02020603050405020304" pitchFamily="18" charset="0"/>
                <a:cs typeface="Times New Roman" panose="02020603050405020304" pitchFamily="18" charset="0"/>
              </a:rPr>
              <a:t>Bronx </a:t>
            </a:r>
            <a:r>
              <a:rPr lang="en-US" sz="2000" b="0" i="0" dirty="0">
                <a:solidFill>
                  <a:srgbClr val="212121"/>
                </a:solidFill>
                <a:effectLst/>
                <a:latin typeface="Times New Roman" panose="02020603050405020304" pitchFamily="18" charset="0"/>
                <a:cs typeface="Times New Roman" panose="02020603050405020304" pitchFamily="18" charset="0"/>
              </a:rPr>
              <a:t>and </a:t>
            </a:r>
            <a:r>
              <a:rPr lang="en-US" sz="2000" b="1" i="0" dirty="0">
                <a:solidFill>
                  <a:srgbClr val="212121"/>
                </a:solidFill>
                <a:effectLst/>
                <a:latin typeface="Times New Roman" panose="02020603050405020304" pitchFamily="18" charset="0"/>
                <a:cs typeface="Times New Roman" panose="02020603050405020304" pitchFamily="18" charset="0"/>
              </a:rPr>
              <a:t>Queens</a:t>
            </a:r>
          </a:p>
          <a:p>
            <a:endParaRPr lang="en-US" sz="2000" dirty="0">
              <a:solidFill>
                <a:srgbClr val="212121"/>
              </a:solidFill>
              <a:latin typeface="Times New Roman" panose="02020603050405020304" pitchFamily="18" charset="0"/>
              <a:cs typeface="Times New Roman" panose="02020603050405020304" pitchFamily="18" charset="0"/>
            </a:endParaRPr>
          </a:p>
          <a:p>
            <a:r>
              <a:rPr lang="en-US" sz="2000" b="1" i="0" dirty="0">
                <a:solidFill>
                  <a:srgbClr val="212121"/>
                </a:solidFill>
                <a:effectLst/>
                <a:latin typeface="Times New Roman" panose="02020603050405020304" pitchFamily="18" charset="0"/>
                <a:cs typeface="Times New Roman" panose="02020603050405020304" pitchFamily="18" charset="0"/>
              </a:rPr>
              <a:t>Manhattan</a:t>
            </a:r>
            <a:r>
              <a:rPr lang="en-US" sz="2000" b="0" i="0" dirty="0">
                <a:solidFill>
                  <a:srgbClr val="212121"/>
                </a:solidFill>
                <a:effectLst/>
                <a:latin typeface="Times New Roman" panose="02020603050405020304" pitchFamily="18" charset="0"/>
                <a:cs typeface="Times New Roman" panose="02020603050405020304" pitchFamily="18" charset="0"/>
              </a:rPr>
              <a:t> and </a:t>
            </a:r>
            <a:r>
              <a:rPr lang="en-US" sz="2000" b="1" i="0" dirty="0">
                <a:solidFill>
                  <a:srgbClr val="212121"/>
                </a:solidFill>
                <a:effectLst/>
                <a:latin typeface="Times New Roman" panose="02020603050405020304" pitchFamily="18" charset="0"/>
                <a:cs typeface="Times New Roman" panose="02020603050405020304" pitchFamily="18" charset="0"/>
              </a:rPr>
              <a:t>Brooklyn</a:t>
            </a:r>
            <a:r>
              <a:rPr lang="en-US" sz="2000" b="0" i="0" dirty="0">
                <a:solidFill>
                  <a:srgbClr val="212121"/>
                </a:solidFill>
                <a:effectLst/>
                <a:latin typeface="Times New Roman" panose="02020603050405020304" pitchFamily="18" charset="0"/>
                <a:cs typeface="Times New Roman" panose="02020603050405020304" pitchFamily="18" charset="0"/>
              </a:rPr>
              <a:t> have the highest average minimum nights.</a:t>
            </a:r>
            <a:endParaRPr lang="en-IN" sz="20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839681"/>
            <a:ext cx="5181600" cy="2323225"/>
          </a:xfrm>
        </p:spPr>
      </p:pic>
    </p:spTree>
    <p:extLst>
      <p:ext uri="{BB962C8B-B14F-4D97-AF65-F5344CB8AC3E}">
        <p14:creationId xmlns:p14="http://schemas.microsoft.com/office/powerpoint/2010/main" val="4163404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CE68A1-2916-694C-849D-AA80E83BF310}"/>
              </a:ext>
            </a:extLst>
          </p:cNvPr>
          <p:cNvSpPr>
            <a:spLocks noGrp="1"/>
          </p:cNvSpPr>
          <p:nvPr>
            <p:ph type="title"/>
          </p:nvPr>
        </p:nvSpPr>
        <p:spPr/>
        <p:txBody>
          <a:bodyPr>
            <a:normAutofit fontScale="90000"/>
          </a:bodyPr>
          <a:lstStyle/>
          <a:p>
            <a:r>
              <a:rPr lang="en-IN" b="1" dirty="0">
                <a:solidFill>
                  <a:srgbClr val="FFC000"/>
                </a:solidFill>
                <a:effectLst/>
                <a:latin typeface="Times New Roman" panose="02020603050405020304" pitchFamily="18" charset="0"/>
                <a:cs typeface="Times New Roman" panose="02020603050405020304" pitchFamily="18" charset="0"/>
              </a:rPr>
              <a:t/>
            </a:r>
            <a:br>
              <a:rPr lang="en-IN" b="1" dirty="0">
                <a:solidFill>
                  <a:srgbClr val="FFC000"/>
                </a:solidFill>
                <a:effectLst/>
                <a:latin typeface="Times New Roman" panose="02020603050405020304" pitchFamily="18" charset="0"/>
                <a:cs typeface="Times New Roman" panose="02020603050405020304" pitchFamily="18" charset="0"/>
              </a:rPr>
            </a:br>
            <a:r>
              <a:rPr lang="en-IN" b="1" dirty="0">
                <a:solidFill>
                  <a:srgbClr val="FFC000"/>
                </a:solidFill>
                <a:effectLst/>
                <a:latin typeface="Times New Roman" panose="02020603050405020304" pitchFamily="18" charset="0"/>
                <a:cs typeface="Times New Roman" panose="02020603050405020304" pitchFamily="18" charset="0"/>
              </a:rPr>
              <a:t>Distribution of room types</a:t>
            </a:r>
            <a:r>
              <a:rPr lang="en-IN" b="0" dirty="0">
                <a:solidFill>
                  <a:srgbClr val="FFC000"/>
                </a:solidFill>
                <a:effectLst/>
                <a:latin typeface="Courier New" panose="02070309020205020404" pitchFamily="49" charset="0"/>
              </a:rPr>
              <a:t/>
            </a:r>
            <a:br>
              <a:rPr lang="en-IN" b="0" dirty="0">
                <a:solidFill>
                  <a:srgbClr val="FFC000"/>
                </a:solidFill>
                <a:effectLst/>
                <a:latin typeface="Courier New" panose="02070309020205020404" pitchFamily="49" charset="0"/>
              </a:rPr>
            </a:br>
            <a:endParaRPr lang="en-IN" dirty="0">
              <a:solidFill>
                <a:srgbClr val="FFC000"/>
              </a:solidFill>
            </a:endParaRPr>
          </a:p>
        </p:txBody>
      </p:sp>
      <p:sp>
        <p:nvSpPr>
          <p:cNvPr id="3" name="Content Placeholder 2">
            <a:extLst>
              <a:ext uri="{FF2B5EF4-FFF2-40B4-BE49-F238E27FC236}">
                <a16:creationId xmlns:a16="http://schemas.microsoft.com/office/drawing/2014/main" xmlns="" id="{61B03F0D-2C2C-0AD8-6BF0-FF719491E8B1}"/>
              </a:ext>
            </a:extLst>
          </p:cNvPr>
          <p:cNvSpPr>
            <a:spLocks noGrp="1"/>
          </p:cNvSpPr>
          <p:nvPr>
            <p:ph sz="half" idx="1"/>
          </p:nvPr>
        </p:nvSpPr>
        <p:spPr/>
        <p:txBody>
          <a:bodyPr>
            <a:normAutofit/>
          </a:bodyPr>
          <a:lstStyle/>
          <a:p>
            <a:r>
              <a:rPr lang="en-US" sz="2000" b="0" i="0" dirty="0">
                <a:solidFill>
                  <a:srgbClr val="212121"/>
                </a:solidFill>
                <a:effectLst/>
                <a:latin typeface="Times New Roman" panose="02020603050405020304" pitchFamily="18" charset="0"/>
                <a:cs typeface="Times New Roman" panose="02020603050405020304" pitchFamily="18" charset="0"/>
              </a:rPr>
              <a:t>we can see that the majority of listings are for entire homes/apartments, followed by private rooms, and then shared rooms.</a:t>
            </a:r>
          </a:p>
          <a:p>
            <a:endParaRPr lang="en-US" sz="2000" dirty="0">
              <a:solidFill>
                <a:srgbClr val="212121"/>
              </a:solidFill>
              <a:latin typeface="Times New Roman" panose="02020603050405020304" pitchFamily="18" charset="0"/>
              <a:cs typeface="Times New Roman" panose="02020603050405020304" pitchFamily="18" charset="0"/>
            </a:endParaRPr>
          </a:p>
          <a:p>
            <a:r>
              <a:rPr lang="en-US" sz="2000" dirty="0">
                <a:solidFill>
                  <a:srgbClr val="212121"/>
                </a:solidFill>
                <a:latin typeface="Times New Roman" panose="02020603050405020304" pitchFamily="18" charset="0"/>
                <a:cs typeface="Times New Roman" panose="02020603050405020304" pitchFamily="18" charset="0"/>
              </a:rPr>
              <a:t>Here we can see that </a:t>
            </a:r>
            <a:r>
              <a:rPr lang="en-US" sz="2000" b="1" dirty="0">
                <a:solidFill>
                  <a:srgbClr val="212121"/>
                </a:solidFill>
                <a:latin typeface="Times New Roman" panose="02020603050405020304" pitchFamily="18" charset="0"/>
                <a:cs typeface="Times New Roman" panose="02020603050405020304" pitchFamily="18" charset="0"/>
              </a:rPr>
              <a:t>2500</a:t>
            </a:r>
            <a:r>
              <a:rPr lang="en-US" sz="2000" dirty="0">
                <a:solidFill>
                  <a:srgbClr val="212121"/>
                </a:solidFill>
                <a:latin typeface="Times New Roman" panose="02020603050405020304" pitchFamily="18" charset="0"/>
                <a:cs typeface="Times New Roman" panose="02020603050405020304" pitchFamily="18" charset="0"/>
              </a:rPr>
              <a:t> are the Entire home/apt</a:t>
            </a:r>
            <a:r>
              <a:rPr lang="en-US" sz="2000" b="1" dirty="0">
                <a:solidFill>
                  <a:srgbClr val="212121"/>
                </a:solidFill>
                <a:latin typeface="Times New Roman" panose="02020603050405020304" pitchFamily="18" charset="0"/>
                <a:cs typeface="Times New Roman" panose="02020603050405020304" pitchFamily="18" charset="0"/>
              </a:rPr>
              <a:t>, +2000 </a:t>
            </a:r>
            <a:r>
              <a:rPr lang="en-US" sz="2000" dirty="0">
                <a:solidFill>
                  <a:srgbClr val="212121"/>
                </a:solidFill>
                <a:latin typeface="Times New Roman" panose="02020603050405020304" pitchFamily="18" charset="0"/>
                <a:cs typeface="Times New Roman" panose="02020603050405020304" pitchFamily="18" charset="0"/>
              </a:rPr>
              <a:t>private room types and </a:t>
            </a:r>
            <a:r>
              <a:rPr lang="en-US" sz="2000" b="1" dirty="0">
                <a:solidFill>
                  <a:srgbClr val="212121"/>
                </a:solidFill>
                <a:latin typeface="Times New Roman" panose="02020603050405020304" pitchFamily="18" charset="0"/>
                <a:cs typeface="Times New Roman" panose="02020603050405020304" pitchFamily="18" charset="0"/>
              </a:rPr>
              <a:t>+100 </a:t>
            </a:r>
            <a:r>
              <a:rPr lang="en-US" sz="2000" dirty="0">
                <a:solidFill>
                  <a:srgbClr val="212121"/>
                </a:solidFill>
                <a:latin typeface="Times New Roman" panose="02020603050405020304" pitchFamily="18" charset="0"/>
                <a:cs typeface="Times New Roman" panose="02020603050405020304" pitchFamily="18" charset="0"/>
              </a:rPr>
              <a:t>are the shared rooms</a:t>
            </a:r>
            <a:endParaRPr lang="en-IN" sz="20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999912"/>
            <a:ext cx="5181600" cy="4002763"/>
          </a:xfrm>
        </p:spPr>
      </p:pic>
    </p:spTree>
    <p:extLst>
      <p:ext uri="{BB962C8B-B14F-4D97-AF65-F5344CB8AC3E}">
        <p14:creationId xmlns:p14="http://schemas.microsoft.com/office/powerpoint/2010/main" val="3285823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712CE5-161A-3E89-691A-EDD60E032C15}"/>
              </a:ext>
            </a:extLst>
          </p:cNvPr>
          <p:cNvSpPr>
            <a:spLocks noGrp="1"/>
          </p:cNvSpPr>
          <p:nvPr>
            <p:ph type="title"/>
          </p:nvPr>
        </p:nvSpPr>
        <p:spPr/>
        <p:txBody>
          <a:bodyPr>
            <a:normAutofit fontScale="90000"/>
          </a:bodyPr>
          <a:lstStyle/>
          <a:p>
            <a:r>
              <a:rPr lang="en-US" b="1" dirty="0">
                <a:solidFill>
                  <a:srgbClr val="FFC000"/>
                </a:solidFill>
                <a:effectLst/>
                <a:latin typeface="Times New Roman" panose="02020603050405020304" pitchFamily="18" charset="0"/>
                <a:cs typeface="Times New Roman" panose="02020603050405020304" pitchFamily="18" charset="0"/>
              </a:rPr>
              <a:t/>
            </a:r>
            <a:br>
              <a:rPr lang="en-US" b="1" dirty="0">
                <a:solidFill>
                  <a:srgbClr val="FFC000"/>
                </a:solidFill>
                <a:effectLst/>
                <a:latin typeface="Times New Roman" panose="02020603050405020304" pitchFamily="18" charset="0"/>
                <a:cs typeface="Times New Roman" panose="02020603050405020304" pitchFamily="18" charset="0"/>
              </a:rPr>
            </a:br>
            <a:r>
              <a:rPr lang="en-US" b="1" dirty="0">
                <a:solidFill>
                  <a:srgbClr val="FFC000"/>
                </a:solidFill>
                <a:effectLst/>
                <a:latin typeface="Times New Roman" panose="02020603050405020304" pitchFamily="18" charset="0"/>
                <a:cs typeface="Times New Roman" panose="02020603050405020304" pitchFamily="18" charset="0"/>
              </a:rPr>
              <a:t>Price for review per month</a:t>
            </a:r>
            <a:r>
              <a:rPr lang="en-US" b="0" dirty="0">
                <a:solidFill>
                  <a:srgbClr val="FFC000"/>
                </a:solidFill>
                <a:effectLst/>
                <a:latin typeface="Courier New" panose="02070309020205020404" pitchFamily="49" charset="0"/>
              </a:rPr>
              <a:t/>
            </a:r>
            <a:br>
              <a:rPr lang="en-US" b="0" dirty="0">
                <a:solidFill>
                  <a:srgbClr val="FFC000"/>
                </a:solidFill>
                <a:effectLst/>
                <a:latin typeface="Courier New" panose="02070309020205020404" pitchFamily="49" charset="0"/>
              </a:rPr>
            </a:br>
            <a:endParaRPr lang="en-IN" dirty="0">
              <a:solidFill>
                <a:srgbClr val="FFC000"/>
              </a:solidFill>
            </a:endParaRPr>
          </a:p>
        </p:txBody>
      </p:sp>
      <p:sp>
        <p:nvSpPr>
          <p:cNvPr id="3" name="Content Placeholder 2">
            <a:extLst>
              <a:ext uri="{FF2B5EF4-FFF2-40B4-BE49-F238E27FC236}">
                <a16:creationId xmlns:a16="http://schemas.microsoft.com/office/drawing/2014/main" xmlns="" id="{18CF65B3-B9BC-E3AE-8BB7-3BAB8890C731}"/>
              </a:ext>
            </a:extLst>
          </p:cNvPr>
          <p:cNvSpPr>
            <a:spLocks noGrp="1"/>
          </p:cNvSpPr>
          <p:nvPr>
            <p:ph sz="half" idx="1"/>
          </p:nvPr>
        </p:nvSpPr>
        <p:spPr/>
        <p:txBody>
          <a:bodyPr>
            <a:normAutofit/>
          </a:bodyPr>
          <a:lstStyle/>
          <a:p>
            <a:r>
              <a:rPr lang="en-US" sz="2000" b="0" i="0" dirty="0">
                <a:solidFill>
                  <a:srgbClr val="212121"/>
                </a:solidFill>
                <a:effectLst/>
                <a:latin typeface="Times New Roman" panose="02020603050405020304" pitchFamily="18" charset="0"/>
                <a:cs typeface="Times New Roman" panose="02020603050405020304" pitchFamily="18" charset="0"/>
              </a:rPr>
              <a:t>Majority of the listings have a price below </a:t>
            </a:r>
            <a:r>
              <a:rPr lang="en-US" sz="2000" b="1" i="0" dirty="0">
                <a:solidFill>
                  <a:srgbClr val="212121"/>
                </a:solidFill>
                <a:effectLst/>
                <a:latin typeface="Times New Roman" panose="02020603050405020304" pitchFamily="18" charset="0"/>
                <a:cs typeface="Times New Roman" panose="02020603050405020304" pitchFamily="18" charset="0"/>
              </a:rPr>
              <a:t>1000</a:t>
            </a:r>
          </a:p>
          <a:p>
            <a:endParaRPr lang="en-US" sz="2000" b="0" i="0" dirty="0">
              <a:solidFill>
                <a:srgbClr val="212121"/>
              </a:solidFill>
              <a:effectLst/>
              <a:latin typeface="Times New Roman" panose="02020603050405020304" pitchFamily="18" charset="0"/>
              <a:cs typeface="Times New Roman" panose="02020603050405020304" pitchFamily="18" charset="0"/>
            </a:endParaRPr>
          </a:p>
          <a:p>
            <a:r>
              <a:rPr lang="en-US" sz="2000" b="0" i="0" dirty="0">
                <a:solidFill>
                  <a:srgbClr val="212121"/>
                </a:solidFill>
                <a:effectLst/>
                <a:latin typeface="Times New Roman" panose="02020603050405020304" pitchFamily="18" charset="0"/>
                <a:cs typeface="Times New Roman" panose="02020603050405020304" pitchFamily="18" charset="0"/>
              </a:rPr>
              <a:t>The maximum number of reviews received is </a:t>
            </a:r>
            <a:r>
              <a:rPr lang="en-US" sz="2000" b="1" i="0" dirty="0">
                <a:solidFill>
                  <a:srgbClr val="212121"/>
                </a:solidFill>
                <a:effectLst/>
                <a:latin typeface="Times New Roman" panose="02020603050405020304" pitchFamily="18" charset="0"/>
                <a:cs typeface="Times New Roman" panose="02020603050405020304" pitchFamily="18" charset="0"/>
              </a:rPr>
              <a:t>highest</a:t>
            </a:r>
            <a:r>
              <a:rPr lang="en-US" sz="2000" b="0" i="0" dirty="0">
                <a:solidFill>
                  <a:srgbClr val="212121"/>
                </a:solidFill>
                <a:effectLst/>
                <a:latin typeface="Times New Roman" panose="02020603050405020304" pitchFamily="18" charset="0"/>
                <a:cs typeface="Times New Roman" panose="02020603050405020304" pitchFamily="18" charset="0"/>
              </a:rPr>
              <a:t> for listings with prices between </a:t>
            </a:r>
            <a:r>
              <a:rPr lang="en-US" sz="2000" b="1" i="0" dirty="0">
                <a:solidFill>
                  <a:srgbClr val="212121"/>
                </a:solidFill>
                <a:effectLst/>
                <a:latin typeface="Times New Roman" panose="02020603050405020304" pitchFamily="18" charset="0"/>
                <a:cs typeface="Times New Roman" panose="02020603050405020304" pitchFamily="18" charset="0"/>
              </a:rPr>
              <a:t>0-200</a:t>
            </a:r>
          </a:p>
          <a:p>
            <a:endParaRPr lang="en-US" sz="2000" b="0" i="0" dirty="0">
              <a:solidFill>
                <a:srgbClr val="212121"/>
              </a:solidFill>
              <a:effectLst/>
              <a:latin typeface="Times New Roman" panose="02020603050405020304" pitchFamily="18" charset="0"/>
              <a:cs typeface="Times New Roman" panose="02020603050405020304" pitchFamily="18" charset="0"/>
            </a:endParaRPr>
          </a:p>
          <a:p>
            <a:r>
              <a:rPr lang="en-US" sz="2000" b="0" i="0" dirty="0">
                <a:solidFill>
                  <a:srgbClr val="212121"/>
                </a:solidFill>
                <a:effectLst/>
                <a:latin typeface="Times New Roman" panose="02020603050405020304" pitchFamily="18" charset="0"/>
                <a:cs typeface="Times New Roman" panose="02020603050405020304" pitchFamily="18" charset="0"/>
              </a:rPr>
              <a:t>Listings with prices between</a:t>
            </a:r>
            <a:r>
              <a:rPr lang="en-US" sz="2000" b="1" i="0" dirty="0">
                <a:solidFill>
                  <a:srgbClr val="212121"/>
                </a:solidFill>
                <a:effectLst/>
                <a:latin typeface="Times New Roman" panose="02020603050405020304" pitchFamily="18" charset="0"/>
                <a:cs typeface="Times New Roman" panose="02020603050405020304" pitchFamily="18" charset="0"/>
              </a:rPr>
              <a:t> 200-600 </a:t>
            </a:r>
            <a:r>
              <a:rPr lang="en-US" sz="2000" b="0" i="0" dirty="0">
                <a:solidFill>
                  <a:srgbClr val="212121"/>
                </a:solidFill>
                <a:effectLst/>
                <a:latin typeface="Times New Roman" panose="02020603050405020304" pitchFamily="18" charset="0"/>
                <a:cs typeface="Times New Roman" panose="02020603050405020304" pitchFamily="18" charset="0"/>
              </a:rPr>
              <a:t>tend to have more reviews compared to listings with prices above </a:t>
            </a:r>
            <a:r>
              <a:rPr lang="en-US" sz="2000" b="1" i="0" dirty="0">
                <a:solidFill>
                  <a:srgbClr val="212121"/>
                </a:solidFill>
                <a:effectLst/>
                <a:latin typeface="Times New Roman" panose="02020603050405020304" pitchFamily="18" charset="0"/>
                <a:cs typeface="Times New Roman" panose="02020603050405020304" pitchFamily="18" charset="0"/>
              </a:rPr>
              <a:t>600</a:t>
            </a:r>
          </a:p>
          <a:p>
            <a:endParaRPr lang="en-IN" sz="20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39251" y="2113054"/>
            <a:ext cx="5047498" cy="3776479"/>
          </a:xfrm>
        </p:spPr>
      </p:pic>
    </p:spTree>
    <p:extLst>
      <p:ext uri="{BB962C8B-B14F-4D97-AF65-F5344CB8AC3E}">
        <p14:creationId xmlns:p14="http://schemas.microsoft.com/office/powerpoint/2010/main" val="294553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C13F85C-5075-7E27-6837-AC9074ABD4EE}"/>
              </a:ext>
            </a:extLst>
          </p:cNvPr>
          <p:cNvSpPr>
            <a:spLocks noGrp="1"/>
          </p:cNvSpPr>
          <p:nvPr>
            <p:ph type="title"/>
          </p:nvPr>
        </p:nvSpPr>
        <p:spPr/>
        <p:txBody>
          <a:bodyPr/>
          <a:lstStyle/>
          <a:p>
            <a:r>
              <a:rPr lang="en-IN" b="1" dirty="0">
                <a:solidFill>
                  <a:srgbClr val="FFC000"/>
                </a:solidFill>
                <a:latin typeface="Times New Roman" panose="02020603050405020304" pitchFamily="18" charset="0"/>
                <a:cs typeface="Times New Roman" panose="02020603050405020304" pitchFamily="18" charset="0"/>
              </a:rPr>
              <a:t>Conclusion</a:t>
            </a:r>
          </a:p>
        </p:txBody>
      </p:sp>
      <p:sp>
        <p:nvSpPr>
          <p:cNvPr id="6" name="Content Placeholder 5">
            <a:extLst>
              <a:ext uri="{FF2B5EF4-FFF2-40B4-BE49-F238E27FC236}">
                <a16:creationId xmlns:a16="http://schemas.microsoft.com/office/drawing/2014/main" xmlns="" id="{B9CCCF89-7355-A786-0AA1-1AD408DD34D3}"/>
              </a:ext>
            </a:extLst>
          </p:cNvPr>
          <p:cNvSpPr>
            <a:spLocks noGrp="1"/>
          </p:cNvSpPr>
          <p:nvPr>
            <p:ph idx="1"/>
          </p:nvPr>
        </p:nvSpPr>
        <p:spPr/>
        <p:txBody>
          <a:bodyPr>
            <a:normAutofit/>
          </a:bodyPr>
          <a:lstStyle/>
          <a:p>
            <a:pPr>
              <a:buFont typeface="Wingdings" panose="05000000000000000000" pitchFamily="2" charset="2"/>
              <a:buChar char="Ø"/>
            </a:pPr>
            <a:r>
              <a:rPr lang="en-US" sz="2000" b="0" i="0" dirty="0">
                <a:solidFill>
                  <a:srgbClr val="212121"/>
                </a:solidFill>
                <a:effectLst/>
                <a:latin typeface="Times New Roman" panose="02020603050405020304" pitchFamily="18" charset="0"/>
                <a:cs typeface="Times New Roman" panose="02020603050405020304" pitchFamily="18" charset="0"/>
              </a:rPr>
              <a:t>Based on the visualization chart, we can conclude that the maximum prices for different room types in different neighborhoods of the Airbnb dataset vary significantly. The chart shows that the entire home/apartment type of rooms generally have the highest maximum prices, followed by private rooms and shared rooms.</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We found that the </a:t>
            </a:r>
            <a:r>
              <a:rPr lang="en-US" sz="2000" dirty="0">
                <a:solidFill>
                  <a:srgbClr val="212121"/>
                </a:solidFill>
                <a:latin typeface="Times New Roman" panose="02020603050405020304" pitchFamily="18" charset="0"/>
                <a:cs typeface="Times New Roman" panose="02020603050405020304" pitchFamily="18" charset="0"/>
              </a:rPr>
              <a:t> </a:t>
            </a:r>
            <a:r>
              <a:rPr lang="en-US" sz="2000" b="1" dirty="0">
                <a:solidFill>
                  <a:srgbClr val="212121"/>
                </a:solidFill>
                <a:latin typeface="Times New Roman" panose="02020603050405020304" pitchFamily="18" charset="0"/>
                <a:cs typeface="Times New Roman" panose="02020603050405020304" pitchFamily="18" charset="0"/>
              </a:rPr>
              <a:t>Queens</a:t>
            </a:r>
            <a:r>
              <a:rPr lang="en-US" sz="2000" dirty="0">
                <a:solidFill>
                  <a:srgbClr val="212121"/>
                </a:solidFill>
                <a:latin typeface="Times New Roman" panose="02020603050405020304" pitchFamily="18" charset="0"/>
                <a:cs typeface="Times New Roman" panose="02020603050405020304" pitchFamily="18" charset="0"/>
              </a:rPr>
              <a:t> and </a:t>
            </a:r>
            <a:r>
              <a:rPr lang="en-IN" sz="2000" b="1" i="0" dirty="0">
                <a:solidFill>
                  <a:srgbClr val="212121"/>
                </a:solidFill>
                <a:effectLst/>
                <a:latin typeface="Times New Roman" panose="02020603050405020304" pitchFamily="18" charset="0"/>
                <a:cs typeface="Times New Roman" panose="02020603050405020304" pitchFamily="18" charset="0"/>
              </a:rPr>
              <a:t>Manhattan</a:t>
            </a:r>
            <a:r>
              <a:rPr lang="en-US" sz="2000" dirty="0">
                <a:solidFill>
                  <a:srgbClr val="212121"/>
                </a:solidFill>
                <a:latin typeface="Times New Roman" panose="02020603050405020304" pitchFamily="18" charset="0"/>
                <a:cs typeface="Times New Roman" panose="02020603050405020304" pitchFamily="18" charset="0"/>
              </a:rPr>
              <a:t> </a:t>
            </a:r>
            <a:r>
              <a:rPr lang="en-US" sz="2000" b="0" i="0" dirty="0">
                <a:solidFill>
                  <a:srgbClr val="212121"/>
                </a:solidFill>
                <a:effectLst/>
                <a:latin typeface="Times New Roman" panose="02020603050405020304" pitchFamily="18" charset="0"/>
                <a:cs typeface="Times New Roman" panose="02020603050405020304" pitchFamily="18" charset="0"/>
              </a:rPr>
              <a:t>neighborhood group is the highest reviewed group .</a:t>
            </a:r>
          </a:p>
          <a:p>
            <a:pPr>
              <a:buFont typeface="Wingdings" panose="05000000000000000000" pitchFamily="2" charset="2"/>
              <a:buChar char="Ø"/>
            </a:pPr>
            <a:r>
              <a:rPr lang="en-US" sz="2000" b="0" i="0" dirty="0">
                <a:solidFill>
                  <a:srgbClr val="212121"/>
                </a:solidFill>
                <a:effectLst/>
                <a:latin typeface="Times New Roman" panose="02020603050405020304" pitchFamily="18" charset="0"/>
                <a:cs typeface="Times New Roman" panose="02020603050405020304" pitchFamily="18" charset="0"/>
              </a:rPr>
              <a:t>The </a:t>
            </a:r>
            <a:r>
              <a:rPr lang="en-IN" sz="2000" b="1" i="0" dirty="0">
                <a:solidFill>
                  <a:srgbClr val="212121"/>
                </a:solidFill>
                <a:effectLst/>
                <a:latin typeface="Times New Roman" panose="02020603050405020304" pitchFamily="18" charset="0"/>
                <a:cs typeface="Times New Roman" panose="02020603050405020304" pitchFamily="18" charset="0"/>
              </a:rPr>
              <a:t>Manhattan is </a:t>
            </a:r>
            <a:r>
              <a:rPr lang="en-IN" sz="2000" i="0" dirty="0">
                <a:solidFill>
                  <a:srgbClr val="212121"/>
                </a:solidFill>
                <a:effectLst/>
                <a:latin typeface="Times New Roman" panose="02020603050405020304" pitchFamily="18" charset="0"/>
                <a:cs typeface="Times New Roman" panose="02020603050405020304" pitchFamily="18" charset="0"/>
              </a:rPr>
              <a:t>the highest average price over all the room types.</a:t>
            </a:r>
          </a:p>
          <a:p>
            <a:pPr>
              <a:buFont typeface="Wingdings" panose="05000000000000000000" pitchFamily="2" charset="2"/>
              <a:buChar char="Ø"/>
            </a:pPr>
            <a:r>
              <a:rPr lang="en-IN" sz="2000" dirty="0">
                <a:solidFill>
                  <a:srgbClr val="212121"/>
                </a:solidFill>
                <a:latin typeface="Times New Roman" panose="02020603050405020304" pitchFamily="18" charset="0"/>
                <a:cs typeface="Times New Roman" panose="02020603050405020304" pitchFamily="18" charset="0"/>
              </a:rPr>
              <a:t>The </a:t>
            </a:r>
            <a:r>
              <a:rPr lang="en-US" sz="2000" b="1" i="0" dirty="0">
                <a:solidFill>
                  <a:srgbClr val="212121"/>
                </a:solidFill>
                <a:effectLst/>
                <a:latin typeface="Times New Roman" panose="02020603050405020304" pitchFamily="18" charset="0"/>
                <a:cs typeface="Times New Roman" panose="02020603050405020304" pitchFamily="18" charset="0"/>
              </a:rPr>
              <a:t>Manhattan</a:t>
            </a:r>
            <a:r>
              <a:rPr lang="en-US" sz="2000" b="0" i="0" dirty="0">
                <a:solidFill>
                  <a:srgbClr val="212121"/>
                </a:solidFill>
                <a:effectLst/>
                <a:latin typeface="Times New Roman" panose="02020603050405020304" pitchFamily="18" charset="0"/>
                <a:cs typeface="Times New Roman" panose="02020603050405020304" pitchFamily="18" charset="0"/>
              </a:rPr>
              <a:t> and </a:t>
            </a:r>
            <a:r>
              <a:rPr lang="en-US" sz="2000" b="1" i="0" dirty="0">
                <a:solidFill>
                  <a:srgbClr val="212121"/>
                </a:solidFill>
                <a:effectLst/>
                <a:latin typeface="Times New Roman" panose="02020603050405020304" pitchFamily="18" charset="0"/>
                <a:cs typeface="Times New Roman" panose="02020603050405020304" pitchFamily="18" charset="0"/>
              </a:rPr>
              <a:t>Brooklyn</a:t>
            </a:r>
            <a:r>
              <a:rPr lang="en-US" sz="2000" b="0" i="0" dirty="0">
                <a:solidFill>
                  <a:srgbClr val="212121"/>
                </a:solidFill>
                <a:effectLst/>
                <a:latin typeface="Times New Roman" panose="02020603050405020304" pitchFamily="18" charset="0"/>
                <a:cs typeface="Times New Roman" panose="02020603050405020304" pitchFamily="18" charset="0"/>
              </a:rPr>
              <a:t> have the highest average minimum nights.</a:t>
            </a:r>
          </a:p>
          <a:p>
            <a:pPr>
              <a:buFont typeface="Wingdings" panose="05000000000000000000" pitchFamily="2" charset="2"/>
              <a:buChar char="Ø"/>
            </a:pPr>
            <a:r>
              <a:rPr lang="en-US" sz="2000" b="0" i="0" dirty="0">
                <a:solidFill>
                  <a:srgbClr val="212121"/>
                </a:solidFill>
                <a:effectLst/>
                <a:latin typeface="Times New Roman" panose="02020603050405020304" pitchFamily="18" charset="0"/>
                <a:cs typeface="Times New Roman" panose="02020603050405020304" pitchFamily="18" charset="0"/>
              </a:rPr>
              <a:t>The maximum number of reviews received is </a:t>
            </a:r>
            <a:r>
              <a:rPr lang="en-US" sz="2000" b="1" i="0" dirty="0">
                <a:solidFill>
                  <a:srgbClr val="212121"/>
                </a:solidFill>
                <a:effectLst/>
                <a:latin typeface="Times New Roman" panose="02020603050405020304" pitchFamily="18" charset="0"/>
                <a:cs typeface="Times New Roman" panose="02020603050405020304" pitchFamily="18" charset="0"/>
              </a:rPr>
              <a:t>highest</a:t>
            </a:r>
            <a:r>
              <a:rPr lang="en-US" sz="2000" b="0" i="0" dirty="0">
                <a:solidFill>
                  <a:srgbClr val="212121"/>
                </a:solidFill>
                <a:effectLst/>
                <a:latin typeface="Times New Roman" panose="02020603050405020304" pitchFamily="18" charset="0"/>
                <a:cs typeface="Times New Roman" panose="02020603050405020304" pitchFamily="18" charset="0"/>
              </a:rPr>
              <a:t> for listings with prices between </a:t>
            </a:r>
            <a:r>
              <a:rPr lang="en-US" sz="2000" b="1" i="0" dirty="0">
                <a:solidFill>
                  <a:srgbClr val="212121"/>
                </a:solidFill>
                <a:effectLst/>
                <a:latin typeface="Times New Roman" panose="02020603050405020304" pitchFamily="18" charset="0"/>
                <a:cs typeface="Times New Roman" panose="02020603050405020304" pitchFamily="18" charset="0"/>
              </a:rPr>
              <a:t>0-200</a:t>
            </a:r>
          </a:p>
          <a:p>
            <a:pPr>
              <a:buFont typeface="Wingdings" panose="05000000000000000000" pitchFamily="2" charset="2"/>
              <a:buChar char="Ø"/>
            </a:pPr>
            <a:r>
              <a:rPr lang="en-US" sz="2000" dirty="0">
                <a:solidFill>
                  <a:srgbClr val="212121"/>
                </a:solidFill>
                <a:latin typeface="Times New Roman" panose="02020603050405020304" pitchFamily="18" charset="0"/>
                <a:cs typeface="Times New Roman" panose="02020603050405020304" pitchFamily="18" charset="0"/>
              </a:rPr>
              <a:t>Overall we found </a:t>
            </a:r>
            <a:r>
              <a:rPr lang="en-US" sz="2000" b="1" dirty="0">
                <a:solidFill>
                  <a:srgbClr val="212121"/>
                </a:solidFill>
                <a:latin typeface="Times New Roman" panose="02020603050405020304" pitchFamily="18" charset="0"/>
                <a:cs typeface="Times New Roman" panose="02020603050405020304" pitchFamily="18" charset="0"/>
              </a:rPr>
              <a:t>that </a:t>
            </a:r>
            <a:r>
              <a:rPr lang="en-IN" sz="2000" b="1" i="0" dirty="0">
                <a:solidFill>
                  <a:srgbClr val="212121"/>
                </a:solidFill>
                <a:effectLst/>
                <a:latin typeface="Times New Roman" panose="02020603050405020304" pitchFamily="18" charset="0"/>
                <a:cs typeface="Times New Roman" panose="02020603050405020304" pitchFamily="18" charset="0"/>
              </a:rPr>
              <a:t>Manhattan </a:t>
            </a:r>
            <a:r>
              <a:rPr lang="en-IN" sz="2000" i="0" dirty="0">
                <a:solidFill>
                  <a:srgbClr val="212121"/>
                </a:solidFill>
                <a:effectLst/>
                <a:latin typeface="Times New Roman" panose="02020603050405020304" pitchFamily="18" charset="0"/>
                <a:cs typeface="Times New Roman" panose="02020603050405020304" pitchFamily="18" charset="0"/>
              </a:rPr>
              <a:t>is the highest traffic generated.</a:t>
            </a:r>
            <a:endParaRPr lang="en-US" sz="2000" i="0" dirty="0">
              <a:solidFill>
                <a:srgbClr val="21212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b="0" i="0" dirty="0">
              <a:solidFill>
                <a:srgbClr val="21212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i="0" dirty="0">
              <a:solidFill>
                <a:srgbClr val="21212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solidFill>
                <a:srgbClr val="212121"/>
              </a:solidFill>
              <a:latin typeface="Times New Roman" panose="02020603050405020304" pitchFamily="18" charset="0"/>
              <a:cs typeface="Times New Roman" panose="02020603050405020304" pitchFamily="18" charset="0"/>
            </a:endParaRPr>
          </a:p>
          <a:p>
            <a:endParaRPr lang="en-US" sz="2000" dirty="0">
              <a:solidFill>
                <a:srgbClr val="212121"/>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5038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70BF4F4-5DB0-1AD0-019A-74256C10E088}"/>
              </a:ext>
            </a:extLst>
          </p:cNvPr>
          <p:cNvSpPr>
            <a:spLocks noGrp="1"/>
          </p:cNvSpPr>
          <p:nvPr>
            <p:ph idx="1"/>
          </p:nvPr>
        </p:nvSpPr>
        <p:spPr>
          <a:xfrm>
            <a:off x="618978" y="689317"/>
            <a:ext cx="10734822" cy="5487646"/>
          </a:xfrm>
        </p:spPr>
        <p:txBody>
          <a:bodyPr>
            <a:normAutofit/>
          </a:bodyPr>
          <a:lstStyle/>
          <a:p>
            <a:pPr marL="0" indent="0">
              <a:buNone/>
            </a:pPr>
            <a:r>
              <a:rPr lang="en-IN" sz="4400" b="1" dirty="0">
                <a:solidFill>
                  <a:schemeClr val="accent4"/>
                </a:solidFill>
                <a:latin typeface="Times New Roman" panose="02020603050405020304" pitchFamily="18" charset="0"/>
                <a:cs typeface="Times New Roman" panose="02020603050405020304" pitchFamily="18" charset="0"/>
              </a:rPr>
              <a:t>Content :</a:t>
            </a:r>
          </a:p>
          <a:p>
            <a:pPr marL="0" indent="0">
              <a:buNone/>
            </a:pPr>
            <a:endParaRPr lang="en-IN" sz="4400" b="1"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3600" b="1" dirty="0">
                <a:latin typeface="Times New Roman" panose="02020603050405020304" pitchFamily="18" charset="0"/>
                <a:cs typeface="Times New Roman" panose="02020603050405020304" pitchFamily="18" charset="0"/>
              </a:rPr>
              <a:t>What is </a:t>
            </a:r>
            <a:r>
              <a:rPr lang="en-IN" sz="3600" b="1" dirty="0" smtClean="0">
                <a:latin typeface="Times New Roman" panose="02020603050405020304" pitchFamily="18" charset="0"/>
                <a:cs typeface="Times New Roman" panose="02020603050405020304" pitchFamily="18" charset="0"/>
              </a:rPr>
              <a:t>Airbnb</a:t>
            </a:r>
            <a:r>
              <a:rPr lang="en-IN" sz="36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sz="3600" b="1"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
            </a:pPr>
            <a:r>
              <a:rPr lang="en-IN" sz="3600" b="1" dirty="0">
                <a:latin typeface="Times New Roman" panose="02020603050405020304" pitchFamily="18" charset="0"/>
                <a:cs typeface="Times New Roman" panose="02020603050405020304" pitchFamily="18" charset="0"/>
              </a:rPr>
              <a:t>Data Summary</a:t>
            </a:r>
          </a:p>
          <a:p>
            <a:pPr>
              <a:buFont typeface="Wingdings" panose="05000000000000000000" pitchFamily="2" charset="2"/>
              <a:buChar char="§"/>
            </a:pPr>
            <a:r>
              <a:rPr lang="en-IN" sz="3600" b="1" dirty="0">
                <a:latin typeface="Times New Roman" panose="02020603050405020304" pitchFamily="18" charset="0"/>
                <a:cs typeface="Times New Roman" panose="02020603050405020304" pitchFamily="18" charset="0"/>
              </a:rPr>
              <a:t>Preparing Dataset</a:t>
            </a:r>
          </a:p>
          <a:p>
            <a:pPr>
              <a:buFont typeface="Wingdings" panose="05000000000000000000" pitchFamily="2" charset="2"/>
              <a:buChar char="§"/>
            </a:pPr>
            <a:r>
              <a:rPr lang="en-IN" sz="3600" b="1" dirty="0">
                <a:latin typeface="Times New Roman" panose="02020603050405020304" pitchFamily="18" charset="0"/>
                <a:cs typeface="Times New Roman" panose="02020603050405020304" pitchFamily="18" charset="0"/>
              </a:rPr>
              <a:t>Exploring Dataset</a:t>
            </a:r>
          </a:p>
          <a:p>
            <a:pPr>
              <a:buFont typeface="Wingdings" panose="05000000000000000000" pitchFamily="2" charset="2"/>
              <a:buChar char="§"/>
            </a:pPr>
            <a:r>
              <a:rPr lang="en-IN" sz="36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52709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D709A5-40C0-6CD9-937E-0F507D949B3B}"/>
              </a:ext>
            </a:extLst>
          </p:cNvPr>
          <p:cNvSpPr>
            <a:spLocks noGrp="1"/>
          </p:cNvSpPr>
          <p:nvPr>
            <p:ph type="title"/>
          </p:nvPr>
        </p:nvSpPr>
        <p:spPr/>
        <p:txBody>
          <a:bodyPr/>
          <a:lstStyle/>
          <a:p>
            <a:r>
              <a:rPr lang="en-IN" b="1" dirty="0">
                <a:solidFill>
                  <a:srgbClr val="FFC000"/>
                </a:solidFill>
                <a:latin typeface="Times New Roman" panose="02020603050405020304" pitchFamily="18" charset="0"/>
                <a:cs typeface="Times New Roman" panose="02020603050405020304" pitchFamily="18" charset="0"/>
              </a:rPr>
              <a:t>What is Airbnb?</a:t>
            </a:r>
          </a:p>
        </p:txBody>
      </p:sp>
      <p:sp>
        <p:nvSpPr>
          <p:cNvPr id="3" name="Content Placeholder 2">
            <a:extLst>
              <a:ext uri="{FF2B5EF4-FFF2-40B4-BE49-F238E27FC236}">
                <a16:creationId xmlns:a16="http://schemas.microsoft.com/office/drawing/2014/main" xmlns="" id="{EFAE543C-0241-3EA2-6695-6D303EBFF67D}"/>
              </a:ext>
            </a:extLst>
          </p:cNvPr>
          <p:cNvSpPr>
            <a:spLocks noGrp="1"/>
          </p:cNvSpPr>
          <p:nvPr>
            <p:ph idx="1"/>
          </p:nvPr>
        </p:nvSpPr>
        <p:spPr/>
        <p:txBody>
          <a:bodyPr/>
          <a:lstStyle/>
          <a:p>
            <a:pPr>
              <a:lnSpc>
                <a:spcPct val="100000"/>
              </a:lnSpc>
            </a:pPr>
            <a:r>
              <a:rPr lang="en-US" b="0" i="0" dirty="0">
                <a:solidFill>
                  <a:srgbClr val="202124"/>
                </a:solidFill>
                <a:effectLst/>
                <a:latin typeface="Times New Roman" panose="02020603050405020304" pitchFamily="18" charset="0"/>
                <a:cs typeface="Times New Roman" panose="02020603050405020304" pitchFamily="18" charset="0"/>
              </a:rPr>
              <a:t>Airbnb </a:t>
            </a:r>
            <a:r>
              <a:rPr lang="en-US" b="0" i="0" dirty="0">
                <a:solidFill>
                  <a:srgbClr val="040C28"/>
                </a:solidFill>
                <a:effectLst/>
                <a:latin typeface="Times New Roman" panose="02020603050405020304" pitchFamily="18" charset="0"/>
                <a:cs typeface="Times New Roman" panose="02020603050405020304" pitchFamily="18" charset="0"/>
              </a:rPr>
              <a:t>began in 2008 when two designers who had space to share hosted three travelers looking for a place to stay</a:t>
            </a:r>
            <a:r>
              <a:rPr lang="en-US" b="0" i="0" dirty="0">
                <a:solidFill>
                  <a:srgbClr val="202124"/>
                </a:solidFill>
                <a:effectLst/>
                <a:latin typeface="Times New Roman" panose="02020603050405020304" pitchFamily="18" charset="0"/>
                <a:cs typeface="Times New Roman" panose="02020603050405020304" pitchFamily="18" charset="0"/>
              </a:rPr>
              <a:t>. Now, millions of Hosts and guests have created free Airbnb accounts to enjoy each other's unique view of the world.</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C89B8AD6-B5F2-C7CB-4355-525040F9FF44}"/>
              </a:ext>
            </a:extLst>
          </p:cNvPr>
          <p:cNvPicPr>
            <a:picLocks noChangeAspect="1"/>
          </p:cNvPicPr>
          <p:nvPr/>
        </p:nvPicPr>
        <p:blipFill>
          <a:blip r:embed="rId2"/>
          <a:stretch>
            <a:fillRect/>
          </a:stretch>
        </p:blipFill>
        <p:spPr>
          <a:xfrm>
            <a:off x="3719857" y="3831594"/>
            <a:ext cx="4752286" cy="2661281"/>
          </a:xfrm>
          <a:prstGeom prst="rect">
            <a:avLst/>
          </a:prstGeom>
        </p:spPr>
      </p:pic>
    </p:spTree>
    <p:extLst>
      <p:ext uri="{BB962C8B-B14F-4D97-AF65-F5344CB8AC3E}">
        <p14:creationId xmlns:p14="http://schemas.microsoft.com/office/powerpoint/2010/main" val="404991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89F64C-57C1-5B0B-8C7B-8BFF478C8903}"/>
              </a:ext>
            </a:extLst>
          </p:cNvPr>
          <p:cNvSpPr>
            <a:spLocks noGrp="1"/>
          </p:cNvSpPr>
          <p:nvPr>
            <p:ph type="title"/>
          </p:nvPr>
        </p:nvSpPr>
        <p:spPr/>
        <p:txBody>
          <a:bodyPr/>
          <a:lstStyle/>
          <a:p>
            <a:r>
              <a:rPr lang="en-IN" b="1" dirty="0">
                <a:solidFill>
                  <a:srgbClr val="FFC000"/>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xmlns="" id="{7AC0931F-A9E9-8CFE-56B7-54BEF1BF058E}"/>
              </a:ext>
            </a:extLst>
          </p:cNvPr>
          <p:cNvSpPr>
            <a:spLocks noGrp="1"/>
          </p:cNvSpPr>
          <p:nvPr>
            <p:ph idx="1"/>
          </p:nvPr>
        </p:nvSpPr>
        <p:spPr/>
        <p:txBody>
          <a:bodyPr>
            <a:normAutofit/>
          </a:bodyPr>
          <a:lstStyle/>
          <a:p>
            <a:pPr>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Since 2008, guests and hosts have used Airbnb to expand travelling   possibilities.</a:t>
            </a:r>
          </a:p>
          <a:p>
            <a:pPr>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Today, Airbnb has become a one-of-a-kind service that is used and recognized by the whole world and generates a lot of data.</a:t>
            </a:r>
          </a:p>
          <a:p>
            <a:pPr>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Data that can be analyzed and used for security, business decisions, understanding of customers' and providers' (hosts) behavior and performance on the platform, guiding marketing initiatives, implementation of innovative additional services and much more.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914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701EE6-D349-E67C-914C-F2D4220F242D}"/>
              </a:ext>
            </a:extLst>
          </p:cNvPr>
          <p:cNvSpPr>
            <a:spLocks noGrp="1"/>
          </p:cNvSpPr>
          <p:nvPr>
            <p:ph type="title"/>
          </p:nvPr>
        </p:nvSpPr>
        <p:spPr/>
        <p:txBody>
          <a:bodyPr/>
          <a:lstStyle/>
          <a:p>
            <a:r>
              <a:rPr lang="en-IN" b="1" dirty="0">
                <a:solidFill>
                  <a:srgbClr val="FFC000"/>
                </a:solidFill>
                <a:latin typeface="Times New Roman" panose="02020603050405020304" pitchFamily="18" charset="0"/>
                <a:cs typeface="Times New Roman" panose="02020603050405020304" pitchFamily="18" charset="0"/>
              </a:rPr>
              <a:t>Data Summary</a:t>
            </a:r>
          </a:p>
        </p:txBody>
      </p:sp>
      <p:sp>
        <p:nvSpPr>
          <p:cNvPr id="3" name="Content Placeholder 2">
            <a:extLst>
              <a:ext uri="{FF2B5EF4-FFF2-40B4-BE49-F238E27FC236}">
                <a16:creationId xmlns:a16="http://schemas.microsoft.com/office/drawing/2014/main" xmlns="" id="{8E915EC9-D8B3-1DE3-890A-63BAA85E2B0E}"/>
              </a:ext>
            </a:extLst>
          </p:cNvPr>
          <p:cNvSpPr>
            <a:spLocks noGrp="1"/>
          </p:cNvSpPr>
          <p:nvPr>
            <p:ph sz="half" idx="1"/>
          </p:nvPr>
        </p:nvSpPr>
        <p:spPr/>
        <p:txBody>
          <a:bodyPr>
            <a:noAutofit/>
          </a:bodyPr>
          <a:lstStyle/>
          <a:p>
            <a:r>
              <a:rPr lang="en-IN" sz="2000" dirty="0">
                <a:latin typeface="Times New Roman" panose="02020603050405020304" pitchFamily="18" charset="0"/>
                <a:cs typeface="Times New Roman" panose="02020603050405020304" pitchFamily="18" charset="0"/>
              </a:rPr>
              <a:t>Shape: Columns = 16, Rows = </a:t>
            </a:r>
            <a:r>
              <a:rPr lang="en-IN" sz="2000" dirty="0">
                <a:solidFill>
                  <a:srgbClr val="212121"/>
                </a:solidFill>
                <a:latin typeface="Times New Roman" panose="02020603050405020304" pitchFamily="18" charset="0"/>
                <a:cs typeface="Times New Roman" panose="02020603050405020304" pitchFamily="18" charset="0"/>
              </a:rPr>
              <a:t>48895</a:t>
            </a:r>
          </a:p>
          <a:p>
            <a:pPr marL="514350" indent="-514350">
              <a:buAutoNum type="arabicParenR"/>
            </a:pPr>
            <a:r>
              <a:rPr lang="en-IN" sz="2000" dirty="0">
                <a:solidFill>
                  <a:srgbClr val="212121"/>
                </a:solidFill>
                <a:latin typeface="Times New Roman" panose="02020603050405020304" pitchFamily="18" charset="0"/>
                <a:cs typeface="Times New Roman" panose="02020603050405020304" pitchFamily="18" charset="0"/>
              </a:rPr>
              <a:t>Id                                                           </a:t>
            </a:r>
            <a:r>
              <a:rPr lang="en-IN" sz="2000" b="0" i="0" dirty="0">
                <a:solidFill>
                  <a:srgbClr val="212121"/>
                </a:solidFill>
                <a:effectLst/>
                <a:latin typeface="Times New Roman" panose="02020603050405020304" pitchFamily="18" charset="0"/>
                <a:cs typeface="Times New Roman" panose="02020603050405020304" pitchFamily="18" charset="0"/>
              </a:rPr>
              <a:t>int64 </a:t>
            </a:r>
          </a:p>
          <a:p>
            <a:pPr marL="514350" indent="-514350">
              <a:buAutoNum type="arabicParenR"/>
            </a:pPr>
            <a:r>
              <a:rPr lang="en-IN" sz="2000" dirty="0">
                <a:solidFill>
                  <a:srgbClr val="212121"/>
                </a:solidFill>
                <a:latin typeface="Times New Roman" panose="02020603050405020304" pitchFamily="18" charset="0"/>
                <a:cs typeface="Times New Roman" panose="02020603050405020304" pitchFamily="18" charset="0"/>
              </a:rPr>
              <a:t>N</a:t>
            </a:r>
            <a:r>
              <a:rPr lang="en-IN" sz="2000" b="0" i="0" dirty="0">
                <a:solidFill>
                  <a:srgbClr val="212121"/>
                </a:solidFill>
                <a:effectLst/>
                <a:latin typeface="Times New Roman" panose="02020603050405020304" pitchFamily="18" charset="0"/>
                <a:cs typeface="Times New Roman" panose="02020603050405020304" pitchFamily="18" charset="0"/>
              </a:rPr>
              <a:t>ame </a:t>
            </a:r>
            <a:r>
              <a:rPr lang="en-IN" sz="2000" dirty="0">
                <a:solidFill>
                  <a:srgbClr val="212121"/>
                </a:solidFill>
                <a:latin typeface="Times New Roman" panose="02020603050405020304" pitchFamily="18" charset="0"/>
                <a:cs typeface="Times New Roman" panose="02020603050405020304" pitchFamily="18" charset="0"/>
              </a:rPr>
              <a:t>                                                  </a:t>
            </a:r>
            <a:r>
              <a:rPr lang="en-IN" sz="2000" b="0" i="0" dirty="0">
                <a:solidFill>
                  <a:srgbClr val="212121"/>
                </a:solidFill>
                <a:effectLst/>
                <a:latin typeface="Times New Roman" panose="02020603050405020304" pitchFamily="18" charset="0"/>
                <a:cs typeface="Times New Roman" panose="02020603050405020304" pitchFamily="18" charset="0"/>
              </a:rPr>
              <a:t>object                                                      </a:t>
            </a:r>
          </a:p>
          <a:p>
            <a:pPr marL="514350" indent="-514350">
              <a:buAutoNum type="arabicParenR"/>
            </a:pPr>
            <a:r>
              <a:rPr lang="en-IN" sz="2000" b="0" i="0" dirty="0" err="1">
                <a:solidFill>
                  <a:srgbClr val="212121"/>
                </a:solidFill>
                <a:effectLst/>
                <a:latin typeface="Times New Roman" panose="02020603050405020304" pitchFamily="18" charset="0"/>
                <a:cs typeface="Times New Roman" panose="02020603050405020304" pitchFamily="18" charset="0"/>
              </a:rPr>
              <a:t>host_id</a:t>
            </a:r>
            <a:r>
              <a:rPr lang="en-IN" sz="2000" b="0" i="0" dirty="0">
                <a:solidFill>
                  <a:srgbClr val="212121"/>
                </a:solidFill>
                <a:effectLst/>
                <a:latin typeface="Times New Roman" panose="02020603050405020304" pitchFamily="18" charset="0"/>
                <a:cs typeface="Times New Roman" panose="02020603050405020304" pitchFamily="18" charset="0"/>
              </a:rPr>
              <a:t>                 		            int64</a:t>
            </a:r>
            <a:endParaRPr lang="en-IN" sz="2000" dirty="0">
              <a:solidFill>
                <a:srgbClr val="212121"/>
              </a:solidFill>
              <a:latin typeface="Times New Roman" panose="02020603050405020304" pitchFamily="18" charset="0"/>
              <a:cs typeface="Times New Roman" panose="02020603050405020304" pitchFamily="18" charset="0"/>
            </a:endParaRPr>
          </a:p>
          <a:p>
            <a:pPr marL="514350" indent="-514350">
              <a:buAutoNum type="arabicParenR"/>
            </a:pPr>
            <a:r>
              <a:rPr lang="en-IN" sz="2000" b="0" i="0" dirty="0" err="1">
                <a:solidFill>
                  <a:srgbClr val="212121"/>
                </a:solidFill>
                <a:effectLst/>
                <a:latin typeface="Times New Roman" panose="02020603050405020304" pitchFamily="18" charset="0"/>
                <a:cs typeface="Times New Roman" panose="02020603050405020304" pitchFamily="18" charset="0"/>
              </a:rPr>
              <a:t>host_name</a:t>
            </a:r>
            <a:r>
              <a:rPr lang="en-IN" sz="2000" b="0" i="0" dirty="0">
                <a:solidFill>
                  <a:srgbClr val="212121"/>
                </a:solidFill>
                <a:effectLst/>
                <a:latin typeface="Times New Roman" panose="02020603050405020304" pitchFamily="18" charset="0"/>
                <a:cs typeface="Times New Roman" panose="02020603050405020304" pitchFamily="18" charset="0"/>
              </a:rPr>
              <a:t>                                           object </a:t>
            </a:r>
          </a:p>
          <a:p>
            <a:pPr marL="514350" indent="-514350">
              <a:buAutoNum type="arabicParenR"/>
            </a:pPr>
            <a:r>
              <a:rPr lang="en-IN" sz="2000" b="0" i="0" dirty="0">
                <a:solidFill>
                  <a:srgbClr val="212121"/>
                </a:solidFill>
                <a:effectLst/>
                <a:latin typeface="Times New Roman" panose="02020603050405020304" pitchFamily="18" charset="0"/>
                <a:cs typeface="Times New Roman" panose="02020603050405020304" pitchFamily="18" charset="0"/>
              </a:rPr>
              <a:t>neighbourhood group </a:t>
            </a:r>
            <a:r>
              <a:rPr lang="en-IN" sz="2000" dirty="0">
                <a:solidFill>
                  <a:srgbClr val="212121"/>
                </a:solidFill>
                <a:latin typeface="Times New Roman" panose="02020603050405020304" pitchFamily="18" charset="0"/>
                <a:cs typeface="Times New Roman" panose="02020603050405020304" pitchFamily="18" charset="0"/>
              </a:rPr>
              <a:t>                        </a:t>
            </a:r>
            <a:r>
              <a:rPr lang="en-IN" sz="2000" b="0" i="0" dirty="0">
                <a:solidFill>
                  <a:srgbClr val="212121"/>
                </a:solidFill>
                <a:effectLst/>
                <a:latin typeface="Times New Roman" panose="02020603050405020304" pitchFamily="18" charset="0"/>
                <a:cs typeface="Times New Roman" panose="02020603050405020304" pitchFamily="18" charset="0"/>
              </a:rPr>
              <a:t>object </a:t>
            </a:r>
          </a:p>
          <a:p>
            <a:pPr marL="514350" indent="-514350">
              <a:buAutoNum type="arabicParenR"/>
            </a:pPr>
            <a:r>
              <a:rPr lang="en-IN" sz="2000" b="0" i="0" dirty="0">
                <a:solidFill>
                  <a:srgbClr val="212121"/>
                </a:solidFill>
                <a:effectLst/>
                <a:latin typeface="Times New Roman" panose="02020603050405020304" pitchFamily="18" charset="0"/>
                <a:cs typeface="Times New Roman" panose="02020603050405020304" pitchFamily="18" charset="0"/>
              </a:rPr>
              <a:t>neighbourhood </a:t>
            </a:r>
            <a:r>
              <a:rPr lang="en-IN" sz="2000" dirty="0">
                <a:solidFill>
                  <a:srgbClr val="212121"/>
                </a:solidFill>
                <a:latin typeface="Times New Roman" panose="02020603050405020304" pitchFamily="18" charset="0"/>
                <a:cs typeface="Times New Roman" panose="02020603050405020304" pitchFamily="18" charset="0"/>
              </a:rPr>
              <a:t>                                   </a:t>
            </a:r>
            <a:r>
              <a:rPr lang="en-IN" sz="2000" b="0" i="0" dirty="0">
                <a:solidFill>
                  <a:srgbClr val="212121"/>
                </a:solidFill>
                <a:effectLst/>
                <a:latin typeface="Times New Roman" panose="02020603050405020304" pitchFamily="18" charset="0"/>
                <a:cs typeface="Times New Roman" panose="02020603050405020304" pitchFamily="18" charset="0"/>
              </a:rPr>
              <a:t>object </a:t>
            </a:r>
            <a:endParaRPr lang="en-IN" sz="2000" dirty="0">
              <a:solidFill>
                <a:srgbClr val="212121"/>
              </a:solidFill>
              <a:latin typeface="Times New Roman" panose="02020603050405020304" pitchFamily="18" charset="0"/>
              <a:cs typeface="Times New Roman" panose="02020603050405020304" pitchFamily="18" charset="0"/>
            </a:endParaRPr>
          </a:p>
          <a:p>
            <a:pPr marL="514350" indent="-514350">
              <a:buAutoNum type="arabicParenR"/>
            </a:pPr>
            <a:r>
              <a:rPr lang="en-IN" sz="2000" b="0" i="0" dirty="0">
                <a:solidFill>
                  <a:srgbClr val="212121"/>
                </a:solidFill>
                <a:effectLst/>
                <a:latin typeface="Times New Roman" panose="02020603050405020304" pitchFamily="18" charset="0"/>
                <a:cs typeface="Times New Roman" panose="02020603050405020304" pitchFamily="18" charset="0"/>
              </a:rPr>
              <a:t>latitude                                               float64 </a:t>
            </a:r>
          </a:p>
          <a:p>
            <a:pPr marL="514350" indent="-514350">
              <a:buAutoNum type="arabicParenR"/>
            </a:pPr>
            <a:r>
              <a:rPr lang="en-IN" sz="2000" b="0" i="0" dirty="0">
                <a:solidFill>
                  <a:srgbClr val="212121"/>
                </a:solidFill>
                <a:effectLst/>
                <a:latin typeface="Times New Roman" panose="02020603050405020304" pitchFamily="18" charset="0"/>
                <a:cs typeface="Times New Roman" panose="02020603050405020304" pitchFamily="18" charset="0"/>
              </a:rPr>
              <a:t>longitude                                            float64 </a:t>
            </a:r>
          </a:p>
          <a:p>
            <a:pPr marL="514350" indent="-514350">
              <a:buAutoNum type="arabicParenR"/>
            </a:pPr>
            <a:r>
              <a:rPr lang="en-IN" sz="2000" b="0" i="0" dirty="0" err="1">
                <a:solidFill>
                  <a:srgbClr val="212121"/>
                </a:solidFill>
                <a:effectLst/>
                <a:latin typeface="Times New Roman" panose="02020603050405020304" pitchFamily="18" charset="0"/>
                <a:cs typeface="Times New Roman" panose="02020603050405020304" pitchFamily="18" charset="0"/>
              </a:rPr>
              <a:t>room_type</a:t>
            </a:r>
            <a:r>
              <a:rPr lang="en-IN" sz="2000" b="0" i="0" dirty="0">
                <a:solidFill>
                  <a:srgbClr val="212121"/>
                </a:solidFill>
                <a:effectLst/>
                <a:latin typeface="Times New Roman" panose="02020603050405020304" pitchFamily="18" charset="0"/>
                <a:cs typeface="Times New Roman" panose="02020603050405020304" pitchFamily="18" charset="0"/>
              </a:rPr>
              <a:t>                                           object </a:t>
            </a:r>
          </a:p>
          <a:p>
            <a:pPr marL="514350" indent="-514350">
              <a:buAutoNum type="arabicParenR"/>
            </a:pPr>
            <a:r>
              <a:rPr lang="en-IN" sz="2000" b="0" i="0" dirty="0">
                <a:solidFill>
                  <a:srgbClr val="212121"/>
                </a:solidFill>
                <a:effectLst/>
                <a:latin typeface="Times New Roman" panose="02020603050405020304" pitchFamily="18" charset="0"/>
                <a:cs typeface="Times New Roman" panose="02020603050405020304" pitchFamily="18" charset="0"/>
              </a:rPr>
              <a:t>price                                                      int64 </a:t>
            </a:r>
          </a:p>
        </p:txBody>
      </p:sp>
      <p:sp>
        <p:nvSpPr>
          <p:cNvPr id="4" name="Content Placeholder 3">
            <a:extLst>
              <a:ext uri="{FF2B5EF4-FFF2-40B4-BE49-F238E27FC236}">
                <a16:creationId xmlns:a16="http://schemas.microsoft.com/office/drawing/2014/main" xmlns="" id="{46A15DBB-D0DE-7072-CC60-507985625B1E}"/>
              </a:ext>
            </a:extLst>
          </p:cNvPr>
          <p:cNvSpPr>
            <a:spLocks noGrp="1"/>
          </p:cNvSpPr>
          <p:nvPr>
            <p:ph sz="half" idx="2"/>
          </p:nvPr>
        </p:nvSpPr>
        <p:spPr/>
        <p:txBody>
          <a:bodyPr>
            <a:normAutofit/>
          </a:bodyPr>
          <a:lstStyle/>
          <a:p>
            <a:pPr marL="0" indent="0">
              <a:buNone/>
            </a:pPr>
            <a:r>
              <a:rPr lang="en-IN" sz="2000" b="0" i="0" dirty="0">
                <a:solidFill>
                  <a:srgbClr val="212121"/>
                </a:solidFill>
                <a:effectLst/>
                <a:latin typeface="Times New Roman" panose="02020603050405020304" pitchFamily="18" charset="0"/>
                <a:cs typeface="Times New Roman" panose="02020603050405020304" pitchFamily="18" charset="0"/>
              </a:rPr>
              <a:t>11) </a:t>
            </a:r>
            <a:r>
              <a:rPr lang="en-IN" sz="2000" b="0" i="0" dirty="0" err="1">
                <a:solidFill>
                  <a:srgbClr val="212121"/>
                </a:solidFill>
                <a:effectLst/>
                <a:latin typeface="Times New Roman" panose="02020603050405020304" pitchFamily="18" charset="0"/>
                <a:cs typeface="Times New Roman" panose="02020603050405020304" pitchFamily="18" charset="0"/>
              </a:rPr>
              <a:t>minimum_nights</a:t>
            </a:r>
            <a:r>
              <a:rPr lang="en-IN" sz="2000" b="0" i="0" dirty="0">
                <a:solidFill>
                  <a:srgbClr val="212121"/>
                </a:solidFill>
                <a:effectLst/>
                <a:latin typeface="Times New Roman" panose="02020603050405020304" pitchFamily="18" charset="0"/>
                <a:cs typeface="Times New Roman" panose="02020603050405020304" pitchFamily="18" charset="0"/>
              </a:rPr>
              <a:t>                                    int64 </a:t>
            </a:r>
          </a:p>
          <a:p>
            <a:pPr marL="0" indent="0">
              <a:buNone/>
            </a:pPr>
            <a:r>
              <a:rPr lang="en-IN" sz="2000" b="0" i="0" dirty="0">
                <a:solidFill>
                  <a:srgbClr val="212121"/>
                </a:solidFill>
                <a:effectLst/>
                <a:latin typeface="Times New Roman" panose="02020603050405020304" pitchFamily="18" charset="0"/>
                <a:cs typeface="Times New Roman" panose="02020603050405020304" pitchFamily="18" charset="0"/>
              </a:rPr>
              <a:t>12) </a:t>
            </a:r>
            <a:r>
              <a:rPr lang="en-IN" sz="2000" b="0" i="0" dirty="0" err="1">
                <a:solidFill>
                  <a:srgbClr val="212121"/>
                </a:solidFill>
                <a:effectLst/>
                <a:latin typeface="Times New Roman" panose="02020603050405020304" pitchFamily="18" charset="0"/>
                <a:cs typeface="Times New Roman" panose="02020603050405020304" pitchFamily="18" charset="0"/>
              </a:rPr>
              <a:t>number_of_reviews</a:t>
            </a:r>
            <a:r>
              <a:rPr lang="en-IN" sz="2000" b="0" i="0" dirty="0">
                <a:solidFill>
                  <a:srgbClr val="212121"/>
                </a:solidFill>
                <a:effectLst/>
                <a:latin typeface="Times New Roman" panose="02020603050405020304" pitchFamily="18" charset="0"/>
                <a:cs typeface="Times New Roman" panose="02020603050405020304" pitchFamily="18" charset="0"/>
              </a:rPr>
              <a:t>                               int64 </a:t>
            </a:r>
          </a:p>
          <a:p>
            <a:pPr marL="0" indent="0">
              <a:buNone/>
            </a:pPr>
            <a:r>
              <a:rPr lang="en-IN" sz="2000" b="0" i="0" dirty="0">
                <a:solidFill>
                  <a:srgbClr val="212121"/>
                </a:solidFill>
                <a:effectLst/>
                <a:latin typeface="Times New Roman" panose="02020603050405020304" pitchFamily="18" charset="0"/>
                <a:cs typeface="Times New Roman" panose="02020603050405020304" pitchFamily="18" charset="0"/>
              </a:rPr>
              <a:t>13) </a:t>
            </a:r>
            <a:r>
              <a:rPr lang="en-IN" sz="2000" b="0" i="0" dirty="0" err="1">
                <a:solidFill>
                  <a:srgbClr val="212121"/>
                </a:solidFill>
                <a:effectLst/>
                <a:latin typeface="Times New Roman" panose="02020603050405020304" pitchFamily="18" charset="0"/>
                <a:cs typeface="Times New Roman" panose="02020603050405020304" pitchFamily="18" charset="0"/>
              </a:rPr>
              <a:t>last_review</a:t>
            </a:r>
            <a:r>
              <a:rPr lang="en-IN" sz="2000" b="0" i="0" dirty="0">
                <a:solidFill>
                  <a:srgbClr val="212121"/>
                </a:solidFill>
                <a:effectLst/>
                <a:latin typeface="Times New Roman" panose="02020603050405020304" pitchFamily="18" charset="0"/>
                <a:cs typeface="Times New Roman" panose="02020603050405020304" pitchFamily="18" charset="0"/>
              </a:rPr>
              <a:t>                                           object </a:t>
            </a:r>
          </a:p>
          <a:p>
            <a:pPr marL="0" indent="0">
              <a:buNone/>
            </a:pPr>
            <a:r>
              <a:rPr lang="en-IN" sz="2000" b="0" i="0" dirty="0">
                <a:solidFill>
                  <a:srgbClr val="212121"/>
                </a:solidFill>
                <a:effectLst/>
                <a:latin typeface="Times New Roman" panose="02020603050405020304" pitchFamily="18" charset="0"/>
                <a:cs typeface="Times New Roman" panose="02020603050405020304" pitchFamily="18" charset="0"/>
              </a:rPr>
              <a:t>14) </a:t>
            </a:r>
            <a:r>
              <a:rPr lang="en-IN" sz="2000" b="0" i="0" dirty="0" err="1">
                <a:solidFill>
                  <a:srgbClr val="212121"/>
                </a:solidFill>
                <a:effectLst/>
                <a:latin typeface="Times New Roman" panose="02020603050405020304" pitchFamily="18" charset="0"/>
                <a:cs typeface="Times New Roman" panose="02020603050405020304" pitchFamily="18" charset="0"/>
              </a:rPr>
              <a:t>reviews_per_month</a:t>
            </a:r>
            <a:r>
              <a:rPr lang="en-IN" sz="2000" b="0" i="0" dirty="0">
                <a:solidFill>
                  <a:srgbClr val="212121"/>
                </a:solidFill>
                <a:effectLst/>
                <a:latin typeface="Times New Roman" panose="02020603050405020304" pitchFamily="18" charset="0"/>
                <a:cs typeface="Times New Roman" panose="02020603050405020304" pitchFamily="18" charset="0"/>
              </a:rPr>
              <a:t>                            float64 </a:t>
            </a:r>
          </a:p>
          <a:p>
            <a:pPr marL="0" indent="0">
              <a:buNone/>
            </a:pPr>
            <a:r>
              <a:rPr lang="en-IN" sz="2000" b="0" i="0" dirty="0">
                <a:solidFill>
                  <a:srgbClr val="212121"/>
                </a:solidFill>
                <a:effectLst/>
                <a:latin typeface="Times New Roman" panose="02020603050405020304" pitchFamily="18" charset="0"/>
                <a:cs typeface="Times New Roman" panose="02020603050405020304" pitchFamily="18" charset="0"/>
              </a:rPr>
              <a:t>15) </a:t>
            </a:r>
            <a:r>
              <a:rPr lang="en-IN" sz="2000" b="0" i="0" dirty="0" err="1">
                <a:solidFill>
                  <a:srgbClr val="212121"/>
                </a:solidFill>
                <a:effectLst/>
                <a:latin typeface="Times New Roman" panose="02020603050405020304" pitchFamily="18" charset="0"/>
                <a:cs typeface="Times New Roman" panose="02020603050405020304" pitchFamily="18" charset="0"/>
              </a:rPr>
              <a:t>calculated_host_listings</a:t>
            </a:r>
            <a:r>
              <a:rPr lang="en-IN" sz="2000" b="0" i="0" dirty="0">
                <a:solidFill>
                  <a:srgbClr val="212121"/>
                </a:solidFill>
                <a:effectLst/>
                <a:latin typeface="Times New Roman" panose="02020603050405020304" pitchFamily="18" charset="0"/>
                <a:cs typeface="Times New Roman" panose="02020603050405020304" pitchFamily="18" charset="0"/>
              </a:rPr>
              <a:t>_                       int64 </a:t>
            </a:r>
          </a:p>
          <a:p>
            <a:pPr marL="0" indent="0">
              <a:buNone/>
            </a:pPr>
            <a:r>
              <a:rPr lang="en-IN" sz="2000" b="0" i="0" dirty="0">
                <a:solidFill>
                  <a:srgbClr val="212121"/>
                </a:solidFill>
                <a:effectLst/>
                <a:latin typeface="Times New Roman" panose="02020603050405020304" pitchFamily="18" charset="0"/>
                <a:cs typeface="Times New Roman" panose="02020603050405020304" pitchFamily="18" charset="0"/>
              </a:rPr>
              <a:t>16) availability_365                                     int64 </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8097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75D251B0-89BD-91FC-0732-C19D9EBE2D67}"/>
              </a:ext>
            </a:extLst>
          </p:cNvPr>
          <p:cNvSpPr>
            <a:spLocks noGrp="1"/>
          </p:cNvSpPr>
          <p:nvPr>
            <p:ph type="title"/>
          </p:nvPr>
        </p:nvSpPr>
        <p:spPr/>
        <p:txBody>
          <a:bodyPr>
            <a:normAutofit fontScale="90000"/>
          </a:bodyPr>
          <a:lstStyle/>
          <a:p>
            <a:r>
              <a:rPr lang="en-US" b="1" dirty="0">
                <a:solidFill>
                  <a:srgbClr val="FF0000"/>
                </a:solidFill>
                <a:effectLst/>
                <a:latin typeface="Times New Roman" panose="02020603050405020304" pitchFamily="18" charset="0"/>
                <a:cs typeface="Times New Roman" panose="02020603050405020304" pitchFamily="18" charset="0"/>
              </a:rPr>
              <a:t/>
            </a:r>
            <a:br>
              <a:rPr lang="en-US" b="1" dirty="0">
                <a:solidFill>
                  <a:srgbClr val="FF0000"/>
                </a:solidFill>
                <a:effectLst/>
                <a:latin typeface="Times New Roman" panose="02020603050405020304" pitchFamily="18" charset="0"/>
                <a:cs typeface="Times New Roman" panose="02020603050405020304" pitchFamily="18" charset="0"/>
              </a:rPr>
            </a:br>
            <a:r>
              <a:rPr lang="en-US" b="1" dirty="0">
                <a:solidFill>
                  <a:srgbClr val="FFC000"/>
                </a:solidFill>
                <a:effectLst/>
                <a:latin typeface="Times New Roman" panose="02020603050405020304" pitchFamily="18" charset="0"/>
                <a:cs typeface="Times New Roman" panose="02020603050405020304" pitchFamily="18" charset="0"/>
              </a:rPr>
              <a:t>Maximum prices for the different room types</a:t>
            </a:r>
            <a:r>
              <a:rPr lang="en-US" b="0" dirty="0">
                <a:solidFill>
                  <a:srgbClr val="000000"/>
                </a:solidFill>
                <a:effectLst/>
                <a:latin typeface="Courier New" panose="02070309020205020404" pitchFamily="49" charset="0"/>
              </a:rPr>
              <a:t/>
            </a:r>
            <a:br>
              <a:rPr lang="en-US" b="0" dirty="0">
                <a:solidFill>
                  <a:srgbClr val="000000"/>
                </a:solidFill>
                <a:effectLst/>
                <a:latin typeface="Courier New" panose="02070309020205020404" pitchFamily="49" charset="0"/>
              </a:rPr>
            </a:b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xmlns="" id="{C2E69303-A540-3720-66C9-7EC8355A8EC8}"/>
              </a:ext>
            </a:extLst>
          </p:cNvPr>
          <p:cNvSpPr>
            <a:spLocks noGrp="1"/>
          </p:cNvSpPr>
          <p:nvPr>
            <p:ph sz="half" idx="2"/>
          </p:nvPr>
        </p:nvSpPr>
        <p:spPr>
          <a:xfrm>
            <a:off x="869137" y="1543453"/>
            <a:ext cx="5181600" cy="4351338"/>
          </a:xfrm>
        </p:spPr>
        <p:txBody>
          <a:bodyPr>
            <a:normAutofit/>
          </a:bodyPr>
          <a:lstStyle/>
          <a:p>
            <a:pPr algn="just"/>
            <a:r>
              <a:rPr lang="en-US" sz="2000" b="0" i="0" dirty="0">
                <a:solidFill>
                  <a:srgbClr val="212121"/>
                </a:solidFill>
                <a:effectLst/>
                <a:latin typeface="Times New Roman" panose="02020603050405020304" pitchFamily="18" charset="0"/>
                <a:cs typeface="Times New Roman" panose="02020603050405020304" pitchFamily="18" charset="0"/>
              </a:rPr>
              <a:t>When </a:t>
            </a:r>
            <a:r>
              <a:rPr lang="en-US" sz="2000" b="0" i="0" dirty="0" err="1">
                <a:solidFill>
                  <a:srgbClr val="212121"/>
                </a:solidFill>
                <a:effectLst/>
                <a:latin typeface="Times New Roman" panose="02020603050405020304" pitchFamily="18" charset="0"/>
                <a:cs typeface="Times New Roman" panose="02020603050405020304" pitchFamily="18" charset="0"/>
              </a:rPr>
              <a:t>i</a:t>
            </a:r>
            <a:r>
              <a:rPr lang="en-US" sz="2000" b="0" i="0" dirty="0">
                <a:solidFill>
                  <a:srgbClr val="212121"/>
                </a:solidFill>
                <a:effectLst/>
                <a:latin typeface="Times New Roman" panose="02020603050405020304" pitchFamily="18" charset="0"/>
                <a:cs typeface="Times New Roman" panose="02020603050405020304" pitchFamily="18" charset="0"/>
              </a:rPr>
              <a:t> compared the different categorical rooms like Entire home/apt, Private room, Shared rooms,</a:t>
            </a:r>
          </a:p>
          <a:p>
            <a:pPr algn="just"/>
            <a:r>
              <a:rPr lang="en-US" sz="2000" b="0" i="0" dirty="0">
                <a:solidFill>
                  <a:srgbClr val="212121"/>
                </a:solidFill>
                <a:effectLst/>
                <a:latin typeface="Times New Roman" panose="02020603050405020304" pitchFamily="18" charset="0"/>
                <a:cs typeface="Times New Roman" panose="02020603050405020304" pitchFamily="18" charset="0"/>
              </a:rPr>
              <a:t>Based on theses room categories </a:t>
            </a:r>
            <a:r>
              <a:rPr lang="en-US" sz="2000" b="0" i="0" dirty="0" err="1">
                <a:solidFill>
                  <a:srgbClr val="212121"/>
                </a:solidFill>
                <a:effectLst/>
                <a:latin typeface="Times New Roman" panose="02020603050405020304" pitchFamily="18" charset="0"/>
                <a:cs typeface="Times New Roman" panose="02020603050405020304" pitchFamily="18" charset="0"/>
              </a:rPr>
              <a:t>i</a:t>
            </a:r>
            <a:r>
              <a:rPr lang="en-US" sz="2000" b="0" i="0" dirty="0">
                <a:solidFill>
                  <a:srgbClr val="212121"/>
                </a:solidFill>
                <a:effectLst/>
                <a:latin typeface="Times New Roman" panose="02020603050405020304" pitchFamily="18" charset="0"/>
                <a:cs typeface="Times New Roman" panose="02020603050405020304" pitchFamily="18" charset="0"/>
              </a:rPr>
              <a:t> compared with maximum prices.</a:t>
            </a:r>
          </a:p>
          <a:p>
            <a:pPr algn="just"/>
            <a:r>
              <a:rPr lang="en-US" sz="2000" b="0" i="0" dirty="0">
                <a:solidFill>
                  <a:srgbClr val="212121"/>
                </a:solidFill>
                <a:effectLst/>
                <a:latin typeface="Times New Roman" panose="02020603050405020304" pitchFamily="18" charset="0"/>
                <a:cs typeface="Times New Roman" panose="02020603050405020304" pitchFamily="18" charset="0"/>
              </a:rPr>
              <a:t>I can easily analyses here which rooms highest prices and which rooms are lower price of 2000.</a:t>
            </a:r>
          </a:p>
          <a:p>
            <a:pPr algn="just"/>
            <a:r>
              <a:rPr lang="en-US" sz="2000" b="0" i="0" dirty="0">
                <a:solidFill>
                  <a:srgbClr val="212121"/>
                </a:solidFill>
                <a:effectLst/>
                <a:latin typeface="Times New Roman" panose="02020603050405020304" pitchFamily="18" charset="0"/>
                <a:cs typeface="Times New Roman" panose="02020603050405020304" pitchFamily="18" charset="0"/>
              </a:rPr>
              <a:t>Regarding the positive business impact, the insights gained from the analysis can help Airbnb hosts to set their prices according to the market trend and maximize their revenue.</a:t>
            </a:r>
            <a:endParaRPr lang="en-IN" sz="2000"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44648" y="1650837"/>
            <a:ext cx="4731847" cy="4297689"/>
          </a:xfrm>
        </p:spPr>
      </p:pic>
    </p:spTree>
    <p:extLst>
      <p:ext uri="{BB962C8B-B14F-4D97-AF65-F5344CB8AC3E}">
        <p14:creationId xmlns:p14="http://schemas.microsoft.com/office/powerpoint/2010/main" val="2948274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F64DD49-5DEC-5CE1-74FD-7DB0A7D32B82}"/>
              </a:ext>
            </a:extLst>
          </p:cNvPr>
          <p:cNvSpPr>
            <a:spLocks noGrp="1"/>
          </p:cNvSpPr>
          <p:nvPr>
            <p:ph type="title"/>
          </p:nvPr>
        </p:nvSpPr>
        <p:spPr/>
        <p:txBody>
          <a:bodyPr>
            <a:normAutofit fontScale="90000"/>
          </a:bodyPr>
          <a:lstStyle/>
          <a:p>
            <a:r>
              <a:rPr lang="en-US" b="1" dirty="0">
                <a:solidFill>
                  <a:srgbClr val="FF0000"/>
                </a:solidFill>
                <a:effectLst/>
                <a:latin typeface="Times New Roman" panose="02020603050405020304" pitchFamily="18" charset="0"/>
                <a:cs typeface="Times New Roman" panose="02020603050405020304" pitchFamily="18" charset="0"/>
              </a:rPr>
              <a:t/>
            </a:r>
            <a:br>
              <a:rPr lang="en-US" b="1" dirty="0">
                <a:solidFill>
                  <a:srgbClr val="FF0000"/>
                </a:solidFill>
                <a:effectLst/>
                <a:latin typeface="Times New Roman" panose="02020603050405020304" pitchFamily="18" charset="0"/>
                <a:cs typeface="Times New Roman" panose="02020603050405020304" pitchFamily="18" charset="0"/>
              </a:rPr>
            </a:br>
            <a:r>
              <a:rPr lang="en-US" b="1" dirty="0">
                <a:solidFill>
                  <a:srgbClr val="FFC000"/>
                </a:solidFill>
                <a:effectLst/>
                <a:latin typeface="Times New Roman" panose="02020603050405020304" pitchFamily="18" charset="0"/>
                <a:cs typeface="Times New Roman" panose="02020603050405020304" pitchFamily="18" charset="0"/>
              </a:rPr>
              <a:t>What can we learn from Data?</a:t>
            </a:r>
            <a:r>
              <a:rPr lang="en-US" b="0" dirty="0">
                <a:solidFill>
                  <a:srgbClr val="FFC000"/>
                </a:solidFill>
                <a:effectLst/>
                <a:latin typeface="Courier New" panose="02070309020205020404" pitchFamily="49" charset="0"/>
              </a:rPr>
              <a:t/>
            </a:r>
            <a:br>
              <a:rPr lang="en-US" b="0" dirty="0">
                <a:solidFill>
                  <a:srgbClr val="FFC000"/>
                </a:solidFill>
                <a:effectLst/>
                <a:latin typeface="Courier New" panose="02070309020205020404" pitchFamily="49" charset="0"/>
              </a:rPr>
            </a:br>
            <a:endParaRPr lang="en-IN" dirty="0">
              <a:solidFill>
                <a:srgbClr val="FFC000"/>
              </a:solidFill>
            </a:endParaRPr>
          </a:p>
        </p:txBody>
      </p:sp>
      <p:sp>
        <p:nvSpPr>
          <p:cNvPr id="6" name="Content Placeholder 5">
            <a:extLst>
              <a:ext uri="{FF2B5EF4-FFF2-40B4-BE49-F238E27FC236}">
                <a16:creationId xmlns:a16="http://schemas.microsoft.com/office/drawing/2014/main" xmlns="" id="{F4FA9A1A-A9CC-97DF-3CC7-2A2EA0C4AFB6}"/>
              </a:ext>
            </a:extLst>
          </p:cNvPr>
          <p:cNvSpPr>
            <a:spLocks noGrp="1"/>
          </p:cNvSpPr>
          <p:nvPr>
            <p:ph sz="half" idx="1"/>
          </p:nvPr>
        </p:nvSpPr>
        <p:spPr/>
        <p:txBody>
          <a:bodyPr>
            <a:normAutofit/>
          </a:bodyPr>
          <a:lstStyle/>
          <a:p>
            <a:pPr algn="just"/>
            <a:r>
              <a:rPr lang="en-US" sz="2000" b="0" i="0" dirty="0">
                <a:solidFill>
                  <a:srgbClr val="212121"/>
                </a:solidFill>
                <a:effectLst/>
                <a:latin typeface="Times New Roman" panose="02020603050405020304" pitchFamily="18" charset="0"/>
                <a:cs typeface="Times New Roman" panose="02020603050405020304" pitchFamily="18" charset="0"/>
              </a:rPr>
              <a:t>The most reviewed neighborhood group is Manhattan, followed by </a:t>
            </a:r>
            <a:r>
              <a:rPr lang="en-US" sz="2000" b="1" i="0" dirty="0">
                <a:solidFill>
                  <a:srgbClr val="212121"/>
                </a:solidFill>
                <a:effectLst/>
                <a:latin typeface="Times New Roman" panose="02020603050405020304" pitchFamily="18" charset="0"/>
                <a:cs typeface="Times New Roman" panose="02020603050405020304" pitchFamily="18" charset="0"/>
              </a:rPr>
              <a:t>Brooklyn</a:t>
            </a:r>
            <a:r>
              <a:rPr lang="en-US" sz="2000" b="0" i="0" dirty="0">
                <a:solidFill>
                  <a:srgbClr val="212121"/>
                </a:solidFill>
                <a:effectLst/>
                <a:latin typeface="Times New Roman" panose="02020603050405020304" pitchFamily="18" charset="0"/>
                <a:cs typeface="Times New Roman" panose="02020603050405020304" pitchFamily="18" charset="0"/>
              </a:rPr>
              <a:t> and </a:t>
            </a:r>
            <a:r>
              <a:rPr lang="en-US" sz="2000" b="1" i="0" dirty="0">
                <a:solidFill>
                  <a:srgbClr val="212121"/>
                </a:solidFill>
                <a:effectLst/>
                <a:latin typeface="Times New Roman" panose="02020603050405020304" pitchFamily="18" charset="0"/>
                <a:cs typeface="Times New Roman" panose="02020603050405020304" pitchFamily="18" charset="0"/>
              </a:rPr>
              <a:t>Queens. Staten Island </a:t>
            </a:r>
            <a:r>
              <a:rPr lang="en-US" sz="2000" b="0" i="0" dirty="0">
                <a:solidFill>
                  <a:srgbClr val="212121"/>
                </a:solidFill>
                <a:effectLst/>
                <a:latin typeface="Times New Roman" panose="02020603050405020304" pitchFamily="18" charset="0"/>
                <a:cs typeface="Times New Roman" panose="02020603050405020304" pitchFamily="18" charset="0"/>
              </a:rPr>
              <a:t>and The </a:t>
            </a:r>
            <a:r>
              <a:rPr lang="en-US" sz="2000" b="1" i="0" dirty="0">
                <a:solidFill>
                  <a:srgbClr val="212121"/>
                </a:solidFill>
                <a:effectLst/>
                <a:latin typeface="Times New Roman" panose="02020603050405020304" pitchFamily="18" charset="0"/>
                <a:cs typeface="Times New Roman" panose="02020603050405020304" pitchFamily="18" charset="0"/>
              </a:rPr>
              <a:t>Bronx</a:t>
            </a:r>
            <a:r>
              <a:rPr lang="en-US" sz="2000" b="0" i="0" dirty="0">
                <a:solidFill>
                  <a:srgbClr val="212121"/>
                </a:solidFill>
                <a:effectLst/>
                <a:latin typeface="Times New Roman" panose="02020603050405020304" pitchFamily="18" charset="0"/>
                <a:cs typeface="Times New Roman" panose="02020603050405020304" pitchFamily="18" charset="0"/>
              </a:rPr>
              <a:t> have the lowest number of reviews.</a:t>
            </a:r>
          </a:p>
          <a:p>
            <a:pPr algn="just"/>
            <a:endParaRPr lang="en-US" sz="2000" dirty="0">
              <a:solidFill>
                <a:srgbClr val="212121"/>
              </a:solidFill>
              <a:latin typeface="Times New Roman" panose="02020603050405020304" pitchFamily="18" charset="0"/>
              <a:cs typeface="Times New Roman" panose="02020603050405020304" pitchFamily="18" charset="0"/>
            </a:endParaRPr>
          </a:p>
          <a:p>
            <a:pPr algn="just"/>
            <a:r>
              <a:rPr lang="en-US" sz="2000" dirty="0">
                <a:solidFill>
                  <a:srgbClr val="212121"/>
                </a:solidFill>
                <a:latin typeface="Times New Roman" panose="02020603050405020304" pitchFamily="18" charset="0"/>
                <a:cs typeface="Times New Roman" panose="02020603050405020304" pitchFamily="18" charset="0"/>
              </a:rPr>
              <a:t>The </a:t>
            </a:r>
            <a:r>
              <a:rPr lang="en-US" sz="2000" b="1" dirty="0">
                <a:solidFill>
                  <a:srgbClr val="212121"/>
                </a:solidFill>
                <a:latin typeface="Times New Roman" panose="02020603050405020304" pitchFamily="18" charset="0"/>
                <a:cs typeface="Times New Roman" panose="02020603050405020304" pitchFamily="18" charset="0"/>
              </a:rPr>
              <a:t>Queens</a:t>
            </a:r>
            <a:r>
              <a:rPr lang="en-US" sz="2000" dirty="0">
                <a:solidFill>
                  <a:srgbClr val="212121"/>
                </a:solidFill>
                <a:latin typeface="Times New Roman" panose="02020603050405020304" pitchFamily="18" charset="0"/>
                <a:cs typeface="Times New Roman" panose="02020603050405020304" pitchFamily="18" charset="0"/>
              </a:rPr>
              <a:t> and </a:t>
            </a:r>
            <a:r>
              <a:rPr lang="en-IN" sz="2000" b="1" i="0" dirty="0">
                <a:solidFill>
                  <a:srgbClr val="212121"/>
                </a:solidFill>
                <a:effectLst/>
                <a:latin typeface="Times New Roman" panose="02020603050405020304" pitchFamily="18" charset="0"/>
                <a:cs typeface="Times New Roman" panose="02020603050405020304" pitchFamily="18" charset="0"/>
              </a:rPr>
              <a:t>Manhattan</a:t>
            </a:r>
            <a:r>
              <a:rPr lang="en-US" sz="2000" dirty="0">
                <a:solidFill>
                  <a:srgbClr val="212121"/>
                </a:solidFill>
                <a:latin typeface="Times New Roman" panose="02020603050405020304" pitchFamily="18" charset="0"/>
                <a:cs typeface="Times New Roman" panose="02020603050405020304" pitchFamily="18" charset="0"/>
              </a:rPr>
              <a:t> </a:t>
            </a:r>
            <a:r>
              <a:rPr lang="en-US" sz="2000" b="0" i="0" dirty="0">
                <a:solidFill>
                  <a:srgbClr val="212121"/>
                </a:solidFill>
                <a:effectLst/>
                <a:latin typeface="Times New Roman" panose="02020603050405020304" pitchFamily="18" charset="0"/>
                <a:cs typeface="Times New Roman" panose="02020603050405020304" pitchFamily="18" charset="0"/>
              </a:rPr>
              <a:t>neighborhood group is the highest reviewed group is </a:t>
            </a:r>
            <a:r>
              <a:rPr lang="en-US" sz="2000" b="1" i="0" dirty="0">
                <a:solidFill>
                  <a:srgbClr val="212121"/>
                </a:solidFill>
                <a:effectLst/>
                <a:latin typeface="Times New Roman" panose="02020603050405020304" pitchFamily="18" charset="0"/>
                <a:cs typeface="Times New Roman" panose="02020603050405020304" pitchFamily="18" charset="0"/>
              </a:rPr>
              <a:t>600+</a:t>
            </a:r>
          </a:p>
          <a:p>
            <a:pPr algn="just"/>
            <a:endParaRPr lang="en-US" sz="2000" dirty="0">
              <a:solidFill>
                <a:srgbClr val="212121"/>
              </a:solidFill>
              <a:latin typeface="Times New Roman" panose="02020603050405020304" pitchFamily="18" charset="0"/>
              <a:cs typeface="Times New Roman" panose="02020603050405020304" pitchFamily="18" charset="0"/>
            </a:endParaRPr>
          </a:p>
          <a:p>
            <a:pPr algn="just"/>
            <a:r>
              <a:rPr lang="en-US" sz="2000" b="0" i="0" dirty="0">
                <a:solidFill>
                  <a:srgbClr val="212121"/>
                </a:solidFill>
                <a:effectLst/>
                <a:latin typeface="Times New Roman" panose="02020603050405020304" pitchFamily="18" charset="0"/>
                <a:cs typeface="Times New Roman" panose="02020603050405020304" pitchFamily="18" charset="0"/>
              </a:rPr>
              <a:t>The Bronx have the lowest number of reviews</a:t>
            </a:r>
          </a:p>
          <a:p>
            <a:pPr marL="0" indent="0" algn="just">
              <a:buNone/>
            </a:pPr>
            <a:r>
              <a:rPr lang="en-US" sz="2000" dirty="0">
                <a:solidFill>
                  <a:srgbClr val="212121"/>
                </a:solidFill>
                <a:latin typeface="Times New Roman" panose="02020603050405020304" pitchFamily="18" charset="0"/>
                <a:cs typeface="Times New Roman" panose="02020603050405020304" pitchFamily="18" charset="0"/>
              </a:rPr>
              <a:t>Are the </a:t>
            </a:r>
            <a:r>
              <a:rPr lang="en-US" sz="2000" b="1" dirty="0">
                <a:solidFill>
                  <a:srgbClr val="212121"/>
                </a:solidFill>
                <a:latin typeface="Times New Roman" panose="02020603050405020304" pitchFamily="18" charset="0"/>
                <a:cs typeface="Times New Roman" panose="02020603050405020304" pitchFamily="18" charset="0"/>
              </a:rPr>
              <a:t>300</a:t>
            </a:r>
            <a:r>
              <a:rPr lang="en-US" sz="2000" dirty="0">
                <a:solidFill>
                  <a:srgbClr val="212121"/>
                </a:solidFill>
                <a:latin typeface="Times New Roman" panose="02020603050405020304" pitchFamily="18" charset="0"/>
                <a:cs typeface="Times New Roman" panose="02020603050405020304" pitchFamily="18" charset="0"/>
              </a:rPr>
              <a:t> and </a:t>
            </a:r>
            <a:r>
              <a:rPr lang="en-US" sz="2000" b="1" dirty="0">
                <a:solidFill>
                  <a:srgbClr val="212121"/>
                </a:solidFill>
                <a:latin typeface="Times New Roman" panose="02020603050405020304" pitchFamily="18" charset="0"/>
                <a:cs typeface="Times New Roman" panose="02020603050405020304" pitchFamily="18" charset="0"/>
              </a:rPr>
              <a:t>300+</a:t>
            </a:r>
          </a:p>
          <a:p>
            <a:endParaRPr lang="en-IN" sz="20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xmlns="" id="{6ED88995-81BB-9BC0-3B15-88141EE46A0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199" y="2591594"/>
            <a:ext cx="5552873" cy="3021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412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613BC0-54DC-9EC3-75F1-4167E0C49148}"/>
              </a:ext>
            </a:extLst>
          </p:cNvPr>
          <p:cNvSpPr>
            <a:spLocks noGrp="1"/>
          </p:cNvSpPr>
          <p:nvPr>
            <p:ph type="title"/>
          </p:nvPr>
        </p:nvSpPr>
        <p:spPr>
          <a:xfrm>
            <a:off x="830450" y="310881"/>
            <a:ext cx="10515600" cy="1325563"/>
          </a:xfrm>
        </p:spPr>
        <p:txBody>
          <a:bodyPr>
            <a:normAutofit fontScale="90000"/>
          </a:bodyPr>
          <a:lstStyle/>
          <a:p>
            <a:r>
              <a:rPr lang="en-US" b="1" dirty="0">
                <a:solidFill>
                  <a:srgbClr val="FFC000"/>
                </a:solidFill>
                <a:latin typeface="Times New Roman" panose="02020603050405020304" pitchFamily="18" charset="0"/>
                <a:cs typeface="Times New Roman" panose="02020603050405020304" pitchFamily="18" charset="0"/>
              </a:rPr>
              <a:t/>
            </a:r>
            <a:br>
              <a:rPr lang="en-US" b="1" dirty="0">
                <a:solidFill>
                  <a:srgbClr val="FFC000"/>
                </a:solidFill>
                <a:latin typeface="Times New Roman" panose="02020603050405020304" pitchFamily="18" charset="0"/>
                <a:cs typeface="Times New Roman" panose="02020603050405020304" pitchFamily="18" charset="0"/>
              </a:rPr>
            </a:br>
            <a:r>
              <a:rPr lang="en-US" b="1" dirty="0">
                <a:solidFill>
                  <a:srgbClr val="FFC000"/>
                </a:solidFill>
                <a:latin typeface="Times New Roman" panose="02020603050405020304" pitchFamily="18" charset="0"/>
                <a:cs typeface="Times New Roman" panose="02020603050405020304" pitchFamily="18" charset="0"/>
              </a:rPr>
              <a:t>C</a:t>
            </a:r>
            <a:r>
              <a:rPr lang="en-US" b="1" dirty="0">
                <a:solidFill>
                  <a:srgbClr val="FFC000"/>
                </a:solidFill>
                <a:effectLst/>
                <a:latin typeface="Times New Roman" panose="02020603050405020304" pitchFamily="18" charset="0"/>
                <a:cs typeface="Times New Roman" panose="02020603050405020304" pitchFamily="18" charset="0"/>
              </a:rPr>
              <a:t>orrelation between price and minimum nights</a:t>
            </a:r>
            <a:r>
              <a:rPr lang="en-US" b="0" dirty="0">
                <a:solidFill>
                  <a:srgbClr val="FFC000"/>
                </a:solidFill>
                <a:effectLst/>
                <a:latin typeface="Courier New" panose="02070309020205020404" pitchFamily="49" charset="0"/>
              </a:rPr>
              <a:t/>
            </a:r>
            <a:br>
              <a:rPr lang="en-US" b="0" dirty="0">
                <a:solidFill>
                  <a:srgbClr val="FFC000"/>
                </a:solidFill>
                <a:effectLst/>
                <a:latin typeface="Courier New" panose="02070309020205020404" pitchFamily="49" charset="0"/>
              </a:rPr>
            </a:br>
            <a:endParaRPr lang="en-IN" dirty="0">
              <a:solidFill>
                <a:srgbClr val="FFC000"/>
              </a:solidFill>
            </a:endParaRPr>
          </a:p>
        </p:txBody>
      </p:sp>
      <p:sp>
        <p:nvSpPr>
          <p:cNvPr id="3" name="Content Placeholder 2">
            <a:extLst>
              <a:ext uri="{FF2B5EF4-FFF2-40B4-BE49-F238E27FC236}">
                <a16:creationId xmlns:a16="http://schemas.microsoft.com/office/drawing/2014/main" xmlns="" id="{A1A7689C-D0F5-6059-BF8E-13BF3909C9ED}"/>
              </a:ext>
            </a:extLst>
          </p:cNvPr>
          <p:cNvSpPr>
            <a:spLocks noGrp="1"/>
          </p:cNvSpPr>
          <p:nvPr>
            <p:ph sz="half" idx="1"/>
          </p:nvPr>
        </p:nvSpPr>
        <p:spPr/>
        <p:txBody>
          <a:bodyPr>
            <a:normAutofit/>
          </a:bodyPr>
          <a:lstStyle/>
          <a:p>
            <a:pPr algn="just"/>
            <a:r>
              <a:rPr lang="en-US" sz="2000" b="0" i="0" dirty="0">
                <a:solidFill>
                  <a:srgbClr val="212121"/>
                </a:solidFill>
                <a:effectLst/>
                <a:latin typeface="Times New Roman" panose="02020603050405020304" pitchFamily="18" charset="0"/>
                <a:cs typeface="Times New Roman" panose="02020603050405020304" pitchFamily="18" charset="0"/>
              </a:rPr>
              <a:t>Based on the heatmap chart, it appears that there is a weak negative correlation between price and minimum nights. The correlation coefficient value of </a:t>
            </a:r>
            <a:r>
              <a:rPr lang="en-US" sz="2000" b="1" i="0" dirty="0">
                <a:solidFill>
                  <a:srgbClr val="212121"/>
                </a:solidFill>
                <a:effectLst/>
                <a:latin typeface="Times New Roman" panose="02020603050405020304" pitchFamily="18" charset="0"/>
                <a:cs typeface="Times New Roman" panose="02020603050405020304" pitchFamily="18" charset="0"/>
              </a:rPr>
              <a:t>-0.042</a:t>
            </a:r>
          </a:p>
          <a:p>
            <a:pPr algn="just"/>
            <a:endParaRPr lang="en-US" sz="2000" b="1" dirty="0">
              <a:solidFill>
                <a:srgbClr val="212121"/>
              </a:solidFill>
              <a:latin typeface="Times New Roman" panose="02020603050405020304" pitchFamily="18" charset="0"/>
              <a:cs typeface="Times New Roman" panose="02020603050405020304" pitchFamily="18" charset="0"/>
            </a:endParaRPr>
          </a:p>
          <a:p>
            <a:pPr algn="just"/>
            <a:r>
              <a:rPr lang="en-US" sz="2000" b="0" i="0" dirty="0">
                <a:solidFill>
                  <a:srgbClr val="212121"/>
                </a:solidFill>
                <a:effectLst/>
                <a:latin typeface="Times New Roman" panose="02020603050405020304" pitchFamily="18" charset="0"/>
                <a:cs typeface="Times New Roman" panose="02020603050405020304" pitchFamily="18" charset="0"/>
              </a:rPr>
              <a:t>indicates that there is a slight tendency for listings with longer minimum night requirements to have slightly lower prices</a:t>
            </a:r>
          </a:p>
          <a:p>
            <a:pPr algn="just"/>
            <a:endParaRPr lang="en-US" sz="2000" dirty="0">
              <a:solidFill>
                <a:srgbClr val="212121"/>
              </a:solidFill>
              <a:latin typeface="Times New Roman" panose="02020603050405020304" pitchFamily="18" charset="0"/>
              <a:cs typeface="Times New Roman" panose="02020603050405020304" pitchFamily="18" charset="0"/>
            </a:endParaRPr>
          </a:p>
          <a:p>
            <a:pPr algn="just"/>
            <a:r>
              <a:rPr lang="en-US" sz="2000" dirty="0">
                <a:solidFill>
                  <a:srgbClr val="212121"/>
                </a:solidFill>
                <a:latin typeface="Times New Roman" panose="02020603050405020304" pitchFamily="18" charset="0"/>
                <a:cs typeface="Times New Roman" panose="02020603050405020304" pitchFamily="18" charset="0"/>
              </a:rPr>
              <a:t>The</a:t>
            </a:r>
            <a:r>
              <a:rPr lang="en-US" sz="2000" i="0" dirty="0">
                <a:solidFill>
                  <a:srgbClr val="212121"/>
                </a:solidFill>
                <a:effectLst/>
                <a:latin typeface="Times New Roman" panose="02020603050405020304" pitchFamily="18" charset="0"/>
                <a:cs typeface="Times New Roman" panose="02020603050405020304" pitchFamily="18" charset="0"/>
              </a:rPr>
              <a:t> heatmap shows that there are other factors that have a stronger correlation with price, such as the number of bedrooms, accommodates, and bathrooms.</a:t>
            </a:r>
            <a:endParaRPr lang="en-IN" sz="20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37457" y="1825625"/>
            <a:ext cx="4851085" cy="4351338"/>
          </a:xfrm>
        </p:spPr>
      </p:pic>
    </p:spTree>
    <p:extLst>
      <p:ext uri="{BB962C8B-B14F-4D97-AF65-F5344CB8AC3E}">
        <p14:creationId xmlns:p14="http://schemas.microsoft.com/office/powerpoint/2010/main" val="3320613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4847DC-0290-62DF-D739-45BDDEFD7A71}"/>
              </a:ext>
            </a:extLst>
          </p:cNvPr>
          <p:cNvSpPr>
            <a:spLocks noGrp="1"/>
          </p:cNvSpPr>
          <p:nvPr>
            <p:ph type="title"/>
          </p:nvPr>
        </p:nvSpPr>
        <p:spPr/>
        <p:txBody>
          <a:bodyPr>
            <a:normAutofit fontScale="90000"/>
          </a:bodyPr>
          <a:lstStyle/>
          <a:p>
            <a:r>
              <a:rPr lang="en-US" b="1" dirty="0">
                <a:solidFill>
                  <a:srgbClr val="FFC000"/>
                </a:solidFill>
                <a:latin typeface="Times New Roman" panose="02020603050405020304" pitchFamily="18" charset="0"/>
                <a:cs typeface="Times New Roman" panose="02020603050405020304" pitchFamily="18" charset="0"/>
              </a:rPr>
              <a:t/>
            </a:r>
            <a:br>
              <a:rPr lang="en-US" b="1" dirty="0">
                <a:solidFill>
                  <a:srgbClr val="FFC000"/>
                </a:solidFill>
                <a:latin typeface="Times New Roman" panose="02020603050405020304" pitchFamily="18" charset="0"/>
                <a:cs typeface="Times New Roman" panose="02020603050405020304" pitchFamily="18" charset="0"/>
              </a:rPr>
            </a:br>
            <a:r>
              <a:rPr lang="en-US" b="1" dirty="0">
                <a:solidFill>
                  <a:srgbClr val="FFC000"/>
                </a:solidFill>
                <a:latin typeface="Times New Roman" panose="02020603050405020304" pitchFamily="18" charset="0"/>
                <a:cs typeface="Times New Roman" panose="02020603050405020304" pitchFamily="18" charset="0"/>
              </a:rPr>
              <a:t>A</a:t>
            </a:r>
            <a:r>
              <a:rPr lang="en-US" b="1" dirty="0">
                <a:solidFill>
                  <a:srgbClr val="FFC000"/>
                </a:solidFill>
                <a:effectLst/>
                <a:latin typeface="Times New Roman" panose="02020603050405020304" pitchFamily="18" charset="0"/>
                <a:cs typeface="Times New Roman" panose="02020603050405020304" pitchFamily="18" charset="0"/>
              </a:rPr>
              <a:t>verage price of each room type in each neighborhood group</a:t>
            </a:r>
            <a:r>
              <a:rPr lang="en-US" b="0" dirty="0">
                <a:solidFill>
                  <a:srgbClr val="FFC000"/>
                </a:solidFill>
                <a:effectLst/>
                <a:latin typeface="Courier New" panose="02070309020205020404" pitchFamily="49" charset="0"/>
              </a:rPr>
              <a:t/>
            </a:r>
            <a:br>
              <a:rPr lang="en-US" b="0" dirty="0">
                <a:solidFill>
                  <a:srgbClr val="FFC000"/>
                </a:solidFill>
                <a:effectLst/>
                <a:latin typeface="Courier New" panose="02070309020205020404" pitchFamily="49" charset="0"/>
              </a:rPr>
            </a:br>
            <a:endParaRPr lang="en-IN" dirty="0">
              <a:solidFill>
                <a:srgbClr val="FFC000"/>
              </a:solidFill>
            </a:endParaRPr>
          </a:p>
        </p:txBody>
      </p:sp>
      <p:sp>
        <p:nvSpPr>
          <p:cNvPr id="3" name="Content Placeholder 2">
            <a:extLst>
              <a:ext uri="{FF2B5EF4-FFF2-40B4-BE49-F238E27FC236}">
                <a16:creationId xmlns:a16="http://schemas.microsoft.com/office/drawing/2014/main" xmlns="" id="{6D32281B-5752-E8AE-98CA-DC83C3C28805}"/>
              </a:ext>
            </a:extLst>
          </p:cNvPr>
          <p:cNvSpPr>
            <a:spLocks noGrp="1"/>
          </p:cNvSpPr>
          <p:nvPr>
            <p:ph sz="half" idx="1"/>
          </p:nvPr>
        </p:nvSpPr>
        <p:spPr/>
        <p:txBody>
          <a:bodyPr>
            <a:normAutofit/>
          </a:bodyPr>
          <a:lstStyle/>
          <a:p>
            <a:r>
              <a:rPr lang="en-US" sz="2000" b="1" i="0" dirty="0">
                <a:solidFill>
                  <a:srgbClr val="212121"/>
                </a:solidFill>
                <a:effectLst/>
                <a:latin typeface="Times New Roman" panose="02020603050405020304" pitchFamily="18" charset="0"/>
                <a:cs typeface="Times New Roman" panose="02020603050405020304" pitchFamily="18" charset="0"/>
              </a:rPr>
              <a:t>Manhattan</a:t>
            </a:r>
            <a:r>
              <a:rPr lang="en-US" sz="2000" b="0" i="0" dirty="0">
                <a:solidFill>
                  <a:srgbClr val="212121"/>
                </a:solidFill>
                <a:effectLst/>
                <a:latin typeface="Times New Roman" panose="02020603050405020304" pitchFamily="18" charset="0"/>
                <a:cs typeface="Times New Roman" panose="02020603050405020304" pitchFamily="18" charset="0"/>
              </a:rPr>
              <a:t> has the highest average prices for all room types compared to other neighborhood groups around </a:t>
            </a:r>
            <a:r>
              <a:rPr lang="en-US" sz="2000" b="1" i="0" dirty="0">
                <a:solidFill>
                  <a:srgbClr val="212121"/>
                </a:solidFill>
                <a:effectLst/>
                <a:latin typeface="Times New Roman" panose="02020603050405020304" pitchFamily="18" charset="0"/>
                <a:cs typeface="Times New Roman" panose="02020603050405020304" pitchFamily="18" charset="0"/>
              </a:rPr>
              <a:t>249</a:t>
            </a:r>
          </a:p>
          <a:p>
            <a:endParaRPr lang="en-US" sz="2000" b="0" i="0" dirty="0">
              <a:solidFill>
                <a:srgbClr val="212121"/>
              </a:solidFill>
              <a:effectLst/>
              <a:latin typeface="Times New Roman" panose="02020603050405020304" pitchFamily="18" charset="0"/>
              <a:cs typeface="Times New Roman" panose="02020603050405020304" pitchFamily="18" charset="0"/>
            </a:endParaRPr>
          </a:p>
          <a:p>
            <a:endParaRPr lang="en-US" sz="2000" dirty="0">
              <a:solidFill>
                <a:srgbClr val="212121"/>
              </a:solidFill>
              <a:latin typeface="Times New Roman" panose="02020603050405020304" pitchFamily="18" charset="0"/>
              <a:cs typeface="Times New Roman" panose="02020603050405020304" pitchFamily="18" charset="0"/>
            </a:endParaRPr>
          </a:p>
          <a:p>
            <a:r>
              <a:rPr lang="en-US" sz="2000" b="1" i="0" dirty="0">
                <a:solidFill>
                  <a:srgbClr val="212121"/>
                </a:solidFill>
                <a:effectLst/>
                <a:latin typeface="Times New Roman" panose="02020603050405020304" pitchFamily="18" charset="0"/>
                <a:cs typeface="Times New Roman" panose="02020603050405020304" pitchFamily="18" charset="0"/>
              </a:rPr>
              <a:t>Staten Island </a:t>
            </a:r>
            <a:r>
              <a:rPr lang="en-US" sz="2000" b="0" i="0" dirty="0">
                <a:solidFill>
                  <a:srgbClr val="212121"/>
                </a:solidFill>
                <a:effectLst/>
                <a:latin typeface="Times New Roman" panose="02020603050405020304" pitchFamily="18" charset="0"/>
                <a:cs typeface="Times New Roman" panose="02020603050405020304" pitchFamily="18" charset="0"/>
              </a:rPr>
              <a:t>has the lowest average prices for all room types compared to other neighborhood groups around </a:t>
            </a:r>
            <a:r>
              <a:rPr lang="en-US" sz="2000" b="1" i="0" dirty="0">
                <a:solidFill>
                  <a:srgbClr val="212121"/>
                </a:solidFill>
                <a:effectLst/>
                <a:latin typeface="Times New Roman" panose="02020603050405020304" pitchFamily="18" charset="0"/>
                <a:cs typeface="Times New Roman" panose="02020603050405020304" pitchFamily="18" charset="0"/>
              </a:rPr>
              <a:t>50</a:t>
            </a:r>
            <a:endParaRPr lang="en-IN" sz="20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72200" y="1999282"/>
            <a:ext cx="5181600" cy="3518116"/>
          </a:xfrm>
        </p:spPr>
      </p:pic>
    </p:spTree>
    <p:extLst>
      <p:ext uri="{BB962C8B-B14F-4D97-AF65-F5344CB8AC3E}">
        <p14:creationId xmlns:p14="http://schemas.microsoft.com/office/powerpoint/2010/main" val="1168018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594</Words>
  <Application>Microsoft Office PowerPoint</Application>
  <PresentationFormat>Custom</PresentationFormat>
  <Paragraphs>83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AirBnb Booking Analysis</vt:lpstr>
      <vt:lpstr>PowerPoint Presentation</vt:lpstr>
      <vt:lpstr>What is Airbnb?</vt:lpstr>
      <vt:lpstr>Problem Statement</vt:lpstr>
      <vt:lpstr>Data Summary</vt:lpstr>
      <vt:lpstr> Maximum prices for the different room types </vt:lpstr>
      <vt:lpstr> What can we learn from Data? </vt:lpstr>
      <vt:lpstr> Correlation between price and minimum nights </vt:lpstr>
      <vt:lpstr> Average price of each room type in each neighborhood group </vt:lpstr>
      <vt:lpstr> Average number of minimum nights required for each neighborhood group </vt:lpstr>
      <vt:lpstr> Distribution of room types </vt:lpstr>
      <vt:lpstr> Price for review per month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1 Airbnb Booking Analysis</dc:title>
  <dc:creator>Manjunath Angadi</dc:creator>
  <cp:lastModifiedBy>JAYU</cp:lastModifiedBy>
  <cp:revision>9</cp:revision>
  <dcterms:created xsi:type="dcterms:W3CDTF">2023-03-24T04:57:55Z</dcterms:created>
  <dcterms:modified xsi:type="dcterms:W3CDTF">2023-05-22T10:40:11Z</dcterms:modified>
</cp:coreProperties>
</file>