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 Bold" panose="020B0803030501040103" pitchFamily="34" charset="0"/>
      <p:regular r:id="rId12"/>
    </p:embeddedFont>
    <p:embeddedFont>
      <p:font typeface="Shantell Sans Bold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2.fntdata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1.fntdata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0" t="-19112" r="-224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896813" y="5272450"/>
            <a:ext cx="9028874" cy="2503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4"/>
              </a:lnSpc>
            </a:pPr>
            <a:r>
              <a:rPr lang="en-US" sz="720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TRAVEL  ITINERARY</a:t>
            </a:r>
          </a:p>
          <a:p>
            <a:pPr algn="ctr">
              <a:lnSpc>
                <a:spcPts val="10084"/>
              </a:lnSpc>
              <a:spcBef>
                <a:spcPct val="0"/>
              </a:spcBef>
            </a:pPr>
            <a:r>
              <a:rPr lang="en-US" sz="720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39539" cy="10287000"/>
          </a:xfrm>
          <a:custGeom>
            <a:avLst/>
            <a:gdLst/>
            <a:ahLst/>
            <a:cxnLst/>
            <a:rect l="l" t="t" r="r" b="b"/>
            <a:pathLst>
              <a:path w="18239539" h="10287000">
                <a:moveTo>
                  <a:pt x="0" y="0"/>
                </a:moveTo>
                <a:lnTo>
                  <a:pt x="18239539" y="0"/>
                </a:lnTo>
                <a:lnTo>
                  <a:pt x="1823953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904" r="-41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468023" y="2122097"/>
            <a:ext cx="4235323" cy="6356958"/>
          </a:xfrm>
          <a:custGeom>
            <a:avLst/>
            <a:gdLst/>
            <a:ahLst/>
            <a:cxnLst/>
            <a:rect l="l" t="t" r="r" b="b"/>
            <a:pathLst>
              <a:path w="4235323" h="6356958">
                <a:moveTo>
                  <a:pt x="0" y="0"/>
                </a:moveTo>
                <a:lnTo>
                  <a:pt x="4235323" y="0"/>
                </a:lnTo>
                <a:lnTo>
                  <a:pt x="4235323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02494" y="895350"/>
            <a:ext cx="5285929" cy="1226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4"/>
              </a:lnSpc>
              <a:spcBef>
                <a:spcPct val="0"/>
              </a:spcBef>
            </a:pPr>
            <a:r>
              <a:rPr lang="en-US" sz="720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48352" y="2891790"/>
            <a:ext cx="9380023" cy="4427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Smith, J. (2022). "The Ultimate Guide to Travel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Johnson, R. (2023). "Top 10 Travel Planning A...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Wilson, L. (2021). "How to Create a Perfect T...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988" r="-1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09542" y="421907"/>
            <a:ext cx="16230600" cy="2503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4"/>
              </a:lnSpc>
              <a:spcBef>
                <a:spcPct val="0"/>
              </a:spcBef>
            </a:pPr>
            <a:r>
              <a:rPr lang="en-US" sz="720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 to Travel Itinerary Planning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627631"/>
            <a:ext cx="11728681" cy="4621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6883" lvl="1" indent="-493441" algn="l">
              <a:lnSpc>
                <a:spcPts val="6399"/>
              </a:lnSpc>
              <a:buFont typeface="Arial"/>
              <a:buChar char="•"/>
            </a:pPr>
            <a:r>
              <a:rPr lang="en-US" sz="457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Travel itinerary planning is essential for a successful trip.</a:t>
            </a:r>
          </a:p>
          <a:p>
            <a:pPr marL="925704" lvl="1" indent="-462852" algn="l">
              <a:lnSpc>
                <a:spcPts val="6002"/>
              </a:lnSpc>
              <a:buFont typeface="Arial"/>
              <a:buChar char="•"/>
            </a:pPr>
            <a:r>
              <a:rPr lang="en-US" sz="428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helps travelers organize their time, budget, and activities.</a:t>
            </a:r>
          </a:p>
          <a:p>
            <a:pPr marL="922116" lvl="1" indent="-461058" algn="l">
              <a:lnSpc>
                <a:spcPts val="5979"/>
              </a:lnSpc>
              <a:buFont typeface="Arial"/>
              <a:buChar char="•"/>
            </a:pPr>
            <a:r>
              <a:rPr lang="en-US" sz="427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well-structured itinerary can enhance the overall travel experience.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550" r="-44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59437" y="1279911"/>
            <a:ext cx="12731055" cy="1226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4"/>
              </a:lnSpc>
              <a:spcBef>
                <a:spcPct val="0"/>
              </a:spcBef>
            </a:pPr>
            <a:r>
              <a:rPr lang="en-US" sz="720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Benefits of a Travel Itinerary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291971"/>
            <a:ext cx="12288640" cy="470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47" lvl="1" indent="-485773" algn="l">
              <a:lnSpc>
                <a:spcPts val="6299"/>
              </a:lnSpc>
              <a:buFont typeface="Arial"/>
              <a:buChar char="•"/>
            </a:pPr>
            <a:r>
              <a:rPr lang="en-US" sz="44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travel itinerary provides clarity and focus during the trip.</a:t>
            </a:r>
          </a:p>
          <a:p>
            <a:pPr marL="971547" lvl="1" indent="-485773" algn="l">
              <a:lnSpc>
                <a:spcPts val="6299"/>
              </a:lnSpc>
              <a:buFont typeface="Arial"/>
              <a:buChar char="•"/>
            </a:pPr>
            <a:r>
              <a:rPr lang="en-US" sz="44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helps in maximizing sightseeing and minimizing downtime.</a:t>
            </a:r>
          </a:p>
          <a:p>
            <a:pPr marL="971547" lvl="1" indent="-485773" algn="l">
              <a:lnSpc>
                <a:spcPts val="6299"/>
              </a:lnSpc>
              <a:buFont typeface="Arial"/>
              <a:buChar char="•"/>
            </a:pPr>
            <a:r>
              <a:rPr lang="en-US" sz="44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allows for better budgeting by tracking expenses in advance.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78" r="-9085" b="-1088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9597" y="491560"/>
            <a:ext cx="16153649" cy="1226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4"/>
              </a:lnSpc>
              <a:spcBef>
                <a:spcPct val="0"/>
              </a:spcBef>
            </a:pPr>
            <a:r>
              <a:rPr lang="en-US" sz="720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Disadvantages of a Travel Itinerary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6070" y="2038975"/>
            <a:ext cx="15429951" cy="721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1985" lvl="1" indent="-400992" algn="l">
              <a:lnSpc>
                <a:spcPts val="5200"/>
              </a:lnSpc>
              <a:buFont typeface="Arial"/>
              <a:buChar char="•"/>
            </a:pPr>
            <a:r>
              <a:rPr lang="en-US" sz="37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Lack of flexibility: You might not be able to do extra activities that you come across during your trip.</a:t>
            </a:r>
          </a:p>
          <a:p>
            <a:pPr marL="801985" lvl="1" indent="-400992" algn="l">
              <a:lnSpc>
                <a:spcPts val="5200"/>
              </a:lnSpc>
              <a:buFont typeface="Arial"/>
              <a:buChar char="•"/>
            </a:pPr>
            <a:r>
              <a:rPr lang="en-US" sz="37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Activity dependencies: If you change your plans for one activity, it can affect your plans for the rest of the day.</a:t>
            </a:r>
          </a:p>
          <a:p>
            <a:pPr marL="801985" lvl="1" indent="-400992" algn="l">
              <a:lnSpc>
                <a:spcPts val="5200"/>
              </a:lnSpc>
              <a:buFont typeface="Arial"/>
              <a:buChar char="•"/>
            </a:pPr>
            <a:r>
              <a:rPr lang="en-US" sz="37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Exhaustion: A detailed itinerary can lead to fatigue.</a:t>
            </a:r>
          </a:p>
          <a:p>
            <a:pPr marL="801985" lvl="1" indent="-400992" algn="l">
              <a:lnSpc>
                <a:spcPts val="5200"/>
              </a:lnSpc>
              <a:buFont typeface="Arial"/>
              <a:buChar char="•"/>
            </a:pPr>
            <a:r>
              <a:rPr lang="en-US" sz="37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Preparation time and effort: It can take a few days to create a well-crafted itinerary.</a:t>
            </a:r>
          </a:p>
          <a:p>
            <a:pPr marL="801985" lvl="1" indent="-400992" algn="l">
              <a:lnSpc>
                <a:spcPts val="5200"/>
              </a:lnSpc>
              <a:buFont typeface="Arial"/>
              <a:buChar char="•"/>
            </a:pPr>
            <a:r>
              <a:rPr lang="en-US" sz="37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Backup plans: Unless you're an experienced traveler, you might not be able to make comprehensive backup plans.</a:t>
            </a:r>
          </a:p>
          <a:p>
            <a:pPr marL="801985" lvl="1" indent="-400992" algn="l">
              <a:lnSpc>
                <a:spcPts val="5200"/>
              </a:lnSpc>
              <a:buFont typeface="Arial"/>
              <a:buChar char="•"/>
            </a:pPr>
            <a:r>
              <a:rPr lang="en-US" sz="37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Cost analyses: Proper budgeting and cost management requires some basic knowledge of accounting.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570" r="-242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95350"/>
            <a:ext cx="14190166" cy="1226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4"/>
              </a:lnSpc>
              <a:spcBef>
                <a:spcPct val="0"/>
              </a:spcBef>
            </a:pPr>
            <a:r>
              <a:rPr lang="en-US" sz="720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Components of an Itinerary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086816"/>
            <a:ext cx="11462038" cy="517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8" lvl="1" indent="-453389" algn="l">
              <a:lnSpc>
                <a:spcPts val="5879"/>
              </a:lnSpc>
              <a:buFont typeface="Arial"/>
              <a:buChar char="•"/>
            </a:pPr>
            <a:r>
              <a:rPr lang="en-US" sz="4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Itineraries should include travel dates, times, and destinations.</a:t>
            </a:r>
          </a:p>
          <a:p>
            <a:pPr marL="906778" lvl="1" indent="-453389" algn="l">
              <a:lnSpc>
                <a:spcPts val="5879"/>
              </a:lnSpc>
              <a:buFont typeface="Arial"/>
              <a:buChar char="•"/>
            </a:pPr>
            <a:r>
              <a:rPr lang="en-US" sz="4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Important details such as accommodation and transportation should be noted.</a:t>
            </a:r>
          </a:p>
          <a:p>
            <a:pPr marL="906778" lvl="1" indent="-453389" algn="l">
              <a:lnSpc>
                <a:spcPts val="5879"/>
              </a:lnSpc>
              <a:buFont typeface="Arial"/>
              <a:buChar char="•"/>
            </a:pPr>
            <a:r>
              <a:rPr lang="en-US" sz="4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Activities, meal plans, and emergency contacts are also crucial.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916" r="-8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72963" y="348651"/>
            <a:ext cx="17542073" cy="1226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4"/>
              </a:lnSpc>
              <a:spcBef>
                <a:spcPct val="0"/>
              </a:spcBef>
            </a:pPr>
            <a:r>
              <a:rPr lang="en-US" sz="720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Management in Itinerary Planning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4661" y="2750592"/>
            <a:ext cx="13197023" cy="6309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1085" lvl="1" indent="-550543" algn="l">
              <a:lnSpc>
                <a:spcPts val="7139"/>
              </a:lnSpc>
              <a:buFont typeface="Arial"/>
              <a:buChar char="•"/>
            </a:pPr>
            <a:r>
              <a:rPr lang="en-US" sz="50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Allocating time wisely for each activity is vital for a smooth trip.</a:t>
            </a:r>
          </a:p>
          <a:p>
            <a:pPr marL="1101085" lvl="1" indent="-550543" algn="l">
              <a:lnSpc>
                <a:spcPts val="7139"/>
              </a:lnSpc>
              <a:buFont typeface="Arial"/>
              <a:buChar char="•"/>
            </a:pPr>
            <a:r>
              <a:rPr lang="en-US" sz="50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Consider travel times between destinations to avoid over-scheduling.</a:t>
            </a:r>
          </a:p>
          <a:p>
            <a:pPr marL="1101085" lvl="1" indent="-550543" algn="l">
              <a:lnSpc>
                <a:spcPts val="7139"/>
              </a:lnSpc>
              <a:buFont typeface="Arial"/>
              <a:buChar char="•"/>
            </a:pPr>
            <a:r>
              <a:rPr lang="en-US" sz="50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Downtime is important for relaxation and spontaneous exploration.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570" r="-242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95350"/>
            <a:ext cx="11576149" cy="1226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4"/>
              </a:lnSpc>
              <a:spcBef>
                <a:spcPct val="0"/>
              </a:spcBef>
            </a:pPr>
            <a:r>
              <a:rPr lang="en-US" sz="720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 and Preparation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882265"/>
            <a:ext cx="13115649" cy="5897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17" lvl="1" indent="-518158" algn="l">
              <a:lnSpc>
                <a:spcPts val="6719"/>
              </a:lnSpc>
              <a:buFont typeface="Arial"/>
              <a:buChar char="•"/>
            </a:pPr>
            <a:r>
              <a:rPr lang="en-US" sz="47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Researching destinations helps in making informed decisions.</a:t>
            </a:r>
          </a:p>
          <a:p>
            <a:pPr marL="1036317" lvl="1" indent="-518158" algn="l">
              <a:lnSpc>
                <a:spcPts val="6719"/>
              </a:lnSpc>
              <a:buFont typeface="Arial"/>
              <a:buChar char="•"/>
            </a:pPr>
            <a:r>
              <a:rPr lang="en-US" sz="47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Understanding local customs and regulations can enhance the travel experience.</a:t>
            </a:r>
          </a:p>
          <a:p>
            <a:pPr marL="1036317" lvl="1" indent="-518158" algn="l">
              <a:lnSpc>
                <a:spcPts val="6719"/>
              </a:lnSpc>
              <a:buFont typeface="Arial"/>
              <a:buChar char="•"/>
            </a:pPr>
            <a:r>
              <a:rPr lang="en-US" sz="47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Preparing for emergencies by having a backup plan is essential for safety.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516" r="-148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95350"/>
            <a:ext cx="9825782" cy="1226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4"/>
              </a:lnSpc>
              <a:spcBef>
                <a:spcPct val="0"/>
              </a:spcBef>
            </a:pPr>
            <a:r>
              <a:rPr lang="en-US" sz="720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Sharing Your Itinerary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009904"/>
            <a:ext cx="12173473" cy="517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Sharing your itinerary with friends or family increases safety.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can also help others provide suggestions and insights for your trip.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social media platforms can enhance the travel experience by connecting with fellow travelers.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508" t="-23612" r="-82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95350"/>
            <a:ext cx="5020121" cy="1226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4"/>
              </a:lnSpc>
              <a:spcBef>
                <a:spcPct val="0"/>
              </a:spcBef>
            </a:pPr>
            <a:r>
              <a:rPr lang="en-US" sz="720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490746"/>
            <a:ext cx="10423718" cy="5913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well-crafted travel itinerary is a key tool for enjoyable travel.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balances structure with flexibility, accommodating diverse travel styles.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Investing time in planning can lead to richer and more memorable experiences.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cp:lastModifiedBy>Vyshnavi Aggarapu</cp:lastModifiedBy>
  <cp:revision>2</cp:revision>
  <dcterms:created xsi:type="dcterms:W3CDTF">2006-08-16T00:00:00Z</dcterms:created>
  <dcterms:modified xsi:type="dcterms:W3CDTF">2024-12-18T17:11:34Z</dcterms:modified>
  <dc:identifier>DAGXILTMl5U</dc:identifier>
</cp:coreProperties>
</file>