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156"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kdplatform.com/four-stages-learn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8b9242bac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8b9242bac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8b9242bac_0_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8b9242bac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8b9242bac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8b9242bac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8b9242bac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8b9242bac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8b9242bac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8b9242ba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8b9242bac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8b9242bac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8b9242bac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8b9242bac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rId3"/>
              </a:rPr>
              <a:t>https://www.kdplatform.com/four-stages-learning/</a:t>
            </a: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8d18253b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8d18253b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8d18253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8d18253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8b9242bac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8b9242bac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FFFFFF"/>
                </a:solidFill>
              </a:rPr>
              <a:t>The linguistic learner The linguistic learner is one who learns best through linguistic skills including reading, writing, listening, or speaking.is one who learns best through linguistic skills including reading, writing, listening, or speaking.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8b9242bac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58b9242bac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8b9242bac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8b9242bac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8b9242bac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8b9242bac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rgbClr val="202124"/>
                </a:solidFill>
                <a:highlight>
                  <a:srgbClr val="FFFFFF"/>
                </a:highlight>
                <a:latin typeface="Georgia"/>
                <a:ea typeface="Georgia"/>
                <a:cs typeface="Georgia"/>
                <a:sym typeface="Georgia"/>
              </a:rPr>
              <a:t>Talk Details : Software Development, Cooking and Driving - An Allegory </a:t>
            </a:r>
            <a:endParaRPr sz="2400">
              <a:latin typeface="Georgia"/>
              <a:ea typeface="Georgia"/>
              <a:cs typeface="Georgia"/>
              <a:sym typeface="Georgia"/>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eorgia"/>
                <a:ea typeface="Georgia"/>
                <a:cs typeface="Georgia"/>
                <a:sym typeface="Georgia"/>
              </a:rPr>
              <a:t>This and That?</a:t>
            </a:r>
            <a:endParaRPr sz="1800">
              <a:latin typeface="Georgia"/>
              <a:ea typeface="Georgia"/>
              <a:cs typeface="Georgia"/>
              <a:sym typeface="Georgia"/>
            </a:endParaRPr>
          </a:p>
        </p:txBody>
      </p:sp>
      <p:sp>
        <p:nvSpPr>
          <p:cNvPr id="105" name="Google Shape;10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30000"/>
              </a:lnSpc>
              <a:spcBef>
                <a:spcPts val="3000"/>
              </a:spcBef>
              <a:spcAft>
                <a:spcPts val="0"/>
              </a:spcAft>
              <a:buNone/>
            </a:pPr>
            <a:r>
              <a:rPr lang="en" b="1" dirty="0">
                <a:solidFill>
                  <a:srgbClr val="222222"/>
                </a:solidFill>
                <a:latin typeface="Georgia"/>
                <a:ea typeface="Georgia"/>
                <a:cs typeface="Georgia"/>
                <a:sym typeface="Georgia"/>
              </a:rPr>
              <a:t>Rote Learning : </a:t>
            </a:r>
            <a:r>
              <a:rPr lang="en" dirty="0">
                <a:solidFill>
                  <a:srgbClr val="222222"/>
                </a:solidFill>
                <a:highlight>
                  <a:srgbClr val="FFFFFF"/>
                </a:highlight>
                <a:latin typeface="Georgia"/>
                <a:ea typeface="Georgia"/>
                <a:cs typeface="Georgia"/>
                <a:sym typeface="Georgia"/>
              </a:rPr>
              <a:t> Memorizing formulas, list, facts, using mnemonics</a:t>
            </a:r>
            <a:endParaRPr b="1" dirty="0">
              <a:solidFill>
                <a:srgbClr val="222222"/>
              </a:solidFill>
              <a:latin typeface="Georgia"/>
              <a:ea typeface="Georgia"/>
              <a:cs typeface="Georgia"/>
              <a:sym typeface="Georgia"/>
            </a:endParaRPr>
          </a:p>
          <a:p>
            <a:pPr marL="0" lvl="0" indent="0" algn="l" rtl="0">
              <a:lnSpc>
                <a:spcPct val="130000"/>
              </a:lnSpc>
              <a:spcBef>
                <a:spcPts val="3000"/>
              </a:spcBef>
              <a:spcAft>
                <a:spcPts val="0"/>
              </a:spcAft>
              <a:buNone/>
            </a:pPr>
            <a:r>
              <a:rPr lang="en" b="1" dirty="0">
                <a:solidFill>
                  <a:srgbClr val="222222"/>
                </a:solidFill>
                <a:latin typeface="Georgia"/>
                <a:ea typeface="Georgia"/>
                <a:cs typeface="Georgia"/>
                <a:sym typeface="Georgia"/>
              </a:rPr>
              <a:t>Gestalt Learning : </a:t>
            </a:r>
            <a:r>
              <a:rPr lang="en" dirty="0">
                <a:solidFill>
                  <a:srgbClr val="222222"/>
                </a:solidFill>
                <a:highlight>
                  <a:srgbClr val="FFFFFF"/>
                </a:highlight>
                <a:latin typeface="Georgia"/>
                <a:ea typeface="Georgia"/>
                <a:cs typeface="Georgia"/>
                <a:sym typeface="Georgia"/>
              </a:rPr>
              <a:t>Progressive approach to learning that entails understanding a concept or activity. </a:t>
            </a:r>
            <a:r>
              <a:rPr lang="en" dirty="0">
                <a:solidFill>
                  <a:srgbClr val="222222"/>
                </a:solidFill>
                <a:latin typeface="Georgia"/>
                <a:ea typeface="Georgia"/>
                <a:cs typeface="Georgia"/>
                <a:sym typeface="Georgia"/>
              </a:rPr>
              <a:t>Learning through recognizing or making connections between previously established principles. It is an essential factor in the development of road craft.</a:t>
            </a:r>
            <a:endParaRPr dirty="0">
              <a:solidFill>
                <a:srgbClr val="222222"/>
              </a:solidFill>
              <a:latin typeface="Georgia"/>
              <a:ea typeface="Georgia"/>
              <a:cs typeface="Georgia"/>
              <a:sym typeface="Georgia"/>
            </a:endParaRPr>
          </a:p>
          <a:p>
            <a:pPr marL="0" lvl="0" indent="0" algn="l" rtl="0">
              <a:spcBef>
                <a:spcPts val="1900"/>
              </a:spcBef>
              <a:spcAft>
                <a:spcPts val="0"/>
              </a:spcAft>
              <a:buNone/>
            </a:pPr>
            <a:endParaRPr dirty="0">
              <a:solidFill>
                <a:schemeClr val="dk1"/>
              </a:solidFill>
              <a:latin typeface="Georgia"/>
              <a:ea typeface="Georgia"/>
              <a:cs typeface="Georgia"/>
              <a:sym typeface="Georgia"/>
            </a:endParaRPr>
          </a:p>
          <a:p>
            <a:pPr marL="0" lvl="0" indent="0" algn="l" rtl="0">
              <a:lnSpc>
                <a:spcPct val="130000"/>
              </a:lnSpc>
              <a:spcBef>
                <a:spcPts val="3000"/>
              </a:spcBef>
              <a:spcAft>
                <a:spcPts val="0"/>
              </a:spcAft>
              <a:buClr>
                <a:schemeClr val="dk1"/>
              </a:buClr>
              <a:buSzPts val="1100"/>
              <a:buFont typeface="Arial"/>
              <a:buNone/>
            </a:pPr>
            <a:endParaRPr dirty="0">
              <a:solidFill>
                <a:srgbClr val="222222"/>
              </a:solidFill>
              <a:highlight>
                <a:srgbClr val="FFFFFF"/>
              </a:highlight>
              <a:latin typeface="Georgia"/>
              <a:ea typeface="Georgia"/>
              <a:cs typeface="Georgia"/>
              <a:sym typeface="Georgia"/>
            </a:endParaRPr>
          </a:p>
          <a:p>
            <a:pPr marL="0" lvl="0" indent="0" algn="l" rtl="0">
              <a:spcBef>
                <a:spcPts val="1900"/>
              </a:spcBef>
              <a:spcAft>
                <a:spcPts val="1600"/>
              </a:spcAft>
              <a:buNone/>
            </a:pPr>
            <a:endParaRPr dirty="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chemeClr val="dk2"/>
                </a:solidFill>
                <a:latin typeface="Georgia"/>
                <a:ea typeface="Georgia"/>
                <a:cs typeface="Georgia"/>
                <a:sym typeface="Georgia"/>
              </a:rPr>
              <a:t>Ice Breaker</a:t>
            </a:r>
            <a:endParaRPr sz="2400" b="1">
              <a:solidFill>
                <a:schemeClr val="dk2"/>
              </a:solidFill>
              <a:latin typeface="Georgia"/>
              <a:ea typeface="Georgia"/>
              <a:cs typeface="Georgia"/>
              <a:sym typeface="Georgia"/>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a:ea typeface="Georgia"/>
                <a:cs typeface="Georgia"/>
                <a:sym typeface="Georgia"/>
              </a:rPr>
              <a:t>Hamburger Feedback : 3 step method of constructive criticism</a:t>
            </a:r>
            <a:endParaRPr dirty="0">
              <a:latin typeface="Georgia"/>
              <a:ea typeface="Georgia"/>
              <a:cs typeface="Georgia"/>
              <a:sym typeface="Georgia"/>
            </a:endParaRPr>
          </a:p>
          <a:p>
            <a:pPr marL="0" lvl="0" indent="0" algn="l" rtl="0">
              <a:spcBef>
                <a:spcPts val="1600"/>
              </a:spcBef>
              <a:spcAft>
                <a:spcPts val="0"/>
              </a:spcAft>
              <a:buNone/>
            </a:pPr>
            <a:r>
              <a:rPr lang="en" dirty="0">
                <a:latin typeface="Georgia"/>
                <a:ea typeface="Georgia"/>
                <a:cs typeface="Georgia"/>
                <a:sym typeface="Georgia"/>
              </a:rPr>
              <a:t>Treat the car brakes like marshmallows</a:t>
            </a:r>
            <a:endParaRPr dirty="0">
              <a:latin typeface="Georgia"/>
              <a:ea typeface="Georgia"/>
              <a:cs typeface="Georgia"/>
              <a:sym typeface="Georgia"/>
            </a:endParaRPr>
          </a:p>
          <a:p>
            <a:pPr marL="0" lvl="0" indent="0" algn="l" rtl="0">
              <a:spcBef>
                <a:spcPts val="1600"/>
              </a:spcBef>
              <a:spcAft>
                <a:spcPts val="0"/>
              </a:spcAft>
              <a:buNone/>
            </a:pPr>
            <a:r>
              <a:rPr lang="en" dirty="0">
                <a:latin typeface="Georgia"/>
                <a:ea typeface="Georgia"/>
                <a:cs typeface="Georgia"/>
                <a:sym typeface="Georgia"/>
              </a:rPr>
              <a:t>Schadenfreude  /ˈSHädənˌfroidə/ </a:t>
            </a:r>
          </a:p>
          <a:p>
            <a:pPr marL="0" lvl="0" indent="0" algn="l" rtl="0">
              <a:spcBef>
                <a:spcPts val="1600"/>
              </a:spcBef>
              <a:spcAft>
                <a:spcPts val="0"/>
              </a:spcAft>
              <a:buNone/>
            </a:pPr>
            <a:endParaRPr dirty="0">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endParaRPr dirty="0">
              <a:latin typeface="Georgia"/>
              <a:ea typeface="Georgia"/>
              <a:cs typeface="Georgia"/>
              <a:sym typeface="Georgia"/>
            </a:endParaRPr>
          </a:p>
          <a:p>
            <a:pPr marL="0" lvl="0" indent="0" algn="l" rtl="0">
              <a:spcBef>
                <a:spcPts val="1600"/>
              </a:spcBef>
              <a:spcAft>
                <a:spcPts val="1600"/>
              </a:spcAft>
              <a:buNone/>
            </a:pPr>
            <a:endParaRPr dirty="0">
              <a:latin typeface="Georgia"/>
              <a:ea typeface="Georgia"/>
              <a:cs typeface="Georgia"/>
              <a:sym typeface="Georgia"/>
            </a:endParaRPr>
          </a:p>
        </p:txBody>
      </p:sp>
      <p:pic>
        <p:nvPicPr>
          <p:cNvPr id="13" name="Picture 2" descr="Do you feel good when others stumble? How to accept your ...">
            <a:extLst>
              <a:ext uri="{FF2B5EF4-FFF2-40B4-BE49-F238E27FC236}">
                <a16:creationId xmlns:a16="http://schemas.microsoft.com/office/drawing/2014/main" id="{4FE6DFD7-D1CB-4CC6-B648-F43FB7245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887" y="2267532"/>
            <a:ext cx="2098825" cy="12592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516147" y="227066"/>
            <a:ext cx="7445355" cy="48747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222222"/>
                </a:solidFill>
                <a:highlight>
                  <a:srgbClr val="FFFFFF"/>
                </a:highlight>
                <a:latin typeface="Georgia"/>
                <a:ea typeface="Georgia"/>
                <a:cs typeface="Georgia"/>
                <a:sym typeface="Georgia"/>
              </a:rPr>
              <a:t>Mise en place </a:t>
            </a:r>
            <a:r>
              <a:rPr lang="en" dirty="0">
                <a:solidFill>
                  <a:srgbClr val="225F73"/>
                </a:solidFill>
                <a:highlight>
                  <a:srgbClr val="FFFFFF"/>
                </a:highlight>
                <a:latin typeface="Georgia"/>
                <a:ea typeface="Georgia"/>
                <a:cs typeface="Georgia"/>
                <a:sym typeface="Georgia"/>
              </a:rPr>
              <a:t>\ ˌmē-ˌzäⁿ-ˈpläs\</a:t>
            </a:r>
            <a:r>
              <a:rPr lang="en" dirty="0">
                <a:solidFill>
                  <a:srgbClr val="222222"/>
                </a:solidFill>
                <a:highlight>
                  <a:srgbClr val="FFFFFF"/>
                </a:highlight>
                <a:latin typeface="Georgia"/>
                <a:ea typeface="Georgia"/>
                <a:cs typeface="Georgia"/>
                <a:sym typeface="Georgia"/>
              </a:rPr>
              <a:t> (French for “everything in its place”) is a cooking technique in which the cook prepares their ingredients before starting the work of combining them to create the dish.</a:t>
            </a:r>
            <a:endParaRPr dirty="0">
              <a:solidFill>
                <a:srgbClr val="222222"/>
              </a:solidFill>
              <a:highlight>
                <a:srgbClr val="FFFFFF"/>
              </a:highlight>
              <a:latin typeface="Georgia"/>
              <a:ea typeface="Georgia"/>
              <a:cs typeface="Georgia"/>
              <a:sym typeface="Georgia"/>
            </a:endParaRPr>
          </a:p>
          <a:p>
            <a:pPr marL="0" lvl="0" indent="0" algn="l" rtl="0">
              <a:spcBef>
                <a:spcPts val="1600"/>
              </a:spcBef>
              <a:spcAft>
                <a:spcPts val="1600"/>
              </a:spcAft>
              <a:buNone/>
            </a:pPr>
            <a:endParaRPr sz="1400" dirty="0">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3A4145"/>
                </a:solidFill>
                <a:latin typeface="Georgia"/>
                <a:ea typeface="Georgia"/>
                <a:cs typeface="Georgia"/>
                <a:sym typeface="Georgia"/>
              </a:rPr>
              <a:t>Clean as you go!</a:t>
            </a:r>
            <a:endParaRPr sz="1800" b="1">
              <a:solidFill>
                <a:schemeClr val="dk2"/>
              </a:solidFill>
              <a:latin typeface="Georgia"/>
              <a:ea typeface="Georgia"/>
              <a:cs typeface="Georgia"/>
              <a:sym typeface="Georgia"/>
            </a:endParaRPr>
          </a:p>
        </p:txBody>
      </p:sp>
      <p:sp>
        <p:nvSpPr>
          <p:cNvPr id="130" name="Google Shape;130;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222222"/>
                </a:solidFill>
                <a:latin typeface="Georgia"/>
                <a:ea typeface="Georgia"/>
                <a:cs typeface="Georgia"/>
                <a:sym typeface="Georgia"/>
              </a:rPr>
              <a:t>Cooking and coding are similar - make you gain weight mysteriously, lose hours of time and be strangely pleased about the accomplishment of finishing until you see the mess you have to go back and clean up.</a:t>
            </a:r>
            <a:endParaRPr dirty="0">
              <a:solidFill>
                <a:srgbClr val="222222"/>
              </a:solidFill>
              <a:latin typeface="Georgia"/>
              <a:ea typeface="Georgia"/>
              <a:cs typeface="Georgia"/>
              <a:sym typeface="Georgia"/>
            </a:endParaRPr>
          </a:p>
          <a:p>
            <a:pPr marL="0" lvl="0" indent="0" algn="l" rtl="0">
              <a:spcBef>
                <a:spcPts val="1600"/>
              </a:spcBef>
              <a:spcAft>
                <a:spcPts val="0"/>
              </a:spcAft>
              <a:buNone/>
            </a:pPr>
            <a:r>
              <a:rPr lang="en" dirty="0">
                <a:solidFill>
                  <a:schemeClr val="dk1"/>
                </a:solidFill>
                <a:latin typeface="Georgia"/>
                <a:ea typeface="Georgia"/>
                <a:cs typeface="Georgia"/>
                <a:sym typeface="Georgia"/>
              </a:rPr>
              <a:t>Be creative, Have an open mind, anticipate frustrations</a:t>
            </a:r>
            <a:endParaRPr dirty="0">
              <a:solidFill>
                <a:schemeClr val="dk1"/>
              </a:solidFill>
              <a:latin typeface="Georgia"/>
              <a:ea typeface="Georgia"/>
              <a:cs typeface="Georgia"/>
              <a:sym typeface="Georgia"/>
            </a:endParaRPr>
          </a:p>
          <a:p>
            <a:pPr marL="0" lvl="0" indent="0" algn="l" rtl="0">
              <a:spcBef>
                <a:spcPts val="1600"/>
              </a:spcBef>
              <a:spcAft>
                <a:spcPts val="0"/>
              </a:spcAft>
              <a:buNone/>
            </a:pPr>
            <a:r>
              <a:rPr lang="en" dirty="0">
                <a:solidFill>
                  <a:schemeClr val="dk1"/>
                </a:solidFill>
                <a:latin typeface="Georgia"/>
                <a:ea typeface="Georgia"/>
                <a:cs typeface="Georgia"/>
                <a:sym typeface="Georgia"/>
              </a:rPr>
              <a:t>Get basics right, have the right tools or skill set</a:t>
            </a:r>
            <a:endParaRPr dirty="0">
              <a:solidFill>
                <a:schemeClr val="dk1"/>
              </a:solidFill>
              <a:latin typeface="Georgia"/>
              <a:ea typeface="Georgia"/>
              <a:cs typeface="Georgia"/>
              <a:sym typeface="Georgia"/>
            </a:endParaRPr>
          </a:p>
          <a:p>
            <a:pPr marL="0" lvl="0" indent="0" algn="l" rtl="0">
              <a:spcBef>
                <a:spcPts val="1600"/>
              </a:spcBef>
              <a:spcAft>
                <a:spcPts val="0"/>
              </a:spcAft>
              <a:buNone/>
            </a:pPr>
            <a:r>
              <a:rPr lang="en" dirty="0">
                <a:solidFill>
                  <a:schemeClr val="dk1"/>
                </a:solidFill>
                <a:latin typeface="Georgia"/>
                <a:ea typeface="Georgia"/>
                <a:cs typeface="Georgia"/>
                <a:sym typeface="Georgia"/>
              </a:rPr>
              <a:t>Ability to multitask eventually</a:t>
            </a:r>
            <a:endParaRPr dirty="0">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endParaRPr dirty="0">
              <a:solidFill>
                <a:srgbClr val="222222"/>
              </a:solidFill>
              <a:latin typeface="Georgia"/>
              <a:ea typeface="Georgia"/>
              <a:cs typeface="Georgia"/>
              <a:sym typeface="Georgia"/>
            </a:endParaRPr>
          </a:p>
          <a:p>
            <a:pPr marL="0" lvl="0" indent="0" algn="l" rtl="0">
              <a:spcBef>
                <a:spcPts val="0"/>
              </a:spcBef>
              <a:spcAft>
                <a:spcPts val="1600"/>
              </a:spcAft>
              <a:buNone/>
            </a:pPr>
            <a:endParaRPr dirty="0">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Georgia"/>
                <a:ea typeface="Georgia"/>
                <a:cs typeface="Georgia"/>
                <a:sym typeface="Georgia"/>
              </a:rPr>
              <a:t> 			</a:t>
            </a:r>
            <a:endParaRPr sz="2400">
              <a:latin typeface="Georgia"/>
              <a:ea typeface="Georgia"/>
              <a:cs typeface="Georgia"/>
              <a:sym typeface="Georgia"/>
            </a:endParaRPr>
          </a:p>
          <a:p>
            <a:pPr marL="0" lvl="0" indent="0" algn="l" rtl="0">
              <a:spcBef>
                <a:spcPts val="1600"/>
              </a:spcBef>
              <a:spcAft>
                <a:spcPts val="0"/>
              </a:spcAft>
              <a:buNone/>
            </a:pPr>
            <a:endParaRPr sz="2400">
              <a:latin typeface="Georgia"/>
              <a:ea typeface="Georgia"/>
              <a:cs typeface="Georgia"/>
              <a:sym typeface="Georgia"/>
            </a:endParaRPr>
          </a:p>
          <a:p>
            <a:pPr marL="2286000" lvl="0" indent="457200" algn="l" rtl="0">
              <a:spcBef>
                <a:spcPts val="1600"/>
              </a:spcBef>
              <a:spcAft>
                <a:spcPts val="1600"/>
              </a:spcAft>
              <a:buNone/>
            </a:pPr>
            <a:r>
              <a:rPr lang="en" sz="2400">
                <a:latin typeface="Georgia"/>
                <a:ea typeface="Georgia"/>
                <a:cs typeface="Georgia"/>
                <a:sym typeface="Georgia"/>
              </a:rPr>
              <a:t>Thank you!</a:t>
            </a:r>
            <a:endParaRPr sz="24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Georgia"/>
                <a:ea typeface="Georgia"/>
                <a:cs typeface="Georgia"/>
                <a:sym typeface="Georgia"/>
              </a:rPr>
              <a:t>"Programming is a craft, an art form. Programmers are part listener, part advisor, part interpreter, and part dictator."</a:t>
            </a:r>
            <a:endParaRPr>
              <a:latin typeface="Georgia"/>
              <a:ea typeface="Georgia"/>
              <a:cs typeface="Georgia"/>
              <a:sym typeface="Georgia"/>
            </a:endParaRPr>
          </a:p>
          <a:p>
            <a:pPr marL="0" lvl="0" indent="0" algn="l" rtl="0">
              <a:spcBef>
                <a:spcPts val="1600"/>
              </a:spcBef>
              <a:spcAft>
                <a:spcPts val="0"/>
              </a:spcAft>
              <a:buNone/>
            </a:pPr>
            <a:endParaRPr sz="1400">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r>
              <a:rPr lang="en" sz="1200">
                <a:solidFill>
                  <a:schemeClr val="dk1"/>
                </a:solidFill>
                <a:highlight>
                  <a:srgbClr val="FFFFFF"/>
                </a:highlight>
                <a:latin typeface="Georgia"/>
                <a:ea typeface="Georgia"/>
                <a:cs typeface="Georgia"/>
                <a:sym typeface="Georgia"/>
              </a:rPr>
              <a:t>Source : The pragmatic programmer by Andrew Hunt, David Thomas</a:t>
            </a:r>
            <a:endParaRPr sz="1200">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endParaRPr sz="1400">
              <a:latin typeface="Georgia"/>
              <a:ea typeface="Georgia"/>
              <a:cs typeface="Georgia"/>
              <a:sym typeface="Georgia"/>
            </a:endParaRPr>
          </a:p>
          <a:p>
            <a:pPr marL="0" lvl="0" indent="0" algn="l" rtl="0">
              <a:spcBef>
                <a:spcPts val="1600"/>
              </a:spcBef>
              <a:spcAft>
                <a:spcPts val="1600"/>
              </a:spcAft>
              <a:buNone/>
            </a:pPr>
            <a:endParaRPr sz="14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 sz="1800" b="1" dirty="0">
                <a:latin typeface="Georgia"/>
                <a:ea typeface="Georgia"/>
                <a:cs typeface="Georgia"/>
                <a:sym typeface="Georgia"/>
              </a:rPr>
              <a:t>The Four/Five Stages of Learning </a:t>
            </a:r>
            <a:endParaRPr sz="1800" b="1" dirty="0">
              <a:latin typeface="Georgia"/>
              <a:ea typeface="Georgia"/>
              <a:cs typeface="Georgia"/>
              <a:sym typeface="Georgia"/>
            </a:endParaRPr>
          </a:p>
          <a:p>
            <a:pPr marL="0" lvl="0" indent="0" algn="l" rtl="0">
              <a:spcBef>
                <a:spcPts val="400"/>
              </a:spcBef>
              <a:spcAft>
                <a:spcPts val="0"/>
              </a:spcAft>
              <a:buNone/>
            </a:pPr>
            <a:endParaRPr dirty="0">
              <a:latin typeface="Georgia"/>
              <a:ea typeface="Georgia"/>
              <a:cs typeface="Georgia"/>
              <a:sym typeface="Georgia"/>
            </a:endParaRPr>
          </a:p>
        </p:txBody>
      </p:sp>
      <p:sp>
        <p:nvSpPr>
          <p:cNvPr id="67" name="Google Shape;67;p15"/>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Georgia"/>
                <a:ea typeface="Georgia"/>
                <a:cs typeface="Georgia"/>
                <a:sym typeface="Georgia"/>
              </a:rPr>
              <a:t>Unconscious Incompetence - I don’t know what I don’t know</a:t>
            </a:r>
            <a:endParaRPr dirty="0">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r>
              <a:rPr lang="en" dirty="0">
                <a:latin typeface="Georgia"/>
                <a:ea typeface="Georgia"/>
                <a:cs typeface="Georgia"/>
                <a:sym typeface="Georgia"/>
              </a:rPr>
              <a:t>Conscious Incompetence - I now know about it, but not good at it. </a:t>
            </a:r>
            <a:r>
              <a:rPr lang="en-US" dirty="0">
                <a:latin typeface="Georgia"/>
                <a:ea typeface="Georgia"/>
                <a:cs typeface="Georgia"/>
                <a:sym typeface="Georgia"/>
              </a:rPr>
              <a:t>Ignorance is no longer bliss. Learner is aware of the skill that they lack and can understand that there is a deficit</a:t>
            </a:r>
            <a:endParaRPr dirty="0">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r>
              <a:rPr lang="en" dirty="0">
                <a:latin typeface="Georgia"/>
                <a:ea typeface="Georgia"/>
                <a:cs typeface="Georgia"/>
                <a:sym typeface="Georgia"/>
              </a:rPr>
              <a:t>Conscious Competence -  I know how, but need to think and concentrate about what I need to do. </a:t>
            </a:r>
            <a:r>
              <a:rPr lang="en-US" dirty="0">
                <a:latin typeface="Georgia"/>
                <a:ea typeface="Georgia"/>
                <a:cs typeface="Georgia"/>
                <a:sym typeface="Georgia"/>
              </a:rPr>
              <a:t>When a learner has acquired a skill but has not yet mastered it to the point where it comes naturally</a:t>
            </a:r>
            <a:endParaRPr dirty="0">
              <a:latin typeface="Georgia"/>
              <a:ea typeface="Georgia"/>
              <a:cs typeface="Georgia"/>
              <a:sym typeface="Georgia"/>
            </a:endParaRPr>
          </a:p>
          <a:p>
            <a:pPr marL="0" lvl="0" indent="0" algn="l" rtl="0">
              <a:spcBef>
                <a:spcPts val="1600"/>
              </a:spcBef>
              <a:spcAft>
                <a:spcPts val="0"/>
              </a:spcAft>
              <a:buNone/>
            </a:pPr>
            <a:r>
              <a:rPr lang="en" dirty="0">
                <a:latin typeface="Georgia"/>
                <a:ea typeface="Georgia"/>
                <a:cs typeface="Georgia"/>
                <a:sym typeface="Georgia"/>
              </a:rPr>
              <a:t>Unconscious Competence - I know and I can do it effortlessly. Habitual and Automatic</a:t>
            </a:r>
            <a:endParaRPr dirty="0">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endParaRPr sz="1100" dirty="0">
              <a:solidFill>
                <a:schemeClr val="dk1"/>
              </a:solidFill>
            </a:endParaRPr>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E62C-5FC7-4477-A555-AF67D699D107}"/>
              </a:ext>
            </a:extLst>
          </p:cNvPr>
          <p:cNvSpPr>
            <a:spLocks noGrp="1"/>
          </p:cNvSpPr>
          <p:nvPr>
            <p:ph type="title"/>
          </p:nvPr>
        </p:nvSpPr>
        <p:spPr/>
        <p:txBody>
          <a:bodyPr/>
          <a:lstStyle/>
          <a:p>
            <a:r>
              <a:rPr lang="en-US" dirty="0"/>
              <a:t>Conscious competence of unconscious competence</a:t>
            </a:r>
          </a:p>
        </p:txBody>
      </p:sp>
      <p:sp>
        <p:nvSpPr>
          <p:cNvPr id="3" name="Text Placeholder 2">
            <a:extLst>
              <a:ext uri="{FF2B5EF4-FFF2-40B4-BE49-F238E27FC236}">
                <a16:creationId xmlns:a16="http://schemas.microsoft.com/office/drawing/2014/main" id="{6574340B-60BD-4448-BAC9-C4E6E681A376}"/>
              </a:ext>
            </a:extLst>
          </p:cNvPr>
          <p:cNvSpPr>
            <a:spLocks noGrp="1"/>
          </p:cNvSpPr>
          <p:nvPr>
            <p:ph type="body" idx="1"/>
          </p:nvPr>
        </p:nvSpPr>
        <p:spPr/>
        <p:txBody>
          <a:bodyPr/>
          <a:lstStyle/>
          <a:p>
            <a:r>
              <a:rPr lang="en-US" dirty="0">
                <a:latin typeface="Georgia"/>
                <a:ea typeface="Georgia"/>
                <a:cs typeface="Georgia"/>
                <a:sym typeface="Georgia"/>
              </a:rPr>
              <a:t>(Flow/Mastery) – Guru. Learner is able to relate to learners in stages 1-4 enough to teach them. A stage five learner has reached a point where they can reflect on how they reached their level of mastery. This means that they can empathize with learners in other stages. In your organization, your super volunteers or SMEs are the most likely to be “fifth stagers.” They can be useful in mentoring new members or providing guidance.</a:t>
            </a:r>
          </a:p>
          <a:p>
            <a:endParaRPr lang="en-US" dirty="0"/>
          </a:p>
        </p:txBody>
      </p:sp>
    </p:spTree>
    <p:extLst>
      <p:ext uri="{BB962C8B-B14F-4D97-AF65-F5344CB8AC3E}">
        <p14:creationId xmlns:p14="http://schemas.microsoft.com/office/powerpoint/2010/main" val="382484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74" name="Google Shape;74;p16"/>
          <p:cNvPicPr preferRelativeResize="0"/>
          <p:nvPr/>
        </p:nvPicPr>
        <p:blipFill>
          <a:blip r:embed="rId3">
            <a:alphaModFix/>
          </a:blip>
          <a:stretch>
            <a:fillRect/>
          </a:stretch>
        </p:blipFill>
        <p:spPr>
          <a:xfrm>
            <a:off x="478535" y="0"/>
            <a:ext cx="7298979"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2238219" y="0"/>
            <a:ext cx="5177962"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222222"/>
                </a:solidFill>
                <a:latin typeface="Georgia"/>
                <a:ea typeface="Georgia"/>
                <a:cs typeface="Georgia"/>
                <a:sym typeface="Georgia"/>
              </a:rPr>
              <a:t>Types of Learners</a:t>
            </a:r>
            <a:endParaRPr sz="1800" b="1">
              <a:solidFill>
                <a:srgbClr val="222222"/>
              </a:solidFill>
              <a:latin typeface="Georgia"/>
              <a:ea typeface="Georgia"/>
              <a:cs typeface="Georgia"/>
              <a:sym typeface="Georgia"/>
            </a:endParaRPr>
          </a:p>
        </p:txBody>
      </p:sp>
      <p:sp>
        <p:nvSpPr>
          <p:cNvPr id="87" name="Google Shape;87;p18"/>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Georgia"/>
                <a:ea typeface="Georgia"/>
                <a:cs typeface="Georgia"/>
                <a:sym typeface="Georgia"/>
              </a:rPr>
              <a:t>Visual or Spatial - Almost everything having to do with computers is conceptual and so it relies on graphical or visual representations of components that can’t actually be seen</a:t>
            </a:r>
            <a:endParaRPr dirty="0">
              <a:latin typeface="Georgia"/>
              <a:ea typeface="Georgia"/>
              <a:cs typeface="Georgia"/>
              <a:sym typeface="Georgia"/>
            </a:endParaRPr>
          </a:p>
          <a:p>
            <a:pPr marL="0" lvl="0" indent="0" algn="l" rtl="0">
              <a:spcBef>
                <a:spcPts val="1600"/>
              </a:spcBef>
              <a:spcAft>
                <a:spcPts val="0"/>
              </a:spcAft>
              <a:buNone/>
            </a:pPr>
            <a:r>
              <a:rPr lang="en" dirty="0">
                <a:solidFill>
                  <a:srgbClr val="475262"/>
                </a:solidFill>
                <a:highlight>
                  <a:srgbClr val="FFFFFF"/>
                </a:highlight>
                <a:latin typeface="Georgia"/>
                <a:ea typeface="Georgia"/>
                <a:cs typeface="Georgia"/>
                <a:sym typeface="Georgia"/>
              </a:rPr>
              <a:t>Auditory - </a:t>
            </a:r>
            <a:r>
              <a:rPr lang="en" dirty="0">
                <a:solidFill>
                  <a:srgbClr val="222222"/>
                </a:solidFill>
                <a:highlight>
                  <a:srgbClr val="FFFFFF"/>
                </a:highlight>
                <a:latin typeface="Georgia"/>
                <a:ea typeface="Georgia"/>
                <a:cs typeface="Georgia"/>
                <a:sym typeface="Georgia"/>
              </a:rPr>
              <a:t> Good listeners</a:t>
            </a:r>
            <a:endParaRPr dirty="0">
              <a:solidFill>
                <a:srgbClr val="475262"/>
              </a:solidFill>
              <a:highlight>
                <a:srgbClr val="FFFFFF"/>
              </a:highlight>
              <a:latin typeface="Georgia"/>
              <a:ea typeface="Georgia"/>
              <a:cs typeface="Georgia"/>
              <a:sym typeface="Georgia"/>
            </a:endParaRPr>
          </a:p>
          <a:p>
            <a:pPr marL="0" lvl="0" indent="0" algn="l" rtl="0">
              <a:spcBef>
                <a:spcPts val="1600"/>
              </a:spcBef>
              <a:spcAft>
                <a:spcPts val="0"/>
              </a:spcAft>
              <a:buNone/>
            </a:pPr>
            <a:r>
              <a:rPr lang="en" dirty="0">
                <a:solidFill>
                  <a:srgbClr val="475262"/>
                </a:solidFill>
                <a:highlight>
                  <a:srgbClr val="FFFFFF"/>
                </a:highlight>
                <a:latin typeface="Georgia"/>
                <a:ea typeface="Georgia"/>
                <a:cs typeface="Georgia"/>
                <a:sym typeface="Georgia"/>
              </a:rPr>
              <a:t>Reading/Writing - Uses Annotations</a:t>
            </a:r>
            <a:endParaRPr dirty="0">
              <a:solidFill>
                <a:srgbClr val="475262"/>
              </a:solidFill>
              <a:highlight>
                <a:srgbClr val="FFFFFF"/>
              </a:highlight>
              <a:latin typeface="Georgia"/>
              <a:ea typeface="Georgia"/>
              <a:cs typeface="Georgia"/>
              <a:sym typeface="Georgia"/>
            </a:endParaRPr>
          </a:p>
          <a:p>
            <a:pPr marL="0" lvl="0" indent="0" algn="l" rtl="0">
              <a:spcBef>
                <a:spcPts val="1600"/>
              </a:spcBef>
              <a:spcAft>
                <a:spcPts val="0"/>
              </a:spcAft>
              <a:buNone/>
            </a:pPr>
            <a:r>
              <a:rPr lang="en" dirty="0">
                <a:solidFill>
                  <a:srgbClr val="475262"/>
                </a:solidFill>
                <a:highlight>
                  <a:srgbClr val="FFFFFF"/>
                </a:highlight>
                <a:latin typeface="Georgia"/>
                <a:ea typeface="Georgia"/>
                <a:cs typeface="Georgia"/>
                <a:sym typeface="Georgia"/>
              </a:rPr>
              <a:t>Kinesthetic or Tactile - Practical,Hands on</a:t>
            </a:r>
            <a:endParaRPr dirty="0">
              <a:solidFill>
                <a:srgbClr val="475262"/>
              </a:solidFill>
              <a:highlight>
                <a:srgbClr val="FFFFFF"/>
              </a:highlight>
              <a:latin typeface="Georgia"/>
              <a:ea typeface="Georgia"/>
              <a:cs typeface="Georgia"/>
              <a:sym typeface="Georgia"/>
            </a:endParaRPr>
          </a:p>
          <a:p>
            <a:pPr marL="0" lvl="0" indent="0" algn="l" rtl="0">
              <a:spcBef>
                <a:spcPts val="1600"/>
              </a:spcBef>
              <a:spcAft>
                <a:spcPts val="0"/>
              </a:spcAft>
              <a:buNone/>
            </a:pPr>
            <a:r>
              <a:rPr lang="en" sz="900" dirty="0">
                <a:solidFill>
                  <a:srgbClr val="FFFFFF"/>
                </a:solidFill>
              </a:rPr>
              <a:t>The linguistic learner is one who learns best through linguistic skills including reading, writing, listening, or speaking.</a:t>
            </a:r>
            <a:endParaRPr sz="1400" dirty="0">
              <a:solidFill>
                <a:srgbClr val="2A2A2A"/>
              </a:solidFill>
              <a:highlight>
                <a:srgbClr val="F5F5F5"/>
              </a:highlight>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r>
              <a:rPr lang="en" sz="900" dirty="0">
                <a:solidFill>
                  <a:srgbClr val="FFFFFF"/>
                </a:solidFill>
              </a:rPr>
              <a:t>The linguistic learner is one who learns best through linguistic skills including reading, writing, listening, or speaking.</a:t>
            </a:r>
            <a:endParaRPr dirty="0">
              <a:solidFill>
                <a:srgbClr val="475262"/>
              </a:solidFill>
              <a:highlight>
                <a:srgbClr val="FFFFFF"/>
              </a:highlight>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endParaRPr sz="1400" dirty="0">
              <a:solidFill>
                <a:srgbClr val="2A2A2A"/>
              </a:solidFill>
              <a:highlight>
                <a:srgbClr val="F5F5F5"/>
              </a:highlight>
              <a:latin typeface="Georgia"/>
              <a:ea typeface="Georgia"/>
              <a:cs typeface="Georgia"/>
              <a:sym typeface="Georgia"/>
            </a:endParaRPr>
          </a:p>
          <a:p>
            <a:pPr marL="0" lvl="0" indent="0" algn="l" rtl="0">
              <a:spcBef>
                <a:spcPts val="1600"/>
              </a:spcBef>
              <a:spcAft>
                <a:spcPts val="0"/>
              </a:spcAft>
              <a:buClr>
                <a:schemeClr val="dk1"/>
              </a:buClr>
              <a:buSzPts val="1100"/>
              <a:buFont typeface="Arial"/>
              <a:buNone/>
            </a:pPr>
            <a:endParaRPr sz="1100" dirty="0">
              <a:solidFill>
                <a:schemeClr val="dk1"/>
              </a:solidFill>
            </a:endParaRPr>
          </a:p>
          <a:p>
            <a:pPr marL="0" lvl="0" indent="0" algn="l" rtl="0">
              <a:spcBef>
                <a:spcPts val="1600"/>
              </a:spcBef>
              <a:spcAft>
                <a:spcPts val="1600"/>
              </a:spcAft>
              <a:buNone/>
            </a:pPr>
            <a:endParaRPr dirty="0">
              <a:solidFill>
                <a:srgbClr val="475262"/>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b="1">
                <a:solidFill>
                  <a:schemeClr val="dk2"/>
                </a:solidFill>
                <a:latin typeface="Georgia"/>
                <a:ea typeface="Georgia"/>
                <a:cs typeface="Georgia"/>
                <a:sym typeface="Georgia"/>
              </a:rPr>
              <a:t>The 8 Learning Styles - Fine Tune</a:t>
            </a:r>
            <a:endParaRPr sz="1800" b="1">
              <a:latin typeface="Georgia"/>
              <a:ea typeface="Georgia"/>
              <a:cs typeface="Georgia"/>
              <a:sym typeface="Georgia"/>
            </a:endParaRPr>
          </a:p>
        </p:txBody>
      </p:sp>
      <p:pic>
        <p:nvPicPr>
          <p:cNvPr id="93" name="Google Shape;93;p19"/>
          <p:cNvPicPr preferRelativeResize="0"/>
          <p:nvPr/>
        </p:nvPicPr>
        <p:blipFill>
          <a:blip r:embed="rId3">
            <a:alphaModFix/>
          </a:blip>
          <a:stretch>
            <a:fillRect/>
          </a:stretch>
        </p:blipFill>
        <p:spPr>
          <a:xfrm>
            <a:off x="2115575" y="1017725"/>
            <a:ext cx="3551652" cy="38209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Georgia"/>
                <a:ea typeface="Georgia"/>
                <a:cs typeface="Georgia"/>
                <a:sym typeface="Georgia"/>
              </a:rPr>
              <a:t>Factors affecting learning</a:t>
            </a:r>
            <a:endParaRPr sz="1800" b="1">
              <a:latin typeface="Georgia"/>
              <a:ea typeface="Georgia"/>
              <a:cs typeface="Georgia"/>
              <a:sym typeface="Georgia"/>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Georgia"/>
                <a:ea typeface="Georgia"/>
                <a:cs typeface="Georgia"/>
                <a:sym typeface="Georgia"/>
              </a:rPr>
              <a:t>Internal</a:t>
            </a:r>
            <a:endParaRPr b="1">
              <a:latin typeface="Georgia"/>
              <a:ea typeface="Georgia"/>
              <a:cs typeface="Georgia"/>
              <a:sym typeface="Georgia"/>
            </a:endParaRPr>
          </a:p>
          <a:p>
            <a:pPr marL="0" lvl="0" indent="0" algn="l" rtl="0">
              <a:spcBef>
                <a:spcPts val="1600"/>
              </a:spcBef>
              <a:spcAft>
                <a:spcPts val="0"/>
              </a:spcAft>
              <a:buNone/>
            </a:pPr>
            <a:r>
              <a:rPr lang="en">
                <a:latin typeface="Georgia"/>
                <a:ea typeface="Georgia"/>
                <a:cs typeface="Georgia"/>
                <a:sym typeface="Georgia"/>
              </a:rPr>
              <a:t>Motivation, beliefs and values, prior knowledge, cultural identity, life experiences, attitude, age, emotional, physical and mental state.</a:t>
            </a:r>
            <a:endParaRPr>
              <a:latin typeface="Georgia"/>
              <a:ea typeface="Georgia"/>
              <a:cs typeface="Georgia"/>
              <a:sym typeface="Georgia"/>
            </a:endParaRPr>
          </a:p>
          <a:p>
            <a:pPr marL="0" lvl="0" indent="0" algn="l" rtl="0">
              <a:spcBef>
                <a:spcPts val="1600"/>
              </a:spcBef>
              <a:spcAft>
                <a:spcPts val="0"/>
              </a:spcAft>
              <a:buNone/>
            </a:pPr>
            <a:r>
              <a:rPr lang="en" b="1">
                <a:latin typeface="Georgia"/>
                <a:ea typeface="Georgia"/>
                <a:cs typeface="Georgia"/>
                <a:sym typeface="Georgia"/>
              </a:rPr>
              <a:t>External</a:t>
            </a:r>
            <a:endParaRPr b="1">
              <a:latin typeface="Georgia"/>
              <a:ea typeface="Georgia"/>
              <a:cs typeface="Georgia"/>
              <a:sym typeface="Georgia"/>
            </a:endParaRPr>
          </a:p>
          <a:p>
            <a:pPr marL="0" lvl="0" indent="0" algn="l" rtl="0">
              <a:spcBef>
                <a:spcPts val="1600"/>
              </a:spcBef>
              <a:spcAft>
                <a:spcPts val="1600"/>
              </a:spcAft>
              <a:buNone/>
            </a:pPr>
            <a:r>
              <a:rPr lang="en">
                <a:latin typeface="Georgia"/>
                <a:ea typeface="Georgia"/>
                <a:cs typeface="Georgia"/>
                <a:sym typeface="Georgia"/>
              </a:rPr>
              <a:t>Lighting, seats, group size, duration of instruction, noise, gender consideration, temperature, and air circulation.</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651</Words>
  <Application>Microsoft Office PowerPoint</Application>
  <PresentationFormat>On-screen Show (16:9)</PresentationFormat>
  <Paragraphs>45</Paragraphs>
  <Slides>15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Georgia</vt:lpstr>
      <vt:lpstr>Simple Light</vt:lpstr>
      <vt:lpstr>Talk Details : Software Development, Cooking and Driving - An Allegory </vt:lpstr>
      <vt:lpstr>PowerPoint Presentation</vt:lpstr>
      <vt:lpstr>The Four/Five Stages of Learning  </vt:lpstr>
      <vt:lpstr>Conscious competence of unconscious competence</vt:lpstr>
      <vt:lpstr>PowerPoint Presentation</vt:lpstr>
      <vt:lpstr>PowerPoint Presentation</vt:lpstr>
      <vt:lpstr>Types of Learners</vt:lpstr>
      <vt:lpstr>The 8 Learning Styles - Fine Tune</vt:lpstr>
      <vt:lpstr>Factors affecting learning</vt:lpstr>
      <vt:lpstr>This and That?</vt:lpstr>
      <vt:lpstr>Ice Breaker</vt:lpstr>
      <vt:lpstr>PowerPoint Presentation</vt:lpstr>
      <vt:lpstr>PowerPoint Presentation</vt:lpstr>
      <vt:lpstr>Clean as you go!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 Details : Software Development, Cooking and Driving - An Allegory </dc:title>
  <cp:lastModifiedBy>Subramaniam, Vaishnavi</cp:lastModifiedBy>
  <cp:revision>4</cp:revision>
  <dcterms:modified xsi:type="dcterms:W3CDTF">2020-08-21T20:24:55Z</dcterms:modified>
</cp:coreProperties>
</file>