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A79CA-5013-CD87-4126-7BA2A786CBA8}" v="17" dt="2024-07-18T19:42:43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articles/making-work-visible-book-review-interview-dominica-degrandis/#:~:text=Errors%20or%20unplanned%20work%20may%20not%20show%20up,is%20invisible.%20It%E2%80%99s%20hard%20to%20manage%20invisible%20work.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D313860-A922-4FA4-B5E2-E8871F10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E98B7-4626-CC47-0E2A-E3868C4F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Making work visible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5A1BF-7F62-D10A-197B-5FD78F120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Improving productivity and collaboration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4341" y="1164128"/>
            <a:ext cx="569514" cy="569514"/>
          </a:xfrm>
          <a:prstGeom prst="ellipse">
            <a:avLst/>
          </a:prstGeom>
          <a:noFill/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99ACE06-2742-4366-B8DD-B1D27F4F3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2879" y="0"/>
            <a:ext cx="2123415" cy="1422481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Ishihara Test Image 16">
            <a:extLst>
              <a:ext uri="{FF2B5EF4-FFF2-40B4-BE49-F238E27FC236}">
                <a16:creationId xmlns:a16="http://schemas.microsoft.com/office/drawing/2014/main" id="{81E80F85-30AB-75B5-05E0-78712389B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"/>
          <a:stretch/>
        </p:blipFill>
        <p:spPr>
          <a:xfrm>
            <a:off x="6610266" y="2150583"/>
            <a:ext cx="3240592" cy="3240592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pic>
        <p:nvPicPr>
          <p:cNvPr id="4" name="Picture 3" descr="Ishihara Test Image 7">
            <a:extLst>
              <a:ext uri="{FF2B5EF4-FFF2-40B4-BE49-F238E27FC236}">
                <a16:creationId xmlns:a16="http://schemas.microsoft.com/office/drawing/2014/main" id="{A9CF481C-5CA3-AEBD-D4A7-8630680A61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74"/>
          <a:stretch/>
        </p:blipFill>
        <p:spPr>
          <a:xfrm>
            <a:off x="9490670" y="10"/>
            <a:ext cx="2701330" cy="2860786"/>
          </a:xfrm>
          <a:custGeom>
            <a:avLst/>
            <a:gdLst/>
            <a:ahLst/>
            <a:cxnLst/>
            <a:rect l="l" t="t" r="r" b="b"/>
            <a:pathLst>
              <a:path w="2701330" h="2860796">
                <a:moveTo>
                  <a:pt x="1381637" y="0"/>
                </a:moveTo>
                <a:lnTo>
                  <a:pt x="1481685" y="0"/>
                </a:lnTo>
                <a:lnTo>
                  <a:pt x="1578040" y="4866"/>
                </a:lnTo>
                <a:cubicBezTo>
                  <a:pt x="2059323" y="53742"/>
                  <a:pt x="2470132" y="341007"/>
                  <a:pt x="2690528" y="746720"/>
                </a:cubicBezTo>
                <a:lnTo>
                  <a:pt x="2701330" y="769143"/>
                </a:lnTo>
                <a:lnTo>
                  <a:pt x="2701330" y="2089127"/>
                </a:lnTo>
                <a:lnTo>
                  <a:pt x="2690528" y="2111550"/>
                </a:lnTo>
                <a:cubicBezTo>
                  <a:pt x="2448092" y="2557835"/>
                  <a:pt x="1975257" y="2860796"/>
                  <a:pt x="1431661" y="2860796"/>
                </a:cubicBezTo>
                <a:cubicBezTo>
                  <a:pt x="640976" y="2860796"/>
                  <a:pt x="0" y="2219820"/>
                  <a:pt x="0" y="1429135"/>
                </a:cubicBezTo>
                <a:cubicBezTo>
                  <a:pt x="0" y="687868"/>
                  <a:pt x="563358" y="78181"/>
                  <a:pt x="1285282" y="4866"/>
                </a:cubicBezTo>
                <a:close/>
              </a:path>
            </a:pathLst>
          </a:cu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54EDF5-7644-4A95-AB88-057FAB414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5035" y="3681981"/>
            <a:ext cx="0" cy="1597708"/>
          </a:xfrm>
          <a:prstGeom prst="line">
            <a:avLst/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802AE7A-B0C7-496D-940B-0E6C6ECC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646" y="3416839"/>
            <a:ext cx="662355" cy="1616463"/>
          </a:xfrm>
          <a:custGeom>
            <a:avLst/>
            <a:gdLst>
              <a:gd name="connsiteX0" fmla="*/ 662355 w 662355"/>
              <a:gd name="connsiteY0" fmla="*/ 0 h 1616463"/>
              <a:gd name="connsiteX1" fmla="*/ 662355 w 662355"/>
              <a:gd name="connsiteY1" fmla="*/ 1616463 h 1616463"/>
              <a:gd name="connsiteX2" fmla="*/ 658212 w 662355"/>
              <a:gd name="connsiteY2" fmla="*/ 1615830 h 1616463"/>
              <a:gd name="connsiteX3" fmla="*/ 0 w 662355"/>
              <a:gd name="connsiteY3" fmla="*/ 808231 h 1616463"/>
              <a:gd name="connsiteX4" fmla="*/ 658212 w 662355"/>
              <a:gd name="connsiteY4" fmla="*/ 632 h 161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55" h="1616463">
                <a:moveTo>
                  <a:pt x="662355" y="0"/>
                </a:moveTo>
                <a:lnTo>
                  <a:pt x="662355" y="1616463"/>
                </a:lnTo>
                <a:lnTo>
                  <a:pt x="658212" y="1615830"/>
                </a:lnTo>
                <a:cubicBezTo>
                  <a:pt x="282572" y="1538963"/>
                  <a:pt x="0" y="1206596"/>
                  <a:pt x="0" y="808231"/>
                </a:cubicBezTo>
                <a:cubicBezTo>
                  <a:pt x="0" y="409866"/>
                  <a:pt x="282572" y="77499"/>
                  <a:pt x="658212" y="632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2DD1B47-C36B-4A09-A1B5-80A512623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646" y="3416839"/>
            <a:ext cx="662355" cy="1616463"/>
          </a:xfrm>
          <a:custGeom>
            <a:avLst/>
            <a:gdLst>
              <a:gd name="connsiteX0" fmla="*/ 662355 w 662355"/>
              <a:gd name="connsiteY0" fmla="*/ 0 h 1616463"/>
              <a:gd name="connsiteX1" fmla="*/ 662355 w 662355"/>
              <a:gd name="connsiteY1" fmla="*/ 1616463 h 1616463"/>
              <a:gd name="connsiteX2" fmla="*/ 658212 w 662355"/>
              <a:gd name="connsiteY2" fmla="*/ 1615830 h 1616463"/>
              <a:gd name="connsiteX3" fmla="*/ 0 w 662355"/>
              <a:gd name="connsiteY3" fmla="*/ 808231 h 1616463"/>
              <a:gd name="connsiteX4" fmla="*/ 658212 w 662355"/>
              <a:gd name="connsiteY4" fmla="*/ 632 h 161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55" h="1616463">
                <a:moveTo>
                  <a:pt x="662355" y="0"/>
                </a:moveTo>
                <a:lnTo>
                  <a:pt x="662355" y="1616463"/>
                </a:lnTo>
                <a:lnTo>
                  <a:pt x="658212" y="1615830"/>
                </a:lnTo>
                <a:cubicBezTo>
                  <a:pt x="282572" y="1538963"/>
                  <a:pt x="0" y="1206596"/>
                  <a:pt x="0" y="808231"/>
                </a:cubicBezTo>
                <a:cubicBezTo>
                  <a:pt x="0" y="409866"/>
                  <a:pt x="282572" y="77499"/>
                  <a:pt x="658212" y="632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ECD5C35-80E8-449F-8C7F-64975DE63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2879" y="6306952"/>
            <a:ext cx="1454378" cy="551049"/>
          </a:xfrm>
          <a:custGeom>
            <a:avLst/>
            <a:gdLst>
              <a:gd name="connsiteX0" fmla="*/ 780476 w 1560952"/>
              <a:gd name="connsiteY0" fmla="*/ 0 h 591429"/>
              <a:gd name="connsiteX1" fmla="*/ 1525548 w 1560952"/>
              <a:gd name="connsiteY1" fmla="*/ 480469 h 591429"/>
              <a:gd name="connsiteX2" fmla="*/ 1560952 w 1560952"/>
              <a:gd name="connsiteY2" fmla="*/ 591429 h 591429"/>
              <a:gd name="connsiteX3" fmla="*/ 0 w 1560952"/>
              <a:gd name="connsiteY3" fmla="*/ 591429 h 591429"/>
              <a:gd name="connsiteX4" fmla="*/ 35404 w 1560952"/>
              <a:gd name="connsiteY4" fmla="*/ 480469 h 591429"/>
              <a:gd name="connsiteX5" fmla="*/ 780476 w 1560952"/>
              <a:gd name="connsiteY5" fmla="*/ 0 h 59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0952" h="591429">
                <a:moveTo>
                  <a:pt x="780476" y="0"/>
                </a:moveTo>
                <a:cubicBezTo>
                  <a:pt x="1115417" y="0"/>
                  <a:pt x="1402793" y="198118"/>
                  <a:pt x="1525548" y="480469"/>
                </a:cubicBezTo>
                <a:lnTo>
                  <a:pt x="1560952" y="591429"/>
                </a:lnTo>
                <a:lnTo>
                  <a:pt x="0" y="591429"/>
                </a:lnTo>
                <a:lnTo>
                  <a:pt x="35404" y="480469"/>
                </a:lnTo>
                <a:cubicBezTo>
                  <a:pt x="158159" y="198118"/>
                  <a:pt x="445536" y="0"/>
                  <a:pt x="7804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998F233-1684-4EF1-9F9C-0F8EA27B0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61598">
            <a:off x="6908614" y="5665643"/>
            <a:ext cx="1780023" cy="1237913"/>
          </a:xfrm>
          <a:custGeom>
            <a:avLst/>
            <a:gdLst>
              <a:gd name="connsiteX0" fmla="*/ 1585229 w 1780023"/>
              <a:gd name="connsiteY0" fmla="*/ 764759 h 1237913"/>
              <a:gd name="connsiteX1" fmla="*/ 1623024 w 1780023"/>
              <a:gd name="connsiteY1" fmla="*/ 792810 h 1237913"/>
              <a:gd name="connsiteX2" fmla="*/ 1777614 w 1780023"/>
              <a:gd name="connsiteY2" fmla="*/ 1157141 h 1237913"/>
              <a:gd name="connsiteX3" fmla="*/ 1733799 w 1780023"/>
              <a:gd name="connsiteY3" fmla="*/ 1235532 h 1237913"/>
              <a:gd name="connsiteX4" fmla="*/ 1716464 w 1780023"/>
              <a:gd name="connsiteY4" fmla="*/ 1237722 h 1237913"/>
              <a:gd name="connsiteX5" fmla="*/ 1716464 w 1780023"/>
              <a:gd name="connsiteY5" fmla="*/ 1237913 h 1237913"/>
              <a:gd name="connsiteX6" fmla="*/ 1655409 w 1780023"/>
              <a:gd name="connsiteY6" fmla="*/ 1191717 h 1237913"/>
              <a:gd name="connsiteX7" fmla="*/ 1513200 w 1780023"/>
              <a:gd name="connsiteY7" fmla="*/ 856627 h 1237913"/>
              <a:gd name="connsiteX8" fmla="*/ 1538499 w 1780023"/>
              <a:gd name="connsiteY8" fmla="*/ 770415 h 1237913"/>
              <a:gd name="connsiteX9" fmla="*/ 1585229 w 1780023"/>
              <a:gd name="connsiteY9" fmla="*/ 764759 h 1237913"/>
              <a:gd name="connsiteX10" fmla="*/ 933455 w 1780023"/>
              <a:gd name="connsiteY10" fmla="*/ 161308 h 1237913"/>
              <a:gd name="connsiteX11" fmla="*/ 957797 w 1780023"/>
              <a:gd name="connsiteY11" fmla="*/ 167970 h 1237913"/>
              <a:gd name="connsiteX12" fmla="*/ 1286982 w 1780023"/>
              <a:gd name="connsiteY12" fmla="*/ 387616 h 1237913"/>
              <a:gd name="connsiteX13" fmla="*/ 1293725 w 1780023"/>
              <a:gd name="connsiteY13" fmla="*/ 477075 h 1237913"/>
              <a:gd name="connsiteX14" fmla="*/ 1245453 w 1780023"/>
              <a:gd name="connsiteY14" fmla="*/ 499154 h 1237913"/>
              <a:gd name="connsiteX15" fmla="*/ 1245167 w 1780023"/>
              <a:gd name="connsiteY15" fmla="*/ 499154 h 1237913"/>
              <a:gd name="connsiteX16" fmla="*/ 1203638 w 1780023"/>
              <a:gd name="connsiteY16" fmla="*/ 484104 h 1237913"/>
              <a:gd name="connsiteX17" fmla="*/ 900647 w 1780023"/>
              <a:gd name="connsiteY17" fmla="*/ 281508 h 1237913"/>
              <a:gd name="connsiteX18" fmla="*/ 872454 w 1780023"/>
              <a:gd name="connsiteY18" fmla="*/ 196164 h 1237913"/>
              <a:gd name="connsiteX19" fmla="*/ 933455 w 1780023"/>
              <a:gd name="connsiteY19" fmla="*/ 161308 h 1237913"/>
              <a:gd name="connsiteX20" fmla="*/ 454020 w 1780023"/>
              <a:gd name="connsiteY20" fmla="*/ 13474 h 1237913"/>
              <a:gd name="connsiteX21" fmla="*/ 477919 w 1780023"/>
              <a:gd name="connsiteY21" fmla="*/ 21437 h 1237913"/>
              <a:gd name="connsiteX22" fmla="*/ 509236 w 1780023"/>
              <a:gd name="connsiteY22" fmla="*/ 84182 h 1237913"/>
              <a:gd name="connsiteX23" fmla="*/ 445829 w 1780023"/>
              <a:gd name="connsiteY23" fmla="*/ 139871 h 1237913"/>
              <a:gd name="connsiteX24" fmla="*/ 437447 w 1780023"/>
              <a:gd name="connsiteY24" fmla="*/ 139395 h 1237913"/>
              <a:gd name="connsiteX25" fmla="*/ 73211 w 1780023"/>
              <a:gd name="connsiteY25" fmla="*/ 137204 h 1237913"/>
              <a:gd name="connsiteX26" fmla="*/ 749 w 1780023"/>
              <a:gd name="connsiteY26" fmla="*/ 84082 h 1237913"/>
              <a:gd name="connsiteX27" fmla="*/ 53871 w 1780023"/>
              <a:gd name="connsiteY27" fmla="*/ 11621 h 1237913"/>
              <a:gd name="connsiteX28" fmla="*/ 58352 w 1780023"/>
              <a:gd name="connsiteY28" fmla="*/ 11093 h 1237913"/>
              <a:gd name="connsiteX29" fmla="*/ 454020 w 1780023"/>
              <a:gd name="connsiteY29" fmla="*/ 13474 h 123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80023" h="1237913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4"/>
                  <a:pt x="949959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A4A4089-D056-4220-9E48-9C1A6B50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358" y="5835650"/>
            <a:ext cx="2358642" cy="1022351"/>
          </a:xfrm>
          <a:custGeom>
            <a:avLst/>
            <a:gdLst>
              <a:gd name="connsiteX0" fmla="*/ 61913 w 2358642"/>
              <a:gd name="connsiteY0" fmla="*/ 0 h 1022351"/>
              <a:gd name="connsiteX1" fmla="*/ 2358642 w 2358642"/>
              <a:gd name="connsiteY1" fmla="*/ 0 h 1022351"/>
              <a:gd name="connsiteX2" fmla="*/ 2358642 w 2358642"/>
              <a:gd name="connsiteY2" fmla="*/ 123825 h 1022351"/>
              <a:gd name="connsiteX3" fmla="*/ 123825 w 2358642"/>
              <a:gd name="connsiteY3" fmla="*/ 123825 h 1022351"/>
              <a:gd name="connsiteX4" fmla="*/ 123825 w 2358642"/>
              <a:gd name="connsiteY4" fmla="*/ 1022351 h 1022351"/>
              <a:gd name="connsiteX5" fmla="*/ 0 w 2358642"/>
              <a:gd name="connsiteY5" fmla="*/ 1022351 h 1022351"/>
              <a:gd name="connsiteX6" fmla="*/ 0 w 2358642"/>
              <a:gd name="connsiteY6" fmla="*/ 61913 h 1022351"/>
              <a:gd name="connsiteX7" fmla="*/ 61913 w 2358642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8642" h="1022351">
                <a:moveTo>
                  <a:pt x="61913" y="0"/>
                </a:moveTo>
                <a:lnTo>
                  <a:pt x="2358642" y="0"/>
                </a:lnTo>
                <a:lnTo>
                  <a:pt x="2358642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4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DB45-158B-5FAB-CD54-39B111B3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Conflicting Priorities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A686B4-309E-7CC5-3D4F-07BB5E0C7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When work is not visible, it’s challenging to understand and manage priorities effectively</a:t>
            </a: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Ex: A manager assigns a high-priority task, unaware that the team is already swamped with invisible, high-priority ad-hoc requests, resulting in conflicting priorities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D4070961-B537-9F1D-BFBD-523407DD5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938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7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DB45-158B-5FAB-CD54-39B111B3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Neglected Work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A686B4-309E-7CC5-3D4F-07BB5E0C7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Tasks that aren’t tracked or made visible are often neglected, leading to incomplete work and wasted effort.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Ex: Routine maintenance tasks not tracked and hence get neglected until they cause major problems, leading to a rush to address the neglected work.</a:t>
            </a:r>
          </a:p>
          <a:p>
            <a:endParaRPr lang="en-US" sz="2000" dirty="0">
              <a:cs typeface="Calibri"/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D4070961-B537-9F1D-BFBD-523407DD5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6" b="3306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8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33FF0-7ABD-CC1F-00E4-C5E899A71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21DE44-664B-3DE4-F818-F5D423774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Visualizing the work</a:t>
            </a:r>
          </a:p>
        </p:txBody>
      </p:sp>
    </p:spTree>
    <p:extLst>
      <p:ext uri="{BB962C8B-B14F-4D97-AF65-F5344CB8AC3E}">
        <p14:creationId xmlns:p14="http://schemas.microsoft.com/office/powerpoint/2010/main" val="2295792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9269E-0486-DF11-F556-B666AAF8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US" dirty="0"/>
              <a:t>Take 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3126A-7C49-0C49-8929-2D904B1C5D5D}"/>
              </a:ext>
            </a:extLst>
          </p:cNvPr>
          <p:cNvSpPr>
            <a:spLocks/>
          </p:cNvSpPr>
          <p:nvPr/>
        </p:nvSpPr>
        <p:spPr>
          <a:xfrm>
            <a:off x="838200" y="1485896"/>
            <a:ext cx="7786741" cy="3222141"/>
          </a:xfrm>
          <a:prstGeom prst="rect">
            <a:avLst/>
          </a:prstGeom>
        </p:spPr>
        <p:txBody>
          <a:bodyPr/>
          <a:lstStyle/>
          <a:p>
            <a:pPr marL="342900" indent="-342900" defTabSz="6766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Contribute to a common view</a:t>
            </a:r>
          </a:p>
          <a:p>
            <a:pPr marL="342900" indent="-342900" defTabSz="6766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the items openly</a:t>
            </a:r>
          </a:p>
          <a:p>
            <a:pPr marL="342900" indent="-342900" defTabSz="6766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Regularly review and adjust</a:t>
            </a:r>
          </a:p>
          <a:p>
            <a:pPr marL="342900" indent="-342900" defTabSz="6766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often</a:t>
            </a:r>
          </a:p>
          <a:p>
            <a:pPr marL="342900" indent="-342900" defTabSz="6766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Engage the entire team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7254B-71B6-EE21-74BC-040C8B1DF6C4}"/>
              </a:ext>
            </a:extLst>
          </p:cNvPr>
          <p:cNvSpPr txBox="1"/>
          <p:nvPr/>
        </p:nvSpPr>
        <p:spPr>
          <a:xfrm>
            <a:off x="7517791" y="2371134"/>
            <a:ext cx="3663439" cy="593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3256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Want to learn more?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Making Work Visible: Exposing Time ...">
            <a:extLst>
              <a:ext uri="{FF2B5EF4-FFF2-40B4-BE49-F238E27FC236}">
                <a16:creationId xmlns:a16="http://schemas.microsoft.com/office/drawing/2014/main" id="{78A2DC32-1C59-313A-4470-1AB87D3E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536" y="3209910"/>
            <a:ext cx="1878672" cy="282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58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997FF-3043-E21A-6DCC-F65B77EE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The problems with invisible work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EE7F-1989-2997-084A-92267157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Emotional Exhaustion: </a:t>
            </a:r>
            <a:r>
              <a:rPr lang="en-US" dirty="0">
                <a:ea typeface="+mn-lt"/>
                <a:cs typeface="+mn-lt"/>
              </a:rPr>
              <a:t>Constantly juggling multiple responsibilities without recognition or support can lead to emotional exhaustion.</a:t>
            </a:r>
            <a:endParaRPr lang="en-US" dirty="0">
              <a:cs typeface="Calibri"/>
            </a:endParaRPr>
          </a:p>
          <a:p>
            <a:r>
              <a:rPr lang="en-US" b="1" dirty="0">
                <a:ea typeface="+mn-lt"/>
                <a:cs typeface="+mn-lt"/>
              </a:rPr>
              <a:t>Burnout</a:t>
            </a:r>
            <a:r>
              <a:rPr lang="en-US" dirty="0">
                <a:ea typeface="+mn-lt"/>
                <a:cs typeface="+mn-lt"/>
              </a:rPr>
              <a:t>: Unpaid caretaking roles, also known as “mental load,” contribute to extreme stress and chronic illness. Women, who often do most of the unpaid care work, experience higher rates of burnout.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Diminished Self-Worth:</a:t>
            </a:r>
            <a:r>
              <a:rPr lang="en-US" dirty="0">
                <a:ea typeface="+mn-lt"/>
                <a:cs typeface="+mn-lt"/>
              </a:rPr>
              <a:t> When invisible work goes unnoticed, it can erode an individual’s sense of self-worth and identity.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Blurred Boundaries: </a:t>
            </a:r>
            <a:r>
              <a:rPr lang="en-US" dirty="0">
                <a:ea typeface="+mn-lt"/>
                <a:cs typeface="+mn-lt"/>
              </a:rPr>
              <a:t>Invisible work blurs the boundaries between work and personal life, impacting job satisfaction and engagement.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Strained Relationships:</a:t>
            </a:r>
            <a:r>
              <a:rPr lang="en-US" dirty="0">
                <a:ea typeface="+mn-lt"/>
                <a:cs typeface="+mn-lt"/>
              </a:rPr>
              <a:t> The strain of managing invisible tasks can affect personal relationships and overall well-being.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Making Work Visible Book Review and Q&amp;A with Dominica DeGrandis - InfoQ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245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997FF-3043-E21A-6DCC-F65B77EE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The problems with invisible work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EE7F-1989-2997-084A-92267157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Hidden bottlenecks:</a:t>
            </a:r>
            <a:r>
              <a:rPr lang="en-US" dirty="0">
                <a:cs typeface="Calibri"/>
              </a:rPr>
              <a:t> invisible tasks create delays that are not apparent until they become a critical issue</a:t>
            </a:r>
          </a:p>
          <a:p>
            <a:r>
              <a:rPr lang="en-US" b="1" dirty="0">
                <a:cs typeface="Calibri"/>
              </a:rPr>
              <a:t>Lack of accountability:</a:t>
            </a:r>
            <a:r>
              <a:rPr lang="en-US" dirty="0">
                <a:cs typeface="Calibri"/>
              </a:rPr>
              <a:t> If the work is not known it is hard to hold people accountable for completing tasks</a:t>
            </a:r>
          </a:p>
          <a:p>
            <a:r>
              <a:rPr lang="en-US" b="1" dirty="0">
                <a:cs typeface="Calibri"/>
              </a:rPr>
              <a:t>Prioritization issues:</a:t>
            </a:r>
            <a:r>
              <a:rPr lang="en-US" dirty="0">
                <a:cs typeface="Calibri"/>
              </a:rPr>
              <a:t> hard to prioritize, potentially leading to important tasks being neglected</a:t>
            </a:r>
          </a:p>
          <a:p>
            <a:r>
              <a:rPr lang="en-US" b="1" dirty="0">
                <a:cs typeface="Calibri"/>
              </a:rPr>
              <a:t>Reduced team morale:</a:t>
            </a:r>
            <a:r>
              <a:rPr lang="en-US" dirty="0">
                <a:cs typeface="Calibri"/>
              </a:rPr>
              <a:t> efforts go un-noticed </a:t>
            </a:r>
          </a:p>
          <a:p>
            <a:r>
              <a:rPr lang="en-US" b="1" dirty="0">
                <a:cs typeface="Calibri"/>
              </a:rPr>
              <a:t>Inefficiencies:</a:t>
            </a:r>
            <a:r>
              <a:rPr lang="en-US" dirty="0">
                <a:cs typeface="Calibri"/>
              </a:rPr>
              <a:t> duplication in effort, missed deadlines, wasted time and resources</a:t>
            </a:r>
          </a:p>
        </p:txBody>
      </p:sp>
    </p:spTree>
    <p:extLst>
      <p:ext uri="{BB962C8B-B14F-4D97-AF65-F5344CB8AC3E}">
        <p14:creationId xmlns:p14="http://schemas.microsoft.com/office/powerpoint/2010/main" val="278501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Wood human figure">
            <a:extLst>
              <a:ext uri="{FF2B5EF4-FFF2-40B4-BE49-F238E27FC236}">
                <a16:creationId xmlns:a16="http://schemas.microsoft.com/office/drawing/2014/main" id="{1AD2B7F1-E78E-1C80-8AA8-3D7BD273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348"/>
            <a:ext cx="5850384" cy="3899303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6199F-3885-7B8C-4120-400427E43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What are some examples of invisible work?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39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68656-F1BB-1CDB-A9A2-224783B7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Types of invisible work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1609-A166-7D4E-A646-27E8490BC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cs typeface="Calibri"/>
              </a:rPr>
              <a:t>Ad-hoc requests:</a:t>
            </a:r>
            <a:r>
              <a:rPr lang="en-US" sz="2200" dirty="0">
                <a:cs typeface="Calibri"/>
              </a:rPr>
              <a:t> tasks requested informally that don't get tracked (hallway convo's, teams msg, etc.) </a:t>
            </a:r>
          </a:p>
          <a:p>
            <a:r>
              <a:rPr lang="en-US" sz="2200" b="1" dirty="0">
                <a:cs typeface="Calibri"/>
              </a:rPr>
              <a:t>Untracked communication: </a:t>
            </a:r>
            <a:r>
              <a:rPr lang="en-US" sz="2200" dirty="0">
                <a:cs typeface="Calibri"/>
              </a:rPr>
              <a:t>time spend on emails, </a:t>
            </a:r>
            <a:r>
              <a:rPr lang="en-US" sz="2200" dirty="0" err="1">
                <a:cs typeface="Calibri"/>
              </a:rPr>
              <a:t>msgs</a:t>
            </a:r>
            <a:r>
              <a:rPr lang="en-US" sz="2200" dirty="0">
                <a:cs typeface="Calibri"/>
              </a:rPr>
              <a:t>, team meetings</a:t>
            </a:r>
          </a:p>
          <a:p>
            <a:r>
              <a:rPr lang="en-US" sz="2200" b="1" dirty="0">
                <a:cs typeface="Calibri"/>
              </a:rPr>
              <a:t>Meeting preparation and follow-ups:</a:t>
            </a:r>
            <a:r>
              <a:rPr lang="en-US" sz="2200" dirty="0">
                <a:cs typeface="Calibri"/>
              </a:rPr>
              <a:t> preparing for meetings, taking notes, following up on action items</a:t>
            </a:r>
          </a:p>
          <a:p>
            <a:r>
              <a:rPr lang="en-US" sz="2200" b="1" dirty="0">
                <a:cs typeface="Calibri"/>
              </a:rPr>
              <a:t>Support and mentorship:</a:t>
            </a:r>
            <a:r>
              <a:rPr lang="en-US" sz="2200" dirty="0">
                <a:cs typeface="Calibri"/>
              </a:rPr>
              <a:t> Helping colleagues, answering questions, providing guidance</a:t>
            </a:r>
          </a:p>
          <a:p>
            <a:r>
              <a:rPr lang="en-US" sz="2200" b="1" dirty="0">
                <a:cs typeface="Calibri"/>
              </a:rPr>
              <a:t>Admin duties:</a:t>
            </a:r>
            <a:r>
              <a:rPr lang="en-US" sz="2200" dirty="0">
                <a:cs typeface="Calibri"/>
              </a:rPr>
              <a:t> timesheets, updating software, task planning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5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025B2-DE10-06F8-A0E5-D12CE6406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 </a:t>
            </a:r>
            <a:r>
              <a:rPr lang="en-US" sz="50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unseen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is work</a:t>
            </a:r>
            <a:b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000" b="1" i="1" u="sng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uncontrolled</a:t>
            </a:r>
            <a:endParaRPr lang="en-US" sz="5000" b="1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How The Five Time Thieves Strangle Innovation">
            <a:extLst>
              <a:ext uri="{FF2B5EF4-FFF2-40B4-BE49-F238E27FC236}">
                <a16:creationId xmlns:a16="http://schemas.microsoft.com/office/drawing/2014/main" id="{59A1883A-391D-E1CF-480E-9DF7C2AD4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31416"/>
            <a:ext cx="6894576" cy="3912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58892B-D25F-3BA4-A528-790D6B58A772}"/>
              </a:ext>
            </a:extLst>
          </p:cNvPr>
          <p:cNvSpPr txBox="1"/>
          <p:nvPr/>
        </p:nvSpPr>
        <p:spPr>
          <a:xfrm>
            <a:off x="4654296" y="4798577"/>
            <a:ext cx="6894576" cy="14284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Invisible work feeds directly into common productivity issues known as the five-time thieves.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1574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FDB45-158B-5FAB-CD54-39B111B3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600" dirty="0">
                <a:cs typeface="Calibri Light"/>
              </a:rPr>
              <a:t>Too much work in progress (WIP)</a:t>
            </a:r>
            <a:endParaRPr lang="en-US" sz="4600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A686B4-309E-7CC5-3D4F-07BB5E0C7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200" dirty="0">
                <a:cs typeface="Calibri"/>
              </a:rPr>
              <a:t>Untracked tasks = hidden bottlenecks</a:t>
            </a:r>
          </a:p>
          <a:p>
            <a:r>
              <a:rPr lang="en-US" sz="2200" dirty="0">
                <a:cs typeface="Calibri"/>
              </a:rPr>
              <a:t>Invisible tasks often increase the amount of work-in-progress</a:t>
            </a:r>
          </a:p>
          <a:p>
            <a:r>
              <a:rPr lang="en-US" sz="2200" dirty="0">
                <a:cs typeface="Calibri"/>
              </a:rPr>
              <a:t>Teams take on additional untracked tasks, leading to overcommitment</a:t>
            </a:r>
          </a:p>
          <a:p>
            <a:r>
              <a:rPr lang="en-US" sz="2200" dirty="0">
                <a:cs typeface="Calibri"/>
              </a:rPr>
              <a:t>Ex: a developer is working on several visible tasks but is also handling urgent, untracked bug fixes.  This increases their actual WIP, causing delays and inefficiencies.  </a:t>
            </a:r>
          </a:p>
          <a:p>
            <a:endParaRPr lang="en-US" sz="2200" dirty="0">
              <a:cs typeface="Calibri"/>
            </a:endParaRPr>
          </a:p>
        </p:txBody>
      </p:sp>
      <p:pic>
        <p:nvPicPr>
          <p:cNvPr id="4" name="Content Placeholder 3" descr="A cartoon of a person running&#10;&#10;Description automatically generated">
            <a:extLst>
              <a:ext uri="{FF2B5EF4-FFF2-40B4-BE49-F238E27FC236}">
                <a16:creationId xmlns:a16="http://schemas.microsoft.com/office/drawing/2014/main" id="{0633F176-2919-336D-FC34-581A4B9C2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62" r="1" b="3511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64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DB45-158B-5FAB-CD54-39B111B3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/>
              <a:t>Unknown Dependencies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A686B4-309E-7CC5-3D4F-07BB5E0C7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Dependencies are often not documented or tracked, making them invisible</a:t>
            </a:r>
          </a:p>
          <a:p>
            <a:r>
              <a:rPr lang="en-US" sz="2000">
                <a:cs typeface="Calibri"/>
              </a:rPr>
              <a:t>Untracked dependencies can lead to delays or rework</a:t>
            </a: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Ex: a team member starts a task only to realize it depends on a colleague’s untracked work i.e. firewall change, configuration change, etc.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33F176-2919-336D-FC34-581A4B9C2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7" b="4037"/>
          <a:stretch/>
        </p:blipFill>
        <p:spPr>
          <a:xfrm>
            <a:off x="6214621" y="771753"/>
            <a:ext cx="5070414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5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DB45-158B-5FAB-CD54-39B111B3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Unplanned 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33F176-2919-336D-FC34-581A4B9C2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27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A686B4-309E-7CC5-3D4F-07BB5E0C7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Work that is not visible to the team</a:t>
            </a:r>
          </a:p>
          <a:p>
            <a:r>
              <a:rPr lang="en-US" sz="2000">
                <a:cs typeface="Calibri"/>
              </a:rPr>
              <a:t>Work that disrupts planned tasks and priorities</a:t>
            </a: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Ex: An urgent request comes in and is handled informally without being added to the task board, leading to disruption of planned activities and a lack of awareness about the additional workload</a:t>
            </a: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357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469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Making work visible</vt:lpstr>
      <vt:lpstr>The problems with invisible work</vt:lpstr>
      <vt:lpstr>The problems with invisible work</vt:lpstr>
      <vt:lpstr>What are some examples of invisible work?</vt:lpstr>
      <vt:lpstr>Types of invisible work</vt:lpstr>
      <vt:lpstr>Work unseen is work uncontrolled</vt:lpstr>
      <vt:lpstr>Too much work in progress (WIP)</vt:lpstr>
      <vt:lpstr>Unknown Dependencies</vt:lpstr>
      <vt:lpstr>Unplanned Work</vt:lpstr>
      <vt:lpstr>Conflicting Priorities</vt:lpstr>
      <vt:lpstr>Neglected Work</vt:lpstr>
      <vt:lpstr>Visualizing the work</vt:lpstr>
      <vt:lpstr>Take 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Graham, Rudy (BC Pension)</cp:lastModifiedBy>
  <cp:revision>217</cp:revision>
  <dcterms:created xsi:type="dcterms:W3CDTF">2013-07-15T20:26:40Z</dcterms:created>
  <dcterms:modified xsi:type="dcterms:W3CDTF">2024-07-26T21:54:25Z</dcterms:modified>
</cp:coreProperties>
</file>