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418F-6703-44C5-F19D-F85B670BD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2D2CFC-0A1A-6ECC-5760-FB3E9CA55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A2C831C-22D9-BE85-3FF8-152573DCFB82}"/>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9DC069B6-E62D-C86B-A5E0-1481B6ADFA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7ED610-FD80-ABAE-9A58-ED9D3C7CEFE8}"/>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53620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3A67-4127-EEC8-80C9-32F44A6CC80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A54C37A-1AB4-DC24-16C4-2F87F9AAF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26E9A6-5F83-9871-5C6B-0907A50D96DE}"/>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056C2858-D3D4-1EE8-2669-1AF57F46E23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9848B35-9FE3-A748-655C-46562D06B5C5}"/>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80460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D60419-5AA2-BCAC-7AFD-3E27D93538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2B11A5-F86F-BBDD-10E2-2A91257D6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8CEE03-2753-3D3A-C5A2-870406E0885A}"/>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73434301-F5A0-A7FE-80C1-A748F20ED83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A669AD-7A4C-E6AF-E457-DAD7C583F0D2}"/>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228747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923B-57A1-0A22-298C-003ED3ACE20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6734065-5A85-860E-F063-E64B444D0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22E076-5A4C-2D76-764D-EF13456B5080}"/>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BAD548B2-63F2-8B8F-071A-9CCD2D7CAC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324BB09-621E-4ECA-DE81-4E80062BED79}"/>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68776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5D03-0FE4-0606-BECA-58884DD416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6382365-A821-5F1E-04E0-164CB7F16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3BC5F0-435A-1521-161A-D78F77F41A1A}"/>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B57BA553-9BFE-D378-8520-C53A9DFA8B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5E4AB13-52E6-5E75-C15D-78B88D6ADAD1}"/>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50613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D44BB-D02D-C4EA-F1E1-FF04015366A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8E9A7B-67B0-5436-2853-856CDA9822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318BD7-2AF5-72A9-F98E-10354341C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01D940A-35CE-D072-891E-80CA85C2EEEE}"/>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6" name="Footer Placeholder 5">
            <a:extLst>
              <a:ext uri="{FF2B5EF4-FFF2-40B4-BE49-F238E27FC236}">
                <a16:creationId xmlns:a16="http://schemas.microsoft.com/office/drawing/2014/main" id="{657C8C2C-ACE7-E0D9-CE89-19BD952AD96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37CCAD-4450-7C06-BB3E-787AE4D3EE7A}"/>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258064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DD16-F317-41B9-FAE0-148B1CE99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8D4A00C-D179-F86C-C244-E8000BF7B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6D65F-9368-6F53-3930-444877162C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D8CB3EE-0739-490D-B0BA-60E6D0228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8F5F5-71FA-706D-B707-7E195B0D5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4DC7AFF-2966-F73E-54DA-516C9DB6ECE3}"/>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8" name="Footer Placeholder 7">
            <a:extLst>
              <a:ext uri="{FF2B5EF4-FFF2-40B4-BE49-F238E27FC236}">
                <a16:creationId xmlns:a16="http://schemas.microsoft.com/office/drawing/2014/main" id="{8BD2CA80-A6D2-E1CB-924A-044E7894561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805334A-54C6-62B8-5FBF-7E79097171B1}"/>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733630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7A8-92CB-D3EF-0983-ECD10A4B7B6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29CBE0-6ADD-7E15-8E42-00854593AB75}"/>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4" name="Footer Placeholder 3">
            <a:extLst>
              <a:ext uri="{FF2B5EF4-FFF2-40B4-BE49-F238E27FC236}">
                <a16:creationId xmlns:a16="http://schemas.microsoft.com/office/drawing/2014/main" id="{A6711611-A260-0D14-0DE4-EB29CC973E3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F13D5C4-DAF6-3DC7-B534-77C716F2CB2B}"/>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58284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CAB860-A46D-C0EA-ADA4-E05145E27280}"/>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3" name="Footer Placeholder 2">
            <a:extLst>
              <a:ext uri="{FF2B5EF4-FFF2-40B4-BE49-F238E27FC236}">
                <a16:creationId xmlns:a16="http://schemas.microsoft.com/office/drawing/2014/main" id="{D3964A83-8C39-05F0-B80A-7B2AD20EDA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FA5A2CD-4592-D5AA-0821-245F682BEC35}"/>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575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3E61-1692-348D-C000-2F99876B2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60E7067-B698-7281-E365-205F08364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18D5A28-664C-2767-7851-C20248B44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1C264-F92F-51A4-79BF-BE55C5C53AF3}"/>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6" name="Footer Placeholder 5">
            <a:extLst>
              <a:ext uri="{FF2B5EF4-FFF2-40B4-BE49-F238E27FC236}">
                <a16:creationId xmlns:a16="http://schemas.microsoft.com/office/drawing/2014/main" id="{DD724BED-9631-3DA7-2452-E0DCDADB994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6F990B4-BDB4-ABF9-D813-1DC4866B8C3E}"/>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18410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A9F8-40C8-D963-0A96-BECC18C5E5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4B35815-E50A-06F3-EE69-B1BA099A5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FBB86CC-9F68-80B2-3233-2F1E645C4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8979B-6876-1FF0-0799-B5123EB82634}"/>
              </a:ext>
            </a:extLst>
          </p:cNvPr>
          <p:cNvSpPr>
            <a:spLocks noGrp="1"/>
          </p:cNvSpPr>
          <p:nvPr>
            <p:ph type="dt" sz="half" idx="10"/>
          </p:nvPr>
        </p:nvSpPr>
        <p:spPr/>
        <p:txBody>
          <a:bodyPr/>
          <a:lstStyle/>
          <a:p>
            <a:fld id="{413B6E00-3E16-4C50-89A7-B2B4440B9D0C}" type="datetimeFigureOut">
              <a:rPr lang="en-CA" smtClean="0"/>
              <a:t>2024-05-01</a:t>
            </a:fld>
            <a:endParaRPr lang="en-CA"/>
          </a:p>
        </p:txBody>
      </p:sp>
      <p:sp>
        <p:nvSpPr>
          <p:cNvPr id="6" name="Footer Placeholder 5">
            <a:extLst>
              <a:ext uri="{FF2B5EF4-FFF2-40B4-BE49-F238E27FC236}">
                <a16:creationId xmlns:a16="http://schemas.microsoft.com/office/drawing/2014/main" id="{BE59E2DA-EA5C-5151-B7EC-5E7D771DD84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3112F5-D7A9-EA13-8972-381BB8F69F8C}"/>
              </a:ext>
            </a:extLst>
          </p:cNvPr>
          <p:cNvSpPr>
            <a:spLocks noGrp="1"/>
          </p:cNvSpPr>
          <p:nvPr>
            <p:ph type="sldNum" sz="quarter" idx="12"/>
          </p:nvPr>
        </p:nvSpPr>
        <p:spPr/>
        <p:txBody>
          <a:bodyPr/>
          <a:lstStyle/>
          <a:p>
            <a:fld id="{652EDEB4-2D17-4F80-97A8-31226640B4DD}" type="slidenum">
              <a:rPr lang="en-CA" smtClean="0"/>
              <a:t>‹#›</a:t>
            </a:fld>
            <a:endParaRPr lang="en-CA"/>
          </a:p>
        </p:txBody>
      </p:sp>
    </p:spTree>
    <p:extLst>
      <p:ext uri="{BB962C8B-B14F-4D97-AF65-F5344CB8AC3E}">
        <p14:creationId xmlns:p14="http://schemas.microsoft.com/office/powerpoint/2010/main" val="3907904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DE55B-5A72-E75C-DD44-B3A346826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2A1462B-C863-2AC5-29E2-DA65A5E02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7BE2008-308E-4484-2FD4-5F00BE1A4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B6E00-3E16-4C50-89A7-B2B4440B9D0C}" type="datetimeFigureOut">
              <a:rPr lang="en-CA" smtClean="0"/>
              <a:t>2024-05-01</a:t>
            </a:fld>
            <a:endParaRPr lang="en-CA"/>
          </a:p>
        </p:txBody>
      </p:sp>
      <p:sp>
        <p:nvSpPr>
          <p:cNvPr id="5" name="Footer Placeholder 4">
            <a:extLst>
              <a:ext uri="{FF2B5EF4-FFF2-40B4-BE49-F238E27FC236}">
                <a16:creationId xmlns:a16="http://schemas.microsoft.com/office/drawing/2014/main" id="{019B18F8-6F8D-D588-0419-C5FAD4096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A2004160-4B08-AB2F-A0A8-A420066409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2EDEB4-2D17-4F80-97A8-31226640B4DD}" type="slidenum">
              <a:rPr lang="en-CA" smtClean="0"/>
              <a:t>‹#›</a:t>
            </a:fld>
            <a:endParaRPr lang="en-CA"/>
          </a:p>
        </p:txBody>
      </p:sp>
    </p:spTree>
    <p:extLst>
      <p:ext uri="{BB962C8B-B14F-4D97-AF65-F5344CB8AC3E}">
        <p14:creationId xmlns:p14="http://schemas.microsoft.com/office/powerpoint/2010/main" val="268219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amesclear.com/atomic-habi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EFD1-2CDF-15D0-09BF-19CD062DA90D}"/>
              </a:ext>
            </a:extLst>
          </p:cNvPr>
          <p:cNvSpPr>
            <a:spLocks noGrp="1"/>
          </p:cNvSpPr>
          <p:nvPr>
            <p:ph type="ctrTitle"/>
          </p:nvPr>
        </p:nvSpPr>
        <p:spPr/>
        <p:txBody>
          <a:bodyPr>
            <a:normAutofit/>
          </a:bodyPr>
          <a:lstStyle/>
          <a:p>
            <a:r>
              <a:rPr lang="en-CA" sz="3200" b="1" i="0" dirty="0">
                <a:solidFill>
                  <a:srgbClr val="061311"/>
                </a:solidFill>
                <a:effectLst/>
                <a:highlight>
                  <a:srgbClr val="FFFFFF"/>
                </a:highlight>
                <a:latin typeface="Segoe UI" panose="020B0502040204020203" pitchFamily="34" charset="0"/>
                <a:cs typeface="Segoe UI" panose="020B0502040204020203" pitchFamily="34" charset="0"/>
              </a:rPr>
              <a:t>Talk-driven development</a:t>
            </a:r>
            <a:br>
              <a:rPr lang="en-CA" sz="3200" b="1" i="0" dirty="0">
                <a:solidFill>
                  <a:srgbClr val="061311"/>
                </a:solidFill>
                <a:effectLst/>
                <a:highlight>
                  <a:srgbClr val="FFFFFF"/>
                </a:highlight>
                <a:latin typeface="Segoe UI" panose="020B0502040204020203" pitchFamily="34" charset="0"/>
                <a:cs typeface="Segoe UI" panose="020B0502040204020203" pitchFamily="34" charset="0"/>
              </a:rPr>
            </a:br>
            <a:r>
              <a:rPr lang="en-US" sz="3200" b="1" i="0" dirty="0">
                <a:solidFill>
                  <a:srgbClr val="061311"/>
                </a:solidFill>
                <a:effectLst/>
                <a:highlight>
                  <a:srgbClr val="FFFFFF"/>
                </a:highlight>
                <a:latin typeface="Segoe UI" panose="020B0502040204020203" pitchFamily="34" charset="0"/>
                <a:cs typeface="Segoe UI" panose="020B0502040204020203" pitchFamily="34" charset="0"/>
              </a:rPr>
              <a:t>: Teaching can be a superpower in software engineering</a:t>
            </a:r>
            <a:br>
              <a:rPr lang="en-US" sz="3200" b="1" i="0" dirty="0">
                <a:solidFill>
                  <a:srgbClr val="061311"/>
                </a:solidFill>
                <a:effectLst/>
                <a:highlight>
                  <a:srgbClr val="FFFFFF"/>
                </a:highlight>
                <a:latin typeface="Segoe UI" panose="020B0502040204020203" pitchFamily="34" charset="0"/>
                <a:cs typeface="Segoe UI" panose="020B0502040204020203" pitchFamily="34" charset="0"/>
              </a:rPr>
            </a:br>
            <a:endParaRPr lang="en-CA" sz="3200" dirty="0">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729C83A6-3927-D2C5-8F39-1BB346447BE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0333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E055-6F9D-092C-7F4B-CBBEE01624C2}"/>
              </a:ext>
            </a:extLst>
          </p:cNvPr>
          <p:cNvSpPr>
            <a:spLocks noGrp="1"/>
          </p:cNvSpPr>
          <p:nvPr>
            <p:ph type="title"/>
          </p:nvPr>
        </p:nvSpPr>
        <p:spPr/>
        <p:txBody>
          <a:bodyPr>
            <a:normAutofit fontScale="90000"/>
          </a:bodyPr>
          <a:lstStyle/>
          <a:p>
            <a:r>
              <a:rPr lang="en-US" b="1" i="0" dirty="0">
                <a:effectLst/>
                <a:highlight>
                  <a:srgbClr val="FFFFFF"/>
                </a:highlight>
                <a:latin typeface="Hubot Sans"/>
              </a:rPr>
              <a:t>Publishing your work increases your luck</a:t>
            </a:r>
            <a:br>
              <a:rPr lang="en-US" b="1" i="0" dirty="0">
                <a:effectLst/>
                <a:highlight>
                  <a:srgbClr val="FFFFFF"/>
                </a:highlight>
                <a:latin typeface="Hubot Sans"/>
              </a:rPr>
            </a:br>
            <a:br>
              <a:rPr lang="en-US" dirty="0"/>
            </a:br>
            <a:endParaRPr lang="en-CA" dirty="0"/>
          </a:p>
        </p:txBody>
      </p:sp>
      <p:sp>
        <p:nvSpPr>
          <p:cNvPr id="3" name="Content Placeholder 2">
            <a:extLst>
              <a:ext uri="{FF2B5EF4-FFF2-40B4-BE49-F238E27FC236}">
                <a16:creationId xmlns:a16="http://schemas.microsoft.com/office/drawing/2014/main" id="{9C61938C-7C02-5331-5286-B1C62D430057}"/>
              </a:ext>
            </a:extLst>
          </p:cNvPr>
          <p:cNvSpPr>
            <a:spLocks noGrp="1"/>
          </p:cNvSpPr>
          <p:nvPr>
            <p:ph idx="1"/>
          </p:nvPr>
        </p:nvSpPr>
        <p:spPr/>
        <p:txBody>
          <a:bodyPr/>
          <a:lstStyle/>
          <a:p>
            <a:r>
              <a:rPr lang="en-US" b="0" i="0" dirty="0">
                <a:solidFill>
                  <a:srgbClr val="1F2328"/>
                </a:solidFill>
                <a:effectLst/>
                <a:highlight>
                  <a:srgbClr val="FFFFFF"/>
                </a:highlight>
                <a:latin typeface="Mona Sans"/>
              </a:rPr>
              <a:t>Luck is when something unexpected and good happens to you. Unexpected and good. Who doesn’t want to increase the odds of something unexpected and good?</a:t>
            </a:r>
          </a:p>
          <a:p>
            <a:endParaRPr lang="en-US" dirty="0">
              <a:solidFill>
                <a:srgbClr val="1F2328"/>
              </a:solidFill>
              <a:highlight>
                <a:srgbClr val="FFFFFF"/>
              </a:highlight>
              <a:latin typeface="Mona Sans"/>
            </a:endParaRPr>
          </a:p>
          <a:p>
            <a:r>
              <a:rPr lang="en-US" b="0" i="0" dirty="0">
                <a:solidFill>
                  <a:srgbClr val="1F2328"/>
                </a:solidFill>
                <a:effectLst/>
                <a:highlight>
                  <a:srgbClr val="FFFFFF"/>
                </a:highlight>
                <a:latin typeface="Mona Sans"/>
              </a:rPr>
              <a:t>How can we increase the odds of finding luck? By being a person who works in public. By doing work and being public about it, you build a reputation for yourself. You build a track record. You build a public body of work that speaks on your behalf better than any resume ever could.</a:t>
            </a:r>
            <a:endParaRPr lang="en-CA" dirty="0"/>
          </a:p>
        </p:txBody>
      </p:sp>
    </p:spTree>
    <p:extLst>
      <p:ext uri="{BB962C8B-B14F-4D97-AF65-F5344CB8AC3E}">
        <p14:creationId xmlns:p14="http://schemas.microsoft.com/office/powerpoint/2010/main" val="239786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BAE4-7376-23A4-B38D-AA5768AC943C}"/>
              </a:ext>
            </a:extLst>
          </p:cNvPr>
          <p:cNvSpPr>
            <a:spLocks noGrp="1"/>
          </p:cNvSpPr>
          <p:nvPr>
            <p:ph type="title"/>
          </p:nvPr>
        </p:nvSpPr>
        <p:spPr/>
        <p:txBody>
          <a:bodyPr/>
          <a:lstStyle/>
          <a:p>
            <a:r>
              <a:rPr lang="en-CA" b="0" i="0" dirty="0">
                <a:solidFill>
                  <a:srgbClr val="1F2328"/>
                </a:solidFill>
                <a:effectLst/>
                <a:highlight>
                  <a:srgbClr val="FFFFFF"/>
                </a:highlight>
                <a:latin typeface="Mona Sans"/>
              </a:rPr>
              <a:t>Luck Surface Area</a:t>
            </a:r>
            <a:endParaRPr lang="en-CA" dirty="0"/>
          </a:p>
        </p:txBody>
      </p:sp>
      <p:sp>
        <p:nvSpPr>
          <p:cNvPr id="3" name="Content Placeholder 2">
            <a:extLst>
              <a:ext uri="{FF2B5EF4-FFF2-40B4-BE49-F238E27FC236}">
                <a16:creationId xmlns:a16="http://schemas.microsoft.com/office/drawing/2014/main" id="{C0CB419B-20FC-A10A-CCB2-3AE360A5884B}"/>
              </a:ext>
            </a:extLst>
          </p:cNvPr>
          <p:cNvSpPr>
            <a:spLocks noGrp="1"/>
          </p:cNvSpPr>
          <p:nvPr>
            <p:ph idx="1"/>
          </p:nvPr>
        </p:nvSpPr>
        <p:spPr/>
        <p:txBody>
          <a:bodyPr/>
          <a:lstStyle/>
          <a:p>
            <a:r>
              <a:rPr lang="en-US" b="0" i="1" dirty="0">
                <a:solidFill>
                  <a:srgbClr val="1F2328"/>
                </a:solidFill>
                <a:effectLst/>
                <a:highlight>
                  <a:srgbClr val="FFFFFF"/>
                </a:highlight>
                <a:latin typeface="Mona Sans"/>
              </a:rPr>
              <a:t>"The amount of serendipity that will occur in your life, your Luck Surface Area, is directly proportional to the degree to which you </a:t>
            </a:r>
            <a:r>
              <a:rPr lang="en-US" b="1" i="1" dirty="0">
                <a:solidFill>
                  <a:srgbClr val="1F2328"/>
                </a:solidFill>
                <a:effectLst/>
                <a:highlight>
                  <a:srgbClr val="FFFFFF"/>
                </a:highlight>
                <a:latin typeface="Mona Sans"/>
              </a:rPr>
              <a:t>do something</a:t>
            </a:r>
            <a:r>
              <a:rPr lang="en-US" b="0" i="1" dirty="0">
                <a:solidFill>
                  <a:srgbClr val="1F2328"/>
                </a:solidFill>
                <a:effectLst/>
                <a:highlight>
                  <a:srgbClr val="FFFFFF"/>
                </a:highlight>
                <a:latin typeface="Mona Sans"/>
              </a:rPr>
              <a:t> you’re passionate about combined with the total number of people to whom this is </a:t>
            </a:r>
            <a:r>
              <a:rPr lang="en-US" b="1" i="1" dirty="0">
                <a:solidFill>
                  <a:srgbClr val="1F2328"/>
                </a:solidFill>
                <a:effectLst/>
                <a:highlight>
                  <a:srgbClr val="FFFFFF"/>
                </a:highlight>
                <a:latin typeface="Mona Sans"/>
              </a:rPr>
              <a:t>effectively communicated</a:t>
            </a:r>
            <a:r>
              <a:rPr lang="en-US" b="0" i="1" dirty="0">
                <a:solidFill>
                  <a:srgbClr val="1F2328"/>
                </a:solidFill>
                <a:effectLst/>
                <a:highlight>
                  <a:srgbClr val="FFFFFF"/>
                </a:highlight>
                <a:latin typeface="Mona Sans"/>
              </a:rPr>
              <a:t>.“</a:t>
            </a:r>
          </a:p>
          <a:p>
            <a:endParaRPr lang="en-US" i="1" dirty="0">
              <a:solidFill>
                <a:srgbClr val="1F2328"/>
              </a:solidFill>
              <a:highlight>
                <a:srgbClr val="FFFFFF"/>
              </a:highlight>
              <a:latin typeface="Mona Sans"/>
            </a:endParaRPr>
          </a:p>
          <a:p>
            <a:r>
              <a:rPr lang="en-US" b="0" i="0" dirty="0">
                <a:solidFill>
                  <a:srgbClr val="484848"/>
                </a:solidFill>
                <a:effectLst/>
                <a:latin typeface="Arial" panose="020B0604020202020204" pitchFamily="34" charset="0"/>
              </a:rPr>
              <a:t>L = D * T, where L is luck, D is doing and T is telling. </a:t>
            </a:r>
            <a:endParaRPr lang="en-US" b="0" i="1" dirty="0">
              <a:solidFill>
                <a:srgbClr val="1F2328"/>
              </a:solidFill>
              <a:effectLst/>
              <a:highlight>
                <a:srgbClr val="FFFFFF"/>
              </a:highlight>
              <a:latin typeface="Mona Sans"/>
            </a:endParaRPr>
          </a:p>
          <a:p>
            <a:r>
              <a:rPr lang="en-US" b="0" i="0" dirty="0">
                <a:solidFill>
                  <a:srgbClr val="1F2328"/>
                </a:solidFill>
                <a:effectLst/>
                <a:highlight>
                  <a:srgbClr val="FFFFFF"/>
                </a:highlight>
                <a:latin typeface="Mona Sans"/>
              </a:rPr>
              <a:t>The more things you do multiplied by the more people you tell, the larger your Luck Surface Area becomes. The larger your Luck Surface Area, the more likely you are to catch luck as it flows by.</a:t>
            </a:r>
            <a:endParaRPr lang="en-CA" dirty="0"/>
          </a:p>
        </p:txBody>
      </p:sp>
    </p:spTree>
    <p:extLst>
      <p:ext uri="{BB962C8B-B14F-4D97-AF65-F5344CB8AC3E}">
        <p14:creationId xmlns:p14="http://schemas.microsoft.com/office/powerpoint/2010/main" val="60137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7FD2-579F-97BB-748B-C0C3B01A3C7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E40EA07-EE0D-05B4-2F98-DD6E07759875}"/>
              </a:ext>
            </a:extLst>
          </p:cNvPr>
          <p:cNvSpPr>
            <a:spLocks noGrp="1"/>
          </p:cNvSpPr>
          <p:nvPr>
            <p:ph idx="1"/>
          </p:nvPr>
        </p:nvSpPr>
        <p:spPr/>
        <p:txBody>
          <a:bodyPr/>
          <a:lstStyle/>
          <a:p>
            <a:r>
              <a:rPr lang="en-US" b="1" i="0" dirty="0">
                <a:solidFill>
                  <a:srgbClr val="1F2328"/>
                </a:solidFill>
                <a:effectLst/>
                <a:highlight>
                  <a:srgbClr val="FFFFFF"/>
                </a:highlight>
                <a:latin typeface="Hubot Sans"/>
              </a:rPr>
              <a:t>Whatever you’re excited about, be excited about it publicly.</a:t>
            </a:r>
          </a:p>
          <a:p>
            <a:endParaRPr lang="en-US" b="1" dirty="0">
              <a:solidFill>
                <a:srgbClr val="1F2328"/>
              </a:solidFill>
              <a:highlight>
                <a:srgbClr val="FFFFFF"/>
              </a:highlight>
              <a:latin typeface="Hubot Sans"/>
            </a:endParaRPr>
          </a:p>
          <a:p>
            <a:r>
              <a:rPr lang="en-US" dirty="0"/>
              <a:t>blogging, podcasting, commenting in online discussions, and following up with every customer and user, you increase the likelihood of having a serendipitous moment. It’s a fun concept to consider – but perhaps less of a scientific occurrence than yet another example of the Law of Averages.</a:t>
            </a:r>
            <a:endParaRPr lang="en-CA" dirty="0"/>
          </a:p>
        </p:txBody>
      </p:sp>
    </p:spTree>
    <p:extLst>
      <p:ext uri="{BB962C8B-B14F-4D97-AF65-F5344CB8AC3E}">
        <p14:creationId xmlns:p14="http://schemas.microsoft.com/office/powerpoint/2010/main" val="3932611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4078-749B-D34D-8731-BC23D0A42EC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C998FA9-25A0-7B6F-A720-8F81B48CE001}"/>
              </a:ext>
            </a:extLst>
          </p:cNvPr>
          <p:cNvSpPr>
            <a:spLocks noGrp="1"/>
          </p:cNvSpPr>
          <p:nvPr>
            <p:ph idx="1"/>
          </p:nvPr>
        </p:nvSpPr>
        <p:spPr/>
        <p:txBody>
          <a:bodyPr/>
          <a:lstStyle/>
          <a:p>
            <a:pPr algn="l"/>
            <a:r>
              <a:rPr lang="en-US" b="1" i="0" dirty="0">
                <a:solidFill>
                  <a:srgbClr val="1F2328"/>
                </a:solidFill>
                <a:effectLst/>
                <a:highlight>
                  <a:srgbClr val="FFFFFF"/>
                </a:highlight>
                <a:latin typeface="Mona Sans"/>
              </a:rPr>
              <a:t>Share Your Learnings at a Sustainable Pace</a:t>
            </a:r>
          </a:p>
          <a:p>
            <a:r>
              <a:rPr lang="en-US" b="0" i="0" dirty="0">
                <a:solidFill>
                  <a:srgbClr val="1F2328"/>
                </a:solidFill>
                <a:effectLst/>
                <a:highlight>
                  <a:srgbClr val="FFFFFF"/>
                </a:highlight>
                <a:latin typeface="Mona Sans"/>
              </a:rPr>
              <a:t> </a:t>
            </a:r>
            <a:r>
              <a:rPr lang="en-US" b="0" i="0" u="none" strike="noStrike" dirty="0">
                <a:solidFill>
                  <a:srgbClr val="4969ED"/>
                </a:solidFill>
                <a:effectLst/>
                <a:highlight>
                  <a:srgbClr val="FFFFFF"/>
                </a:highlight>
                <a:latin typeface="Mona Sans"/>
                <a:hlinkClick r:id="rId2"/>
              </a:rPr>
              <a:t>Atomic Habits</a:t>
            </a:r>
            <a:r>
              <a:rPr lang="en-US" b="0" i="0" dirty="0">
                <a:solidFill>
                  <a:srgbClr val="1F2328"/>
                </a:solidFill>
                <a:effectLst/>
                <a:highlight>
                  <a:srgbClr val="FFFFFF"/>
                </a:highlight>
                <a:latin typeface="Mona Sans"/>
              </a:rPr>
              <a:t> by James Clear is that, over time, it’s generally more impactful to make small, consistent progress towards an identity-based goal (like being someone who runs regularly) than inconsistently focusing on one huge goal (like running a marathon). </a:t>
            </a:r>
            <a:br>
              <a:rPr lang="en-US" dirty="0"/>
            </a:br>
            <a:endParaRPr lang="en-CA" dirty="0"/>
          </a:p>
        </p:txBody>
      </p:sp>
    </p:spTree>
    <p:extLst>
      <p:ext uri="{BB962C8B-B14F-4D97-AF65-F5344CB8AC3E}">
        <p14:creationId xmlns:p14="http://schemas.microsoft.com/office/powerpoint/2010/main" val="1382203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ADAF-122A-F2BA-074F-55CFFF9C846A}"/>
              </a:ext>
            </a:extLst>
          </p:cNvPr>
          <p:cNvSpPr>
            <a:spLocks noGrp="1"/>
          </p:cNvSpPr>
          <p:nvPr>
            <p:ph type="title"/>
          </p:nvPr>
        </p:nvSpPr>
        <p:spPr/>
        <p:txBody>
          <a:bodyPr/>
          <a:lstStyle/>
          <a:p>
            <a:r>
              <a:rPr lang="en-CA" b="0" i="0" dirty="0">
                <a:solidFill>
                  <a:srgbClr val="1F2328"/>
                </a:solidFill>
                <a:effectLst/>
                <a:highlight>
                  <a:srgbClr val="FFFFFF"/>
                </a:highlight>
                <a:latin typeface="Mona Sans"/>
              </a:rPr>
              <a:t>process, care, and craft</a:t>
            </a:r>
            <a:endParaRPr lang="en-CA" dirty="0"/>
          </a:p>
        </p:txBody>
      </p:sp>
      <p:sp>
        <p:nvSpPr>
          <p:cNvPr id="3" name="Content Placeholder 2">
            <a:extLst>
              <a:ext uri="{FF2B5EF4-FFF2-40B4-BE49-F238E27FC236}">
                <a16:creationId xmlns:a16="http://schemas.microsoft.com/office/drawing/2014/main" id="{33D86B02-AEF2-2387-ADD5-3763EB8923C7}"/>
              </a:ext>
            </a:extLst>
          </p:cNvPr>
          <p:cNvSpPr>
            <a:spLocks noGrp="1"/>
          </p:cNvSpPr>
          <p:nvPr>
            <p:ph idx="1"/>
          </p:nvPr>
        </p:nvSpPr>
        <p:spPr/>
        <p:txBody>
          <a:bodyPr/>
          <a:lstStyle/>
          <a:p>
            <a:r>
              <a:rPr lang="en-US" b="0" i="0">
                <a:solidFill>
                  <a:srgbClr val="1F2328"/>
                </a:solidFill>
                <a:effectLst/>
                <a:highlight>
                  <a:srgbClr val="FFFFFF"/>
                </a:highlight>
                <a:latin typeface="Mona Sans"/>
              </a:rPr>
              <a:t>Digital gardening embraces the idea that the process of documenting is more important than the final presentation.</a:t>
            </a:r>
            <a:endParaRPr lang="en-CA" dirty="0"/>
          </a:p>
        </p:txBody>
      </p:sp>
    </p:spTree>
    <p:extLst>
      <p:ext uri="{BB962C8B-B14F-4D97-AF65-F5344CB8AC3E}">
        <p14:creationId xmlns:p14="http://schemas.microsoft.com/office/powerpoint/2010/main" val="397074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359</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Hubot Sans</vt:lpstr>
      <vt:lpstr>Mona Sans</vt:lpstr>
      <vt:lpstr>Segoe UI</vt:lpstr>
      <vt:lpstr>Office Theme</vt:lpstr>
      <vt:lpstr>Talk-driven development : Teaching can be a superpower in software engineering </vt:lpstr>
      <vt:lpstr>Publishing your work increases your luck  </vt:lpstr>
      <vt:lpstr>Luck Surface Area</vt:lpstr>
      <vt:lpstr>PowerPoint Presentation</vt:lpstr>
      <vt:lpstr>PowerPoint Presentation</vt:lpstr>
      <vt:lpstr>process, care, and craft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Talk-driven development : Teaching can be a superpower in software engineering </dc:title>
  <dc:creator>Vaishnavi T V</dc:creator>
  <cp:lastModifiedBy>Vaishnavi T V</cp:lastModifiedBy>
  <cp:revision>3</cp:revision>
  <dcterms:created xsi:type="dcterms:W3CDTF">2024-05-01T22:48:07Z</dcterms:created>
  <dcterms:modified xsi:type="dcterms:W3CDTF">2024-05-01T23:01:41Z</dcterms:modified>
</cp:coreProperties>
</file>