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80" r:id="rId11"/>
    <p:sldId id="281" r:id="rId12"/>
    <p:sldId id="282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3" r:id="rId24"/>
    <p:sldId id="276" r:id="rId25"/>
    <p:sldId id="277" r:id="rId26"/>
    <p:sldId id="278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64A64-D5DB-4F60-BA72-E9900F3008D8}" v="151" dt="2023-10-20T15:23:50.694"/>
    <p1510:client id="{1F6366C0-B458-456B-9BF3-775DE7E9863F}" v="1070" dt="2023-10-31T17:24:45.936"/>
    <p1510:client id="{305B6E20-CF6E-405F-B2CB-CF2B73B635EA}" v="119" dt="2023-10-20T17:25:55.115"/>
    <p1510:client id="{434098F4-B498-4434-81BD-1586B1C4215C}" v="224" dt="2023-11-01T06:08:05.910"/>
    <p1510:client id="{47E4CFF2-B915-4D01-9F48-203E17CB05A0}" v="262" dt="2023-10-31T15:05:08.340"/>
    <p1510:client id="{56727925-776A-4211-B84E-6102E24D19CB}" v="40" dt="2023-11-01T10:48:39.502"/>
    <p1510:client id="{6133D890-785C-4835-9373-9802F55A3B2E}" v="119" dt="2023-10-20T07:24:53.819"/>
    <p1510:client id="{93A753D2-88ED-42A9-8FE9-4492DA6BAB5B}" v="41" dt="2023-11-01T12:32:19.595"/>
    <p1510:client id="{C3AA319A-D39D-4AE0-B6ED-E537577C0CE2}" v="46" dt="2023-11-01T11:40:20.515"/>
    <p1510:client id="{CDAD2F23-E27B-4E25-99A3-36901432CB7B}" v="95" dt="2023-11-01T05:17:51.831"/>
    <p1510:client id="{DAAC12BC-604A-4E86-BD2E-CBB25ACA47CF}" v="546" dt="2023-11-01T08:53:33.275"/>
    <p1510:client id="{E59904B2-BA1C-44D3-80B6-74A9C3DEA723}" v="137" dt="2023-10-18T17:23:04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38D6A-E651-4C27-A57D-9127043E7BD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947AC3-9466-4D5A-B553-0296EDDD744C}">
      <dgm:prSet/>
      <dgm:spPr/>
      <dgm:t>
        <a:bodyPr/>
        <a:lstStyle/>
        <a:p>
          <a:pPr>
            <a:defRPr b="1"/>
          </a:pPr>
          <a:r>
            <a:rPr lang="en-US" b="1">
              <a:latin typeface="Calibri Light"/>
              <a:ea typeface="Calibri Light"/>
              <a:cs typeface="Times New Roman"/>
            </a:rPr>
            <a:t>Documentation and Reporting:</a:t>
          </a:r>
          <a:endParaRPr lang="en-US">
            <a:latin typeface="Calibri Light"/>
            <a:ea typeface="Calibri Light"/>
            <a:cs typeface="Times New Roman"/>
          </a:endParaRPr>
        </a:p>
      </dgm:t>
    </dgm:pt>
    <dgm:pt modelId="{4787CF6A-444A-406D-9131-C8BC83AC2955}" type="parTrans" cxnId="{0BEE8196-0DBF-45CE-984B-BD5ED47829E0}">
      <dgm:prSet/>
      <dgm:spPr/>
      <dgm:t>
        <a:bodyPr/>
        <a:lstStyle/>
        <a:p>
          <a:endParaRPr lang="en-US"/>
        </a:p>
      </dgm:t>
    </dgm:pt>
    <dgm:pt modelId="{14B2D50B-C431-4F16-9988-494F27A20EFA}" type="sibTrans" cxnId="{0BEE8196-0DBF-45CE-984B-BD5ED47829E0}">
      <dgm:prSet/>
      <dgm:spPr/>
      <dgm:t>
        <a:bodyPr/>
        <a:lstStyle/>
        <a:p>
          <a:endParaRPr lang="en-US"/>
        </a:p>
      </dgm:t>
    </dgm:pt>
    <dgm:pt modelId="{19C10FBD-FB23-47A1-9537-F9D64E7E54D9}">
      <dgm:prSet/>
      <dgm:spPr/>
      <dgm:t>
        <a:bodyPr/>
        <a:lstStyle/>
        <a:p>
          <a:r>
            <a:rPr lang="en-US">
              <a:latin typeface="Calibri Light"/>
              <a:ea typeface="Calibri Light"/>
              <a:cs typeface="Times New Roman"/>
            </a:rPr>
            <a:t>Document the entire development process, including data sources, preprocessing, model selection, and deployment procedures.</a:t>
          </a:r>
        </a:p>
      </dgm:t>
    </dgm:pt>
    <dgm:pt modelId="{A9D77BE0-1A66-4789-B629-FA4412E61B14}" type="parTrans" cxnId="{53E1EF09-F738-4EF0-B1C1-2A63D34AE924}">
      <dgm:prSet/>
      <dgm:spPr/>
      <dgm:t>
        <a:bodyPr/>
        <a:lstStyle/>
        <a:p>
          <a:endParaRPr lang="en-US"/>
        </a:p>
      </dgm:t>
    </dgm:pt>
    <dgm:pt modelId="{084ED655-0827-4E7C-862A-7B9A04D12685}" type="sibTrans" cxnId="{53E1EF09-F738-4EF0-B1C1-2A63D34AE924}">
      <dgm:prSet/>
      <dgm:spPr/>
      <dgm:t>
        <a:bodyPr/>
        <a:lstStyle/>
        <a:p>
          <a:endParaRPr lang="en-US"/>
        </a:p>
      </dgm:t>
    </dgm:pt>
    <dgm:pt modelId="{8754245C-A47D-4B56-8868-05EA0C1C6F2E}">
      <dgm:prSet/>
      <dgm:spPr/>
      <dgm:t>
        <a:bodyPr/>
        <a:lstStyle/>
        <a:p>
          <a:r>
            <a:rPr lang="en-US">
              <a:latin typeface="Calibri Light"/>
              <a:ea typeface="Calibri Light"/>
              <a:cs typeface="Times New Roman"/>
            </a:rPr>
            <a:t>Provide regular reports on model performance, false positive rates, and fraud detection rates.</a:t>
          </a:r>
        </a:p>
      </dgm:t>
    </dgm:pt>
    <dgm:pt modelId="{34EF34F2-86A4-4DDD-9566-C5C218D4D18E}" type="parTrans" cxnId="{983E29EB-8D9B-4A71-B6D0-94774D5AA683}">
      <dgm:prSet/>
      <dgm:spPr/>
      <dgm:t>
        <a:bodyPr/>
        <a:lstStyle/>
        <a:p>
          <a:endParaRPr lang="en-US"/>
        </a:p>
      </dgm:t>
    </dgm:pt>
    <dgm:pt modelId="{D0B9BBCA-F88B-47CF-B6FF-9286D9A99F57}" type="sibTrans" cxnId="{983E29EB-8D9B-4A71-B6D0-94774D5AA683}">
      <dgm:prSet/>
      <dgm:spPr/>
      <dgm:t>
        <a:bodyPr/>
        <a:lstStyle/>
        <a:p>
          <a:endParaRPr lang="en-US"/>
        </a:p>
      </dgm:t>
    </dgm:pt>
    <dgm:pt modelId="{BA6DEEAC-3EC2-4B00-974E-A80779316411}">
      <dgm:prSet/>
      <dgm:spPr/>
      <dgm:t>
        <a:bodyPr/>
        <a:lstStyle/>
        <a:p>
          <a:pPr>
            <a:defRPr b="1"/>
          </a:pPr>
          <a:r>
            <a:rPr lang="en-US" b="1">
              <a:latin typeface="Calibri Light"/>
              <a:ea typeface="Calibri Light"/>
              <a:cs typeface="Times New Roman"/>
            </a:rPr>
            <a:t>Compliance and Security:</a:t>
          </a:r>
          <a:endParaRPr lang="en-US">
            <a:latin typeface="Calibri Light"/>
            <a:ea typeface="Calibri Light"/>
            <a:cs typeface="Times New Roman"/>
          </a:endParaRPr>
        </a:p>
      </dgm:t>
    </dgm:pt>
    <dgm:pt modelId="{D28E552C-FC38-4B80-A74F-46116C8372B0}" type="parTrans" cxnId="{0834EF6F-ABB6-4F88-AB7E-85621914B15F}">
      <dgm:prSet/>
      <dgm:spPr/>
      <dgm:t>
        <a:bodyPr/>
        <a:lstStyle/>
        <a:p>
          <a:endParaRPr lang="en-US"/>
        </a:p>
      </dgm:t>
    </dgm:pt>
    <dgm:pt modelId="{71AA93D4-3ACA-4FA9-BF8B-252EA791C843}" type="sibTrans" cxnId="{0834EF6F-ABB6-4F88-AB7E-85621914B15F}">
      <dgm:prSet/>
      <dgm:spPr/>
      <dgm:t>
        <a:bodyPr/>
        <a:lstStyle/>
        <a:p>
          <a:endParaRPr lang="en-US"/>
        </a:p>
      </dgm:t>
    </dgm:pt>
    <dgm:pt modelId="{2DC6C49C-06FA-4D1B-87F0-98634FF118F7}">
      <dgm:prSet/>
      <dgm:spPr/>
      <dgm:t>
        <a:bodyPr/>
        <a:lstStyle/>
        <a:p>
          <a:r>
            <a:rPr lang="en-US">
              <a:latin typeface="Calibri Light"/>
              <a:ea typeface="Calibri Light"/>
              <a:cs typeface="Times New Roman"/>
            </a:rPr>
            <a:t>Ensure the system complies with data privacy and security regulations and standards, such as PCI DSS.</a:t>
          </a:r>
        </a:p>
      </dgm:t>
    </dgm:pt>
    <dgm:pt modelId="{D1E170B9-F4E3-400F-BFB1-7852D423A6D9}" type="parTrans" cxnId="{9471BC56-4F1D-47A1-901A-DEF6FF967AC9}">
      <dgm:prSet/>
      <dgm:spPr/>
      <dgm:t>
        <a:bodyPr/>
        <a:lstStyle/>
        <a:p>
          <a:endParaRPr lang="en-US"/>
        </a:p>
      </dgm:t>
    </dgm:pt>
    <dgm:pt modelId="{8D74E4E3-F499-4511-880F-731F37514A22}" type="sibTrans" cxnId="{9471BC56-4F1D-47A1-901A-DEF6FF967AC9}">
      <dgm:prSet/>
      <dgm:spPr/>
      <dgm:t>
        <a:bodyPr/>
        <a:lstStyle/>
        <a:p>
          <a:endParaRPr lang="en-US"/>
        </a:p>
      </dgm:t>
    </dgm:pt>
    <dgm:pt modelId="{0824D260-7393-4C7E-A8B0-5027F40E6094}">
      <dgm:prSet/>
      <dgm:spPr/>
      <dgm:t>
        <a:bodyPr/>
        <a:lstStyle/>
        <a:p>
          <a:r>
            <a:rPr lang="en-US">
              <a:latin typeface="Calibri Light"/>
              <a:ea typeface="Calibri Light"/>
              <a:cs typeface="Times New Roman"/>
            </a:rPr>
            <a:t>Implement robust security measures to safeguard the model and sensitive data.</a:t>
          </a:r>
        </a:p>
      </dgm:t>
    </dgm:pt>
    <dgm:pt modelId="{07326BB5-8D42-44AB-A06F-038C463D067E}" type="parTrans" cxnId="{8653E812-9D6F-478E-9442-DA12AD439441}">
      <dgm:prSet/>
      <dgm:spPr/>
      <dgm:t>
        <a:bodyPr/>
        <a:lstStyle/>
        <a:p>
          <a:endParaRPr lang="en-US"/>
        </a:p>
      </dgm:t>
    </dgm:pt>
    <dgm:pt modelId="{D0F4F650-78FC-4A71-BA1F-50BFCE452743}" type="sibTrans" cxnId="{8653E812-9D6F-478E-9442-DA12AD439441}">
      <dgm:prSet/>
      <dgm:spPr/>
      <dgm:t>
        <a:bodyPr/>
        <a:lstStyle/>
        <a:p>
          <a:endParaRPr lang="en-US"/>
        </a:p>
      </dgm:t>
    </dgm:pt>
    <dgm:pt modelId="{7EB7D6E4-0EBA-44B8-A9FF-7ECB77921059}">
      <dgm:prSet/>
      <dgm:spPr/>
      <dgm:t>
        <a:bodyPr/>
        <a:lstStyle/>
        <a:p>
          <a:pPr>
            <a:defRPr b="1"/>
          </a:pPr>
          <a:r>
            <a:rPr lang="en-US" b="1">
              <a:latin typeface="Calibri Light"/>
              <a:ea typeface="Calibri Light"/>
              <a:cs typeface="Times New Roman"/>
            </a:rPr>
            <a:t>Communication and Stakeholder Involvement:</a:t>
          </a:r>
          <a:endParaRPr lang="en-US">
            <a:latin typeface="Calibri Light"/>
            <a:ea typeface="Calibri Light"/>
            <a:cs typeface="Times New Roman"/>
          </a:endParaRPr>
        </a:p>
      </dgm:t>
    </dgm:pt>
    <dgm:pt modelId="{5FDE1139-2942-4DE1-B7C5-6CA12C78E781}" type="parTrans" cxnId="{CE7312F3-2B78-4A5C-922D-9BDCE13A7398}">
      <dgm:prSet/>
      <dgm:spPr/>
      <dgm:t>
        <a:bodyPr/>
        <a:lstStyle/>
        <a:p>
          <a:endParaRPr lang="en-US"/>
        </a:p>
      </dgm:t>
    </dgm:pt>
    <dgm:pt modelId="{90965833-D8C9-4201-8FB2-BB4B342CA56C}" type="sibTrans" cxnId="{CE7312F3-2B78-4A5C-922D-9BDCE13A7398}">
      <dgm:prSet/>
      <dgm:spPr/>
      <dgm:t>
        <a:bodyPr/>
        <a:lstStyle/>
        <a:p>
          <a:endParaRPr lang="en-US"/>
        </a:p>
      </dgm:t>
    </dgm:pt>
    <dgm:pt modelId="{ACA3EAB6-10C9-40F8-A925-45B74023067B}">
      <dgm:prSet/>
      <dgm:spPr/>
      <dgm:t>
        <a:bodyPr/>
        <a:lstStyle/>
        <a:p>
          <a:r>
            <a:rPr lang="en-US">
              <a:latin typeface="Calibri Light"/>
              <a:ea typeface="Calibri Light"/>
              <a:cs typeface="Times New Roman"/>
            </a:rPr>
            <a:t>Maintain open communication with stakeholders, including fraud analysts and business experts.</a:t>
          </a:r>
        </a:p>
      </dgm:t>
    </dgm:pt>
    <dgm:pt modelId="{EA4C2C0D-4268-4ABB-A63F-9DF6B33E8637}" type="parTrans" cxnId="{494E3BFF-C4AA-45E4-B7DB-EF438B6AB460}">
      <dgm:prSet/>
      <dgm:spPr/>
      <dgm:t>
        <a:bodyPr/>
        <a:lstStyle/>
        <a:p>
          <a:endParaRPr lang="en-US"/>
        </a:p>
      </dgm:t>
    </dgm:pt>
    <dgm:pt modelId="{F122AAF5-694D-467D-B2A4-B12DF7920F00}" type="sibTrans" cxnId="{494E3BFF-C4AA-45E4-B7DB-EF438B6AB460}">
      <dgm:prSet/>
      <dgm:spPr/>
      <dgm:t>
        <a:bodyPr/>
        <a:lstStyle/>
        <a:p>
          <a:endParaRPr lang="en-US"/>
        </a:p>
      </dgm:t>
    </dgm:pt>
    <dgm:pt modelId="{5B0D2C71-A073-49CD-82A1-7458D45DDB3E}">
      <dgm:prSet/>
      <dgm:spPr/>
      <dgm:t>
        <a:bodyPr/>
        <a:lstStyle/>
        <a:p>
          <a:r>
            <a:rPr lang="en-US">
              <a:latin typeface="Calibri Light"/>
              <a:ea typeface="Calibri Light"/>
              <a:cs typeface="Times New Roman"/>
            </a:rPr>
            <a:t>Gather feedback to enhance the system's performance and address emerging fraud patterns.</a:t>
          </a:r>
        </a:p>
      </dgm:t>
    </dgm:pt>
    <dgm:pt modelId="{C01DAD88-442C-4475-8A80-456A038716D3}" type="parTrans" cxnId="{52E061DA-6323-4BEE-9DB9-F8695D68EE72}">
      <dgm:prSet/>
      <dgm:spPr/>
      <dgm:t>
        <a:bodyPr/>
        <a:lstStyle/>
        <a:p>
          <a:endParaRPr lang="en-US"/>
        </a:p>
      </dgm:t>
    </dgm:pt>
    <dgm:pt modelId="{8C3D0F64-0AB4-415C-9B26-BF44D429AFCA}" type="sibTrans" cxnId="{52E061DA-6323-4BEE-9DB9-F8695D68EE72}">
      <dgm:prSet/>
      <dgm:spPr/>
      <dgm:t>
        <a:bodyPr/>
        <a:lstStyle/>
        <a:p>
          <a:endParaRPr lang="en-US"/>
        </a:p>
      </dgm:t>
    </dgm:pt>
    <dgm:pt modelId="{600AC1F5-90C9-404E-858E-12D183159347}" type="pres">
      <dgm:prSet presAssocID="{4A338D6A-E651-4C27-A57D-9127043E7BD3}" presName="linear" presStyleCnt="0">
        <dgm:presLayoutVars>
          <dgm:animLvl val="lvl"/>
          <dgm:resizeHandles val="exact"/>
        </dgm:presLayoutVars>
      </dgm:prSet>
      <dgm:spPr/>
    </dgm:pt>
    <dgm:pt modelId="{04A2F16A-4B6C-40C8-9101-959CC4EF6E00}" type="pres">
      <dgm:prSet presAssocID="{52947AC3-9466-4D5A-B553-0296EDDD74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28A248-4DC1-4748-88E4-4B7C5E2C7FB5}" type="pres">
      <dgm:prSet presAssocID="{52947AC3-9466-4D5A-B553-0296EDDD744C}" presName="childText" presStyleLbl="revTx" presStyleIdx="0" presStyleCnt="3">
        <dgm:presLayoutVars>
          <dgm:bulletEnabled val="1"/>
        </dgm:presLayoutVars>
      </dgm:prSet>
      <dgm:spPr/>
    </dgm:pt>
    <dgm:pt modelId="{F2366AC6-8FBD-47E3-AD00-DBA894C7672E}" type="pres">
      <dgm:prSet presAssocID="{BA6DEEAC-3EC2-4B00-974E-A807793164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AF5A34-66F6-4D15-97CA-A057D5977322}" type="pres">
      <dgm:prSet presAssocID="{BA6DEEAC-3EC2-4B00-974E-A80779316411}" presName="childText" presStyleLbl="revTx" presStyleIdx="1" presStyleCnt="3">
        <dgm:presLayoutVars>
          <dgm:bulletEnabled val="1"/>
        </dgm:presLayoutVars>
      </dgm:prSet>
      <dgm:spPr/>
    </dgm:pt>
    <dgm:pt modelId="{BBF70DD0-66C4-4DDC-BEB9-FCBB5F991982}" type="pres">
      <dgm:prSet presAssocID="{7EB7D6E4-0EBA-44B8-A9FF-7ECB7792105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A50756-D71E-4221-B414-9E7FC52FFCE1}" type="pres">
      <dgm:prSet presAssocID="{7EB7D6E4-0EBA-44B8-A9FF-7ECB7792105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3E1EF09-F738-4EF0-B1C1-2A63D34AE924}" srcId="{52947AC3-9466-4D5A-B553-0296EDDD744C}" destId="{19C10FBD-FB23-47A1-9537-F9D64E7E54D9}" srcOrd="0" destOrd="0" parTransId="{A9D77BE0-1A66-4789-B629-FA4412E61B14}" sibTransId="{084ED655-0827-4E7C-862A-7B9A04D12685}"/>
    <dgm:cxn modelId="{8653E812-9D6F-478E-9442-DA12AD439441}" srcId="{BA6DEEAC-3EC2-4B00-974E-A80779316411}" destId="{0824D260-7393-4C7E-A8B0-5027F40E6094}" srcOrd="1" destOrd="0" parTransId="{07326BB5-8D42-44AB-A06F-038C463D067E}" sibTransId="{D0F4F650-78FC-4A71-BA1F-50BFCE452743}"/>
    <dgm:cxn modelId="{5A92C717-DE00-4883-9537-524B9FE6BB86}" type="presOf" srcId="{7EB7D6E4-0EBA-44B8-A9FF-7ECB77921059}" destId="{BBF70DD0-66C4-4DDC-BEB9-FCBB5F991982}" srcOrd="0" destOrd="0" presId="urn:microsoft.com/office/officeart/2005/8/layout/vList2"/>
    <dgm:cxn modelId="{333DD419-F9A2-4738-AD2F-C8F56D2F6699}" type="presOf" srcId="{8754245C-A47D-4B56-8868-05EA0C1C6F2E}" destId="{AA28A248-4DC1-4748-88E4-4B7C5E2C7FB5}" srcOrd="0" destOrd="1" presId="urn:microsoft.com/office/officeart/2005/8/layout/vList2"/>
    <dgm:cxn modelId="{83AB121C-2D72-49CD-A8EA-694EDF4AE99C}" type="presOf" srcId="{0824D260-7393-4C7E-A8B0-5027F40E6094}" destId="{6AAF5A34-66F6-4D15-97CA-A057D5977322}" srcOrd="0" destOrd="1" presId="urn:microsoft.com/office/officeart/2005/8/layout/vList2"/>
    <dgm:cxn modelId="{6E45AB2D-4B22-4DA6-85BF-0ED429B87AEF}" type="presOf" srcId="{19C10FBD-FB23-47A1-9537-F9D64E7E54D9}" destId="{AA28A248-4DC1-4748-88E4-4B7C5E2C7FB5}" srcOrd="0" destOrd="0" presId="urn:microsoft.com/office/officeart/2005/8/layout/vList2"/>
    <dgm:cxn modelId="{00B95C6D-D056-4C6F-8234-79043D89E6BD}" type="presOf" srcId="{52947AC3-9466-4D5A-B553-0296EDDD744C}" destId="{04A2F16A-4B6C-40C8-9101-959CC4EF6E00}" srcOrd="0" destOrd="0" presId="urn:microsoft.com/office/officeart/2005/8/layout/vList2"/>
    <dgm:cxn modelId="{0834EF6F-ABB6-4F88-AB7E-85621914B15F}" srcId="{4A338D6A-E651-4C27-A57D-9127043E7BD3}" destId="{BA6DEEAC-3EC2-4B00-974E-A80779316411}" srcOrd="1" destOrd="0" parTransId="{D28E552C-FC38-4B80-A74F-46116C8372B0}" sibTransId="{71AA93D4-3ACA-4FA9-BF8B-252EA791C843}"/>
    <dgm:cxn modelId="{FF056874-261E-4B04-8F6E-0C6FDAABF9A7}" type="presOf" srcId="{5B0D2C71-A073-49CD-82A1-7458D45DDB3E}" destId="{8EA50756-D71E-4221-B414-9E7FC52FFCE1}" srcOrd="0" destOrd="1" presId="urn:microsoft.com/office/officeart/2005/8/layout/vList2"/>
    <dgm:cxn modelId="{9471BC56-4F1D-47A1-901A-DEF6FF967AC9}" srcId="{BA6DEEAC-3EC2-4B00-974E-A80779316411}" destId="{2DC6C49C-06FA-4D1B-87F0-98634FF118F7}" srcOrd="0" destOrd="0" parTransId="{D1E170B9-F4E3-400F-BFB1-7852D423A6D9}" sibTransId="{8D74E4E3-F499-4511-880F-731F37514A22}"/>
    <dgm:cxn modelId="{E1F72988-9EA5-4A64-8DDE-B59DD7E7089C}" type="presOf" srcId="{4A338D6A-E651-4C27-A57D-9127043E7BD3}" destId="{600AC1F5-90C9-404E-858E-12D183159347}" srcOrd="0" destOrd="0" presId="urn:microsoft.com/office/officeart/2005/8/layout/vList2"/>
    <dgm:cxn modelId="{0BEE8196-0DBF-45CE-984B-BD5ED47829E0}" srcId="{4A338D6A-E651-4C27-A57D-9127043E7BD3}" destId="{52947AC3-9466-4D5A-B553-0296EDDD744C}" srcOrd="0" destOrd="0" parTransId="{4787CF6A-444A-406D-9131-C8BC83AC2955}" sibTransId="{14B2D50B-C431-4F16-9988-494F27A20EFA}"/>
    <dgm:cxn modelId="{64066CA7-04CE-4280-99A9-4C9169F37E87}" type="presOf" srcId="{BA6DEEAC-3EC2-4B00-974E-A80779316411}" destId="{F2366AC6-8FBD-47E3-AD00-DBA894C7672E}" srcOrd="0" destOrd="0" presId="urn:microsoft.com/office/officeart/2005/8/layout/vList2"/>
    <dgm:cxn modelId="{2C9E94C0-8E7C-47AD-B40C-FDC8BCF1C5BA}" type="presOf" srcId="{ACA3EAB6-10C9-40F8-A925-45B74023067B}" destId="{8EA50756-D71E-4221-B414-9E7FC52FFCE1}" srcOrd="0" destOrd="0" presId="urn:microsoft.com/office/officeart/2005/8/layout/vList2"/>
    <dgm:cxn modelId="{45DF0CD4-E946-44EA-A587-924BBA850D14}" type="presOf" srcId="{2DC6C49C-06FA-4D1B-87F0-98634FF118F7}" destId="{6AAF5A34-66F6-4D15-97CA-A057D5977322}" srcOrd="0" destOrd="0" presId="urn:microsoft.com/office/officeart/2005/8/layout/vList2"/>
    <dgm:cxn modelId="{52E061DA-6323-4BEE-9DB9-F8695D68EE72}" srcId="{7EB7D6E4-0EBA-44B8-A9FF-7ECB77921059}" destId="{5B0D2C71-A073-49CD-82A1-7458D45DDB3E}" srcOrd="1" destOrd="0" parTransId="{C01DAD88-442C-4475-8A80-456A038716D3}" sibTransId="{8C3D0F64-0AB4-415C-9B26-BF44D429AFCA}"/>
    <dgm:cxn modelId="{983E29EB-8D9B-4A71-B6D0-94774D5AA683}" srcId="{52947AC3-9466-4D5A-B553-0296EDDD744C}" destId="{8754245C-A47D-4B56-8868-05EA0C1C6F2E}" srcOrd="1" destOrd="0" parTransId="{34EF34F2-86A4-4DDD-9566-C5C218D4D18E}" sibTransId="{D0B9BBCA-F88B-47CF-B6FF-9286D9A99F57}"/>
    <dgm:cxn modelId="{CE7312F3-2B78-4A5C-922D-9BDCE13A7398}" srcId="{4A338D6A-E651-4C27-A57D-9127043E7BD3}" destId="{7EB7D6E4-0EBA-44B8-A9FF-7ECB77921059}" srcOrd="2" destOrd="0" parTransId="{5FDE1139-2942-4DE1-B7C5-6CA12C78E781}" sibTransId="{90965833-D8C9-4201-8FB2-BB4B342CA56C}"/>
    <dgm:cxn modelId="{494E3BFF-C4AA-45E4-B7DB-EF438B6AB460}" srcId="{7EB7D6E4-0EBA-44B8-A9FF-7ECB77921059}" destId="{ACA3EAB6-10C9-40F8-A925-45B74023067B}" srcOrd="0" destOrd="0" parTransId="{EA4C2C0D-4268-4ABB-A63F-9DF6B33E8637}" sibTransId="{F122AAF5-694D-467D-B2A4-B12DF7920F00}"/>
    <dgm:cxn modelId="{9508709A-A6A3-4753-A9A8-BEF07C70D4F5}" type="presParOf" srcId="{600AC1F5-90C9-404E-858E-12D183159347}" destId="{04A2F16A-4B6C-40C8-9101-959CC4EF6E00}" srcOrd="0" destOrd="0" presId="urn:microsoft.com/office/officeart/2005/8/layout/vList2"/>
    <dgm:cxn modelId="{CB1985C3-A610-46C4-A59D-A649F4605F43}" type="presParOf" srcId="{600AC1F5-90C9-404E-858E-12D183159347}" destId="{AA28A248-4DC1-4748-88E4-4B7C5E2C7FB5}" srcOrd="1" destOrd="0" presId="urn:microsoft.com/office/officeart/2005/8/layout/vList2"/>
    <dgm:cxn modelId="{C20DA37E-7653-4608-8484-0FA1EFBA1F19}" type="presParOf" srcId="{600AC1F5-90C9-404E-858E-12D183159347}" destId="{F2366AC6-8FBD-47E3-AD00-DBA894C7672E}" srcOrd="2" destOrd="0" presId="urn:microsoft.com/office/officeart/2005/8/layout/vList2"/>
    <dgm:cxn modelId="{56F6E6FB-3EBA-4D7A-A0DA-6C6F95D73DB3}" type="presParOf" srcId="{600AC1F5-90C9-404E-858E-12D183159347}" destId="{6AAF5A34-66F6-4D15-97CA-A057D5977322}" srcOrd="3" destOrd="0" presId="urn:microsoft.com/office/officeart/2005/8/layout/vList2"/>
    <dgm:cxn modelId="{EC61B438-F725-4143-8F19-B8AD9C2123D0}" type="presParOf" srcId="{600AC1F5-90C9-404E-858E-12D183159347}" destId="{BBF70DD0-66C4-4DDC-BEB9-FCBB5F991982}" srcOrd="4" destOrd="0" presId="urn:microsoft.com/office/officeart/2005/8/layout/vList2"/>
    <dgm:cxn modelId="{0FA4FABA-7626-4FDD-B748-64C0D8BB0C26}" type="presParOf" srcId="{600AC1F5-90C9-404E-858E-12D183159347}" destId="{8EA50756-D71E-4221-B414-9E7FC52FFCE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2F16A-4B6C-40C8-9101-959CC4EF6E00}">
      <dsp:nvSpPr>
        <dsp:cNvPr id="0" name=""/>
        <dsp:cNvSpPr/>
      </dsp:nvSpPr>
      <dsp:spPr>
        <a:xfrm>
          <a:off x="0" y="29299"/>
          <a:ext cx="10753725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>
              <a:latin typeface="Calibri Light"/>
              <a:ea typeface="Calibri Light"/>
              <a:cs typeface="Times New Roman"/>
            </a:rPr>
            <a:t>Documentation and Reporting:</a:t>
          </a:r>
          <a:endParaRPr lang="en-US" sz="2700" kern="1200">
            <a:latin typeface="Calibri Light"/>
            <a:ea typeface="Calibri Light"/>
            <a:cs typeface="Times New Roman"/>
          </a:endParaRPr>
        </a:p>
      </dsp:txBody>
      <dsp:txXfrm>
        <a:off x="31613" y="60912"/>
        <a:ext cx="10690499" cy="584369"/>
      </dsp:txXfrm>
    </dsp:sp>
    <dsp:sp modelId="{AA28A248-4DC1-4748-88E4-4B7C5E2C7FB5}">
      <dsp:nvSpPr>
        <dsp:cNvPr id="0" name=""/>
        <dsp:cNvSpPr/>
      </dsp:nvSpPr>
      <dsp:spPr>
        <a:xfrm>
          <a:off x="0" y="676894"/>
          <a:ext cx="10753725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/>
              <a:ea typeface="Calibri Light"/>
              <a:cs typeface="Times New Roman"/>
            </a:rPr>
            <a:t>Document the entire development process, including data sources, preprocessing, model selection, and deployment procedures.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/>
              <a:ea typeface="Calibri Light"/>
              <a:cs typeface="Times New Roman"/>
            </a:rPr>
            <a:t>Provide regular reports on model performance, false positive rates, and fraud detection rates.</a:t>
          </a:r>
        </a:p>
      </dsp:txBody>
      <dsp:txXfrm>
        <a:off x="0" y="676894"/>
        <a:ext cx="10753725" cy="1033964"/>
      </dsp:txXfrm>
    </dsp:sp>
    <dsp:sp modelId="{F2366AC6-8FBD-47E3-AD00-DBA894C7672E}">
      <dsp:nvSpPr>
        <dsp:cNvPr id="0" name=""/>
        <dsp:cNvSpPr/>
      </dsp:nvSpPr>
      <dsp:spPr>
        <a:xfrm>
          <a:off x="0" y="1710859"/>
          <a:ext cx="10753725" cy="647595"/>
        </a:xfrm>
        <a:prstGeom prst="roundRect">
          <a:avLst/>
        </a:prstGeom>
        <a:gradFill rotWithShape="0">
          <a:gsLst>
            <a:gs pos="0">
              <a:schemeClr val="accent5">
                <a:hueOff val="2430022"/>
                <a:satOff val="859"/>
                <a:lumOff val="764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2430022"/>
                <a:satOff val="859"/>
                <a:lumOff val="7647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2430022"/>
                <a:satOff val="859"/>
                <a:lumOff val="7647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>
              <a:latin typeface="Calibri Light"/>
              <a:ea typeface="Calibri Light"/>
              <a:cs typeface="Times New Roman"/>
            </a:rPr>
            <a:t>Compliance and Security:</a:t>
          </a:r>
          <a:endParaRPr lang="en-US" sz="2700" kern="1200">
            <a:latin typeface="Calibri Light"/>
            <a:ea typeface="Calibri Light"/>
            <a:cs typeface="Times New Roman"/>
          </a:endParaRPr>
        </a:p>
      </dsp:txBody>
      <dsp:txXfrm>
        <a:off x="31613" y="1742472"/>
        <a:ext cx="10690499" cy="584369"/>
      </dsp:txXfrm>
    </dsp:sp>
    <dsp:sp modelId="{6AAF5A34-66F6-4D15-97CA-A057D5977322}">
      <dsp:nvSpPr>
        <dsp:cNvPr id="0" name=""/>
        <dsp:cNvSpPr/>
      </dsp:nvSpPr>
      <dsp:spPr>
        <a:xfrm>
          <a:off x="0" y="2358454"/>
          <a:ext cx="10753725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/>
              <a:ea typeface="Calibri Light"/>
              <a:cs typeface="Times New Roman"/>
            </a:rPr>
            <a:t>Ensure the system complies with data privacy and security regulations and standards, such as PCI DSS.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/>
              <a:ea typeface="Calibri Light"/>
              <a:cs typeface="Times New Roman"/>
            </a:rPr>
            <a:t>Implement robust security measures to safeguard the model and sensitive data.</a:t>
          </a:r>
        </a:p>
      </dsp:txBody>
      <dsp:txXfrm>
        <a:off x="0" y="2358454"/>
        <a:ext cx="10753725" cy="1033964"/>
      </dsp:txXfrm>
    </dsp:sp>
    <dsp:sp modelId="{BBF70DD0-66C4-4DDC-BEB9-FCBB5F991982}">
      <dsp:nvSpPr>
        <dsp:cNvPr id="0" name=""/>
        <dsp:cNvSpPr/>
      </dsp:nvSpPr>
      <dsp:spPr>
        <a:xfrm>
          <a:off x="0" y="3392419"/>
          <a:ext cx="10753725" cy="647595"/>
        </a:xfrm>
        <a:prstGeom prst="roundRect">
          <a:avLst/>
        </a:prstGeom>
        <a:gradFill rotWithShape="0">
          <a:gsLst>
            <a:gs pos="0">
              <a:schemeClr val="accent5">
                <a:hueOff val="4860045"/>
                <a:satOff val="1718"/>
                <a:lumOff val="1529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4860045"/>
                <a:satOff val="1718"/>
                <a:lumOff val="15294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4860045"/>
                <a:satOff val="1718"/>
                <a:lumOff val="15294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>
              <a:latin typeface="Calibri Light"/>
              <a:ea typeface="Calibri Light"/>
              <a:cs typeface="Times New Roman"/>
            </a:rPr>
            <a:t>Communication and Stakeholder Involvement:</a:t>
          </a:r>
          <a:endParaRPr lang="en-US" sz="2700" kern="1200">
            <a:latin typeface="Calibri Light"/>
            <a:ea typeface="Calibri Light"/>
            <a:cs typeface="Times New Roman"/>
          </a:endParaRPr>
        </a:p>
      </dsp:txBody>
      <dsp:txXfrm>
        <a:off x="31613" y="3424032"/>
        <a:ext cx="10690499" cy="584369"/>
      </dsp:txXfrm>
    </dsp:sp>
    <dsp:sp modelId="{8EA50756-D71E-4221-B414-9E7FC52FFCE1}">
      <dsp:nvSpPr>
        <dsp:cNvPr id="0" name=""/>
        <dsp:cNvSpPr/>
      </dsp:nvSpPr>
      <dsp:spPr>
        <a:xfrm>
          <a:off x="0" y="4040014"/>
          <a:ext cx="10753725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/>
              <a:ea typeface="Calibri Light"/>
              <a:cs typeface="Times New Roman"/>
            </a:rPr>
            <a:t>Maintain open communication with stakeholders, including fraud analysts and business experts.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/>
              <a:ea typeface="Calibri Light"/>
              <a:cs typeface="Times New Roman"/>
            </a:rPr>
            <a:t>Gather feedback to enhance the system's performance and address emerging fraud patterns.</a:t>
          </a:r>
        </a:p>
      </dsp:txBody>
      <dsp:txXfrm>
        <a:off x="0" y="4040014"/>
        <a:ext cx="10753725" cy="1033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5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contemporary-data-science-finance-students-comparative-study-essential-features-commonly-used-statistical-softwar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credit/too-many-credit-card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.ac.uk/research/news/can-federated-learning-save-the-world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00090/Digitale_vaardighede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tallyrewired.wordpress.com/2012/06/01/how-do-learning-technologists-show-that-we-make-a-difference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Calibri Light"/>
                <a:cs typeface="Calibri Light"/>
              </a:rPr>
              <a:t>elangi</a:t>
            </a:r>
            <a:endParaRPr lang="en-US" dirty="0" err="1"/>
          </a:p>
        </p:txBody>
      </p:sp>
      <p:pic>
        <p:nvPicPr>
          <p:cNvPr id="4" name="Picture 3" descr="A colorful bar graph with a red arrow&#10;&#10;Description automatically generated">
            <a:extLst>
              <a:ext uri="{FF2B5EF4-FFF2-40B4-BE49-F238E27FC236}">
                <a16:creationId xmlns:a16="http://schemas.microsoft.com/office/drawing/2014/main" id="{14D24051-0A5C-28AB-BDC2-EF2C3EF9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9789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  <a:cs typeface="Angsana New"/>
              </a:rPr>
              <a:t>APPLIED DATA SCIENCE</a:t>
            </a:r>
            <a:endParaRPr lang="en-US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r>
              <a:rPr lang="en-US" dirty="0">
                <a:solidFill>
                  <a:schemeClr val="tx1"/>
                </a:solidFill>
                <a:latin typeface="Calibri Light"/>
                <a:cs typeface="Calibri Light"/>
              </a:rPr>
              <a:t>VVCET</a:t>
            </a:r>
            <a:endParaRPr lang="en-US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BE1A1-C6C7-4D98-EE74-BC3C5998C4C6}"/>
              </a:ext>
            </a:extLst>
          </p:cNvPr>
          <p:cNvSpPr txBox="1"/>
          <p:nvPr/>
        </p:nvSpPr>
        <p:spPr>
          <a:xfrm>
            <a:off x="10016404" y="6657945"/>
            <a:ext cx="217559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2F68E-0EB9-E50B-124D-350F859A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430" y="473336"/>
            <a:ext cx="4663440" cy="7234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Calibri Light"/>
              </a:rPr>
              <a:t>Dataset used</a:t>
            </a:r>
            <a:endParaRPr lang="en-US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868CB2B9-5F2D-67AA-093D-7FFC87F32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34" y="1411678"/>
            <a:ext cx="4807057" cy="484804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674F8-30B3-137D-84F5-7952F555C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1457" y="471302"/>
            <a:ext cx="4663440" cy="72237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TRANS_DATE_TRANS_TIME</a:t>
            </a:r>
            <a:endParaRPr lang="en-US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1F3C2892-2F96-9A45-F17A-F024B036BE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7153" y="1409583"/>
            <a:ext cx="4939518" cy="4977441"/>
          </a:xfrm>
        </p:spPr>
      </p:pic>
    </p:spTree>
    <p:extLst>
      <p:ext uri="{BB962C8B-B14F-4D97-AF65-F5344CB8AC3E}">
        <p14:creationId xmlns:p14="http://schemas.microsoft.com/office/powerpoint/2010/main" val="36754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C958-60CC-A574-13EF-1B593E3F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128" y="502090"/>
            <a:ext cx="4663440" cy="723400"/>
          </a:xfrm>
        </p:spPr>
        <p:txBody>
          <a:bodyPr>
            <a:normAutofit/>
          </a:bodyPr>
          <a:lstStyle/>
          <a:p>
            <a:r>
              <a:rPr lang="en-US" sz="4500" b="1">
                <a:latin typeface="Times New Roman"/>
                <a:cs typeface="Times New Roman"/>
              </a:rPr>
              <a:t>        #AMT</a:t>
            </a:r>
            <a:endParaRPr lang="en-US" sz="4500" b="1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DCFC5410-A3F0-B29F-77B6-0E2AB7C15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940" y="1354167"/>
            <a:ext cx="5134269" cy="502057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C43A5-AE5F-DD49-C12D-C380A3C2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7608" y="500058"/>
            <a:ext cx="5037251" cy="722376"/>
          </a:xfrm>
        </p:spPr>
        <p:txBody>
          <a:bodyPr>
            <a:noAutofit/>
          </a:bodyPr>
          <a:lstStyle/>
          <a:p>
            <a:r>
              <a:rPr lang="en-US" sz="4500" b="1">
                <a:latin typeface="Times New Roman"/>
                <a:ea typeface="Calibri Light"/>
                <a:cs typeface="Calibri Light"/>
              </a:rPr>
              <a:t>      #CC_NUM</a:t>
            </a:r>
            <a:endParaRPr lang="en-US" sz="4500" b="1">
              <a:latin typeface="Times New Roman"/>
              <a:cs typeface="Times New Roman"/>
            </a:endParaRP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34B3EE7F-0695-7300-EF45-A9C09EB144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01979" y="1352073"/>
            <a:ext cx="5422321" cy="5006195"/>
          </a:xfrm>
        </p:spPr>
      </p:pic>
    </p:spTree>
    <p:extLst>
      <p:ext uri="{BB962C8B-B14F-4D97-AF65-F5344CB8AC3E}">
        <p14:creationId xmlns:p14="http://schemas.microsoft.com/office/powerpoint/2010/main" val="249575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CF5E2D3-9076-7F66-AB3F-E7EE20F01A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30197" y="712281"/>
            <a:ext cx="5220829" cy="5696309"/>
          </a:xfrm>
        </p:spPr>
      </p:pic>
      <p:pic>
        <p:nvPicPr>
          <p:cNvPr id="10" name="Content Placeholder 9" descr="A screenshot of a phone&#10;&#10;Description automatically generated">
            <a:extLst>
              <a:ext uri="{FF2B5EF4-FFF2-40B4-BE49-F238E27FC236}">
                <a16:creationId xmlns:a16="http://schemas.microsoft.com/office/drawing/2014/main" id="{1A69C0E4-0757-4A80-A2F7-DC22B1514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3327" y="714376"/>
            <a:ext cx="5332020" cy="5552533"/>
          </a:xfrm>
        </p:spPr>
      </p:pic>
    </p:spTree>
    <p:extLst>
      <p:ext uri="{BB962C8B-B14F-4D97-AF65-F5344CB8AC3E}">
        <p14:creationId xmlns:p14="http://schemas.microsoft.com/office/powerpoint/2010/main" val="246696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ree stock photo of industrial machinery, mechanical engineering, technical">
            <a:extLst>
              <a:ext uri="{FF2B5EF4-FFF2-40B4-BE49-F238E27FC236}">
                <a16:creationId xmlns:a16="http://schemas.microsoft.com/office/drawing/2014/main" id="{142977E5-96B9-629D-1DC8-C888437BC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1" b="151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2A414-3CE8-77DD-CB13-CA812D73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DATA PREPROESSING SETPS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7B5345-1350-7C26-B209-83E7ADCC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9" y="2155453"/>
            <a:ext cx="10768102" cy="4197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Handling Imbalanced Data:</a:t>
            </a:r>
            <a:endParaRPr lang="en-US" sz="28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  Credit card fraud datasets are typically highly imbalanced, with</a:t>
            </a:r>
            <a:endParaRPr lang="en-US" sz="28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a  majority of legitimate transactions and a small fraction of fraudulent ones. </a:t>
            </a:r>
            <a:endParaRPr lang="en-US" sz="28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endParaRPr lang="en-US" sz="28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Outlier Detection:</a:t>
            </a:r>
            <a:endParaRPr lang="en-US" sz="28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Identify and handle outliers in the data, which could represent potentially fraudulent transactions or data entry errors.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Techniques like the Z-score, IQR, or robust statistical methods can help identify outliers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705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4B2B-4FE6-6274-2046-11209592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7" y="502058"/>
            <a:ext cx="11458214" cy="59515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000" b="1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Data Scaling for Anomaly Detection Models:</a:t>
            </a:r>
            <a:endParaRPr lang="en-US" sz="30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 marL="347345" lvl="1"/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 If using anomaly detection techniques (e.g., isolation forests or one-class SVMs), scaling may not be necessary. These models can handle data with varying scales effectively.</a:t>
            </a: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Data Privacy and Security: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Implement data privacy measures, ensuring that sensitive customer information is anonymized or encrypted to comply with data protection regulations like GDPR.</a:t>
            </a:r>
            <a:endParaRPr lang="en-US" sz="26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/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Time-Based Data Handling:</a:t>
            </a:r>
            <a:endParaRPr lang="en-US" sz="30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Credit card transactions often involve time-related features. Ensure that time-based features are appropriately processed and transformed. Consider creating time-based aggregations or features to capture temporal patterns.</a:t>
            </a: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endParaRPr lang="en-US" sz="26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endParaRPr lang="en-US" sz="26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205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3B42-AB80-6958-7BDF-2651AC556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28" y="128247"/>
            <a:ext cx="11199422" cy="641161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Dimensionality Reduction:</a:t>
            </a:r>
            <a:endParaRPr lang="en-US" sz="28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 marL="347345" lvl="1"/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If the dataset has high dimensionality, consider dimensionality reduction techniques like Principal Component Analysis (PCA) or feature selection to reduce computation time and improve model performance.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Handling Skewed Features: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Some features may be highly skewed. Apply transformations like log or Box-Cox to make the distributions closer to normal, which can help certain models perform better.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Data Splitting: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Split the preprocessed data into training, validation, and test sets to evaluate the model's performance.</a:t>
            </a:r>
            <a:endParaRPr lang="en-US" sz="28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/>
            <a:r>
              <a:rPr lang="en-US" sz="28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Documentation</a:t>
            </a:r>
            <a:r>
              <a:rPr lang="en-US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Keep detailed records of all data preprocessing steps and transformations for transparency and reproducibility.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 lvl="1"/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936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927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00ACA-1B26-2C97-F73E-ADC16DE8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2079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kern="1200" spc="-120" baseline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en-US" sz="5600">
                <a:solidFill>
                  <a:schemeClr val="bg1"/>
                </a:solidFill>
                <a:latin typeface="Times New Roman"/>
                <a:cs typeface="Times New Roman"/>
              </a:rPr>
              <a:t> FEATURE    EXTRACTION</a:t>
            </a:r>
            <a:r>
              <a:rPr lang="en-US" sz="5600" kern="1200" spc="-120" baseline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br>
              <a:rPr lang="en-US" sz="560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5600">
                <a:solidFill>
                  <a:schemeClr val="bg1"/>
                </a:solidFill>
                <a:latin typeface="Times New Roman"/>
                <a:cs typeface="Times New Roman"/>
              </a:rPr>
              <a:t>     TECHNIQUES  </a:t>
            </a:r>
            <a:r>
              <a:rPr lang="en-US" sz="560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TRANSACTION</a:t>
            </a:r>
            <a:endParaRPr lang="en-US" sz="5600" kern="1200" spc="-120" baseline="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</p:txBody>
      </p:sp>
      <p:pic>
        <p:nvPicPr>
          <p:cNvPr id="4" name="Picture 3" descr="retail, store business owner, using, credit card terminal, bank ...">
            <a:extLst>
              <a:ext uri="{FF2B5EF4-FFF2-40B4-BE49-F238E27FC236}">
                <a16:creationId xmlns:a16="http://schemas.microsoft.com/office/drawing/2014/main" id="{816106DD-BC49-9BFE-B1D4-D7F771312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7" b="10060"/>
          <a:stretch/>
        </p:blipFill>
        <p:spPr>
          <a:xfrm>
            <a:off x="20" y="10"/>
            <a:ext cx="12191980" cy="4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4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3890-1F21-4EE0-0D8B-028D46D0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602699"/>
            <a:ext cx="10753725" cy="576463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600">
                <a:latin typeface="Times New Roman"/>
              </a:rPr>
            </a:br>
            <a:r>
              <a:rPr lang="en-US" sz="32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Transaction Amount Statistics:</a:t>
            </a:r>
            <a:endParaRPr lang="en-US" sz="32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Extract statistics such as mean, standard deviation, and percentiles (e.g., 25th, 75th) of transaction amounts for each user or card. Anomalies in transaction amounts can be indicative of fraud.</a:t>
            </a: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2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Transaction Frequency:</a:t>
            </a: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Create features related to the frequency of transactions for each user or card, such as the number of transactions in a given time window (e.g., daily, weekly).</a:t>
            </a: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2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Time-Based Features:</a:t>
            </a: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Extract temporal information, including hour of the day, day of the week, and month, as well as time between transactions (inter-transaction time).</a:t>
            </a: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6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30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BD0C-2867-C229-ECFD-CBF7A566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47" y="588322"/>
            <a:ext cx="10753725" cy="5692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Geographic Information:</a:t>
            </a:r>
            <a:endParaRPr lang="en-US" sz="35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 marL="347345" lvl="1"/>
            <a:r>
              <a:rPr lang="en-US" sz="28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Incorporate location-related features, such as the geographic distance between consecutive transactions or the number of unique locations where transactions occur.</a:t>
            </a:r>
            <a:endParaRPr lang="en-US" sz="3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5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Merchant Category Codes (MCC):</a:t>
            </a:r>
            <a:endParaRPr lang="en-US" sz="3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8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Utilize the MCC of the merchant to create features related to the type of business where the transaction occurred. Unusual MCCs or changes in spending patterns can signal fraud.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5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Transaction Aggregations:</a:t>
            </a:r>
            <a:endParaRPr lang="en-US" sz="3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8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Aggregate transactions over time windows (e.g., daily, weekly) to create features like total transaction amount, total transaction count, and average transaction amount for each time period.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8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132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B21C-7797-8AE3-AE3E-226E7FBB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64" y="530813"/>
            <a:ext cx="11185045" cy="57790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Velocity Checking:</a:t>
            </a:r>
            <a:endParaRPr lang="en-US" sz="30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Calculate features related to the velocity of transactions, such as the number of transactions in a short time interval or the total transaction amount in a given time period.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Address Verification System (AVS) Features:</a:t>
            </a:r>
            <a:endParaRPr lang="en-US" sz="30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 lvl="1"/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If available, include features that relate to the AVS, such as the match between the billing address and the shipping address.</a:t>
            </a:r>
            <a:endParaRPr lang="en-US" sz="2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Card-Related Features: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Extract features specific to the card, such as the age of the card, credit limit, and the number of previous fraudulent transactions associated with the card</a:t>
            </a:r>
            <a:r>
              <a:rPr lang="en-US" sz="3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0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4445" lvl="1" indent="0">
              <a:buNone/>
            </a:pPr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Fraud Flags:</a:t>
            </a:r>
            <a:endParaRPr lang="en-US" sz="30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Use external fraud flags or indicators if available, such as indicators from third-party fraud detection systems or card associations (e.g., Visa or MasterCard).</a:t>
            </a:r>
            <a:endParaRPr lang="en-US" sz="2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endParaRPr lang="en-US" sz="2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317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close up of a credit card&#10;&#10;Description automatically generated">
            <a:extLst>
              <a:ext uri="{FF2B5EF4-FFF2-40B4-BE49-F238E27FC236}">
                <a16:creationId xmlns:a16="http://schemas.microsoft.com/office/drawing/2014/main" id="{CAF443D4-5782-F418-7A0D-8DE1D69B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86" b="153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349A2-FD60-451F-AFD0-41F10752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9496"/>
            <a:ext cx="11189718" cy="12268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tx1"/>
                </a:solidFill>
                <a:latin typeface="Times New Roman"/>
                <a:cs typeface="Angsana New"/>
              </a:rPr>
              <a:t> CREDIT CARD FRAUD DETECTION</a:t>
            </a:r>
          </a:p>
        </p:txBody>
      </p:sp>
      <p:sp>
        <p:nvSpPr>
          <p:cNvPr id="43" name="Content Placeholder 24">
            <a:extLst>
              <a:ext uri="{FF2B5EF4-FFF2-40B4-BE49-F238E27FC236}">
                <a16:creationId xmlns:a16="http://schemas.microsoft.com/office/drawing/2014/main" id="{41D28EFC-CE12-C8FA-A90A-327DDE53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562" y="1781643"/>
            <a:ext cx="9876706" cy="46575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Problem statement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Design thinking process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Phase of development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Dataset used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Data preprocessing steps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Feature extraction techniques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Machine learning algorithm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Model training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Evaluation metrics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D6728-F4DF-01CB-B64A-A2A08C715E10}"/>
              </a:ext>
            </a:extLst>
          </p:cNvPr>
          <p:cNvSpPr txBox="1"/>
          <p:nvPr/>
        </p:nvSpPr>
        <p:spPr>
          <a:xfrm>
            <a:off x="9876943" y="6657945"/>
            <a:ext cx="231505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65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7184-491A-DABB-0FB1-93AE0AAF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617077"/>
            <a:ext cx="10753725" cy="57933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2500" b="1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Behavioral Biometrics:</a:t>
            </a:r>
            <a:endParaRPr lang="en-US" sz="30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 marL="347345" lvl="1"/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Incorporate behavioral biometric features, such as typing speed, click patterns, or device attributes if available for online transactions.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Text Analysis (NLP):  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Analyze text descriptions associated with transactions, such as transaction comments or merchant descriptions, to extract keywords or sentiments that may signal fraud.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Graph Features: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Create graph-based features to represent transaction networks, such as features based on graph centrality, clustering, or connectivity.</a:t>
            </a:r>
            <a:endParaRPr lang="en-US" sz="30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347345" lvl="1"/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Customer Behavior Analysis:</a:t>
            </a:r>
            <a:endParaRPr lang="en-US" sz="30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Create features that capture customer behavior, like spending habits, transaction patterns, and deviations from historical behavior.</a:t>
            </a:r>
            <a:endParaRPr lang="en-US" sz="2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endParaRPr lang="en-US" sz="2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endParaRPr lang="en-US" sz="2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926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circuit board in the shape of a brain&#10;&#10;Description automatically generated">
            <a:extLst>
              <a:ext uri="{FF2B5EF4-FFF2-40B4-BE49-F238E27FC236}">
                <a16:creationId xmlns:a16="http://schemas.microsoft.com/office/drawing/2014/main" id="{0DAE4677-0EBC-2657-F5CB-FA18326DE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475" r="385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C6A9F-50B3-CDB2-81A3-4AF94865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1" y="499533"/>
            <a:ext cx="10974058" cy="139940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   </a:t>
            </a:r>
            <a:r>
              <a:rPr lang="en-US" kern="1200" spc="-120" baseline="0">
                <a:solidFill>
                  <a:schemeClr val="tx1"/>
                </a:solidFill>
                <a:latin typeface="Times New Roman"/>
                <a:cs typeface="Times New Roman"/>
              </a:rPr>
              <a:t>MACHINE LEARINING ALGORITHM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F392728-6FB9-E22E-5BD0-F531864D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37" y="2155453"/>
            <a:ext cx="10753725" cy="4499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3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Logistic Regression:</a:t>
            </a:r>
          </a:p>
          <a:p>
            <a:r>
              <a:rPr lang="en-US" sz="2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            Logistic regression is a simple and interpretable algorithm that is often used for binary classification tasks like fraud detection.</a:t>
            </a:r>
            <a:endParaRPr lang="en-US" sz="2500">
              <a:solidFill>
                <a:srgbClr val="D1D5DB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</a:t>
            </a:r>
            <a:r>
              <a:rPr lang="en-US" sz="3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Decision Trees:</a:t>
            </a:r>
          </a:p>
          <a:p>
            <a:r>
              <a:rPr lang="en-US" sz="2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           Decision trees are used to create a flowchart-like model of decisions and their possible consequences.</a:t>
            </a:r>
            <a:endParaRPr lang="en-US" sz="3500">
              <a:solidFill>
                <a:srgbClr val="D1D5DB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3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Random Forests: </a:t>
            </a:r>
          </a:p>
          <a:p>
            <a:r>
              <a:rPr lang="en-US" sz="2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          Random forests are an ensemble learning method that combines multiple decision trees to improve accuracy and reduce overfitting</a:t>
            </a:r>
            <a:endParaRPr lang="en-US" sz="2500">
              <a:solidFill>
                <a:srgbClr val="D1D5DB"/>
              </a:solidFill>
              <a:latin typeface="Times New Roman"/>
              <a:ea typeface="Calibri Light"/>
              <a:cs typeface="Calibri Light"/>
            </a:endParaRPr>
          </a:p>
          <a:p>
            <a:endParaRPr lang="en-US" sz="2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F0502-A004-5B80-0CDF-A2B0A69B276B}"/>
              </a:ext>
            </a:extLst>
          </p:cNvPr>
          <p:cNvSpPr txBox="1"/>
          <p:nvPr/>
        </p:nvSpPr>
        <p:spPr>
          <a:xfrm>
            <a:off x="10016404" y="6657945"/>
            <a:ext cx="217559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0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lobe with images of different types of televisions&#10;&#10;Description automatically generated">
            <a:extLst>
              <a:ext uri="{FF2B5EF4-FFF2-40B4-BE49-F238E27FC236}">
                <a16:creationId xmlns:a16="http://schemas.microsoft.com/office/drawing/2014/main" id="{268E6FFF-A226-168D-C9D8-08BE56295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1298" y="1037713"/>
            <a:ext cx="5724796" cy="40887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C4A1-0F70-E85B-5356-E5E67592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895" y="286397"/>
            <a:ext cx="6263704" cy="62226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000">
                <a:latin typeface="Times New Roman"/>
                <a:ea typeface="+mn-lt"/>
                <a:cs typeface="+mn-lt"/>
              </a:rPr>
              <a:t>Gradient Boosting:</a:t>
            </a:r>
            <a:endParaRPr lang="en-US" sz="3000"/>
          </a:p>
          <a:p>
            <a:r>
              <a:rPr lang="en-US">
                <a:latin typeface="Times New Roman"/>
                <a:ea typeface="+mn-lt"/>
                <a:cs typeface="+mn-lt"/>
              </a:rPr>
              <a:t>              Gradient boosting algorithms, such as </a:t>
            </a:r>
            <a:r>
              <a:rPr lang="en-US" err="1">
                <a:latin typeface="Times New Roman"/>
                <a:ea typeface="+mn-lt"/>
                <a:cs typeface="+mn-lt"/>
              </a:rPr>
              <a:t>XGBoost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LightGBM</a:t>
            </a:r>
            <a:r>
              <a:rPr lang="en-US">
                <a:latin typeface="Times New Roman"/>
                <a:ea typeface="+mn-lt"/>
                <a:cs typeface="+mn-lt"/>
              </a:rPr>
              <a:t>, and </a:t>
            </a:r>
            <a:r>
              <a:rPr lang="en-US" err="1">
                <a:latin typeface="Times New Roman"/>
                <a:ea typeface="+mn-lt"/>
                <a:cs typeface="+mn-lt"/>
              </a:rPr>
              <a:t>CatBoost</a:t>
            </a:r>
            <a:r>
              <a:rPr lang="en-US">
                <a:latin typeface="Times New Roman"/>
                <a:ea typeface="+mn-lt"/>
                <a:cs typeface="+mn-lt"/>
              </a:rPr>
              <a:t>, are known for their strong predictive power and the ability to handle imbalanced datasets. </a:t>
            </a:r>
            <a:endParaRPr lang="en-US" sz="3000">
              <a:ea typeface="Calibri Light"/>
              <a:cs typeface="Calibri Light"/>
            </a:endParaRPr>
          </a:p>
          <a:p>
            <a:r>
              <a:rPr lang="en-US" sz="3000">
                <a:latin typeface="Times New Roman"/>
                <a:ea typeface="+mn-lt"/>
                <a:cs typeface="+mn-lt"/>
              </a:rPr>
              <a:t>Support Vector Machines (SVM):</a:t>
            </a:r>
            <a:r>
              <a:rPr lang="en-US">
                <a:latin typeface="Times New Roman"/>
                <a:ea typeface="+mn-lt"/>
                <a:cs typeface="+mn-lt"/>
              </a:rPr>
              <a:t> 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             SVMs are effective at separating data points into different classes using a hyperplane.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Neural Networks: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             Deep learning techniques, such as feedforward neural networks, can be used for credit card fraud detection</a:t>
            </a:r>
          </a:p>
          <a:p>
            <a:r>
              <a:rPr lang="en-US" sz="3000">
                <a:latin typeface="Times New Roman"/>
                <a:ea typeface="+mn-lt"/>
                <a:cs typeface="+mn-lt"/>
              </a:rPr>
              <a:t>Anomaly Detection</a:t>
            </a:r>
            <a:r>
              <a:rPr lang="en-US">
                <a:latin typeface="Times New Roman"/>
                <a:ea typeface="+mn-lt"/>
                <a:cs typeface="+mn-lt"/>
              </a:rPr>
              <a:t>: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           Anomaly detection techniques, such as Isolation Forest, One-Class SVM, and Autoencoders, are particularly suitable for detecting rare and unusual patterns in credit card transactions, making them well-suited for fraud detection.</a:t>
            </a:r>
            <a:endParaRPr lang="en-US"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751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07A7-EC3F-4DAD-A83A-B7EBC3CA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56" y="499533"/>
            <a:ext cx="10772775" cy="101121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           MODEL TRAINING</a:t>
            </a:r>
            <a:endParaRPr lang="en-US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0601-22F1-3052-536E-AEB69952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11" y="1709755"/>
            <a:ext cx="10768102" cy="44562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Selecting the Model:</a:t>
            </a:r>
            <a:endParaRPr lang="en-US" sz="30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Choose an appropriate machine learning or deep learning model for credit card fraud detection. Common choices include: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 lvl="1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Logistic Regression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 lvl="1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Decision Trees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 lvl="1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Random Forests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 lvl="1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Gradient Boosting (e.g.,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XGBoost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LightGBM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)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 lvl="1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Support Vector Machines (SVM)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 lvl="1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Neural Networks (e.g., deep learning models)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4445" lvl="1" indent="0">
              <a:buNone/>
            </a:pPr>
            <a:r>
              <a:rPr lang="en-US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Deployment: </a:t>
            </a:r>
            <a:endParaRPr lang="en-US" sz="30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Deploy the trained model into a production environment where it can make real-time predictions on incoming credit card transactions.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313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1BB5-8FF8-2E7E-1CA4-FC8DA699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23" y="315153"/>
            <a:ext cx="11616365" cy="64403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5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Hyperparameter Tuning:</a:t>
            </a:r>
            <a:endParaRPr lang="en-US" sz="35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  This may involve adjusting parameters like learning rates, regularization strength, tree depth, and more. Consider using techniques like grid search or random search for hyperparameter tuning.</a:t>
            </a:r>
            <a:endParaRPr lang="en-US" sz="2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5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Cross-Validation:</a:t>
            </a:r>
            <a:endParaRPr lang="en-US" sz="3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Implement cross-validation techniques (e.g., k-fold cross-validation) to assess the model's generalization performance.</a:t>
            </a:r>
            <a:endParaRPr lang="en-US" sz="3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35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Threshold Selection:</a:t>
            </a:r>
            <a:endParaRPr lang="en-US" sz="3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 Determine an appropriate decision threshold for classifying transactions as legitimate or fraudulent. This threshold may need to be adjusted to balance the trade-off between false positives and false negatives, depending on business requirements.</a:t>
            </a:r>
            <a:endParaRPr lang="en-US" sz="2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35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Alerting and Response:</a:t>
            </a:r>
            <a:endParaRPr lang="en-US" sz="3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5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              Implement alerting mechanisms to notify relevant personnel of potentially fraudulent transactions. Develop response procedures to address flagged transactions.</a:t>
            </a:r>
            <a:endParaRPr lang="en-US" sz="2500">
              <a:latin typeface="Times New Roman"/>
              <a:cs typeface="Times New Roman"/>
            </a:endParaRPr>
          </a:p>
          <a:p>
            <a:endParaRPr lang="en-US" sz="2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endParaRPr lang="en-US" sz="25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6868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ncil with a red pencil and check boxes&#10;&#10;Description automatically generated">
            <a:extLst>
              <a:ext uri="{FF2B5EF4-FFF2-40B4-BE49-F238E27FC236}">
                <a16:creationId xmlns:a16="http://schemas.microsoft.com/office/drawing/2014/main" id="{370E0A68-C5D8-9DFC-A254-B706D9B51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832" b="16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4E3494-316D-D2F9-8F61-C48A3B32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01" y="542665"/>
            <a:ext cx="10758398" cy="11262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     EVALUATION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ADB9-203F-98D2-CB66-96DBECE1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09756"/>
            <a:ext cx="10753725" cy="4945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Accuracy:</a:t>
            </a:r>
            <a:endParaRPr lang="en-US" sz="30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 marL="347345" lvl="1"/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Accuracy is the ratio of correctly classified transactions (both legitimate and fraudulent) to the total number of transactions. It is a basic metric but can be misleading when dealing with imbalanced datasets.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Precision (Positive Predictive Value):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Precision measures the ratio of correctly identified fraudulent transactions to the total number of transactions predicted as fraudulent. It is a critical metric as it helps in minimizing false positives, which can inconvenience legitimate customers.</a:t>
            </a:r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 marL="347345"/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Recall (Sensitivity or True Positive Rate):  </a:t>
            </a:r>
            <a:endParaRPr lang="en-US" sz="30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Recall is the ratio of correctly identified fraudulent transactions to the total number of actual fraudulent transactions.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endParaRPr lang="en-US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1C1A1-938B-C74A-89AC-E77C5D13B0FE}"/>
              </a:ext>
            </a:extLst>
          </p:cNvPr>
          <p:cNvSpPr txBox="1"/>
          <p:nvPr/>
        </p:nvSpPr>
        <p:spPr>
          <a:xfrm>
            <a:off x="9764733" y="6657945"/>
            <a:ext cx="24272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39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4A8E-733A-315F-F82E-F30CDC10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41" y="343907"/>
            <a:ext cx="11170668" cy="6253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F1-Score:</a:t>
            </a:r>
            <a:endParaRPr lang="en-US" sz="30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 marL="347345" lvl="1"/>
            <a:r>
              <a:rPr lang="en-US" sz="2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The F1-Score is the harmonic mean of precision and recall. It provides a balance between  precision and recall and is useful when there's a trade-off between these two metrics.</a:t>
            </a:r>
            <a:endParaRPr lang="en-US"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Area Under the Receiver Operating Characteristic (ROC AUC):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The ROC AUC measures the model's ability to distinguish between legitimate and fraudulent transactions.</a:t>
            </a:r>
            <a:endParaRPr lang="en-US" sz="22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Area Under the Precision-Recall Curve (AUC-PR):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The AUC-PR is particularly important for imbalanced datasets. It quantifies the area under the precision-recall curve, where precision is plotted against recall.</a:t>
            </a:r>
            <a:endParaRPr lang="en-US" sz="22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Specificity (True Negative Rate):</a:t>
            </a:r>
            <a:endParaRPr lang="en-US" sz="3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7345" lvl="1"/>
            <a:r>
              <a:rPr lang="en-US" sz="2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Specificity measures the ratio of correctly identified legitimate transactions to the total number of actual legitimate transactions.</a:t>
            </a:r>
            <a:endParaRPr lang="en-US" sz="30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347345" lvl="1"/>
            <a:r>
              <a:rPr lang="en-US" sz="3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False Positive Rate (FPR):                   </a:t>
            </a:r>
            <a:endParaRPr lang="en-US" sz="30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20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         FPR is the ratio of false positives to the total number of actual legitimate transactions. Minimizing the FPR is crucial to reduce the number of false alarms.</a:t>
            </a:r>
            <a:endParaRPr lang="en-US" sz="2200">
              <a:latin typeface="Times New Roman"/>
              <a:cs typeface="Times New Roman"/>
            </a:endParaRPr>
          </a:p>
          <a:p>
            <a:pPr marL="347345" lvl="1"/>
            <a:endParaRPr lang="en-US" sz="22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endParaRPr lang="en-US" sz="22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490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oto de stock gratuita sobre cartas, conclusión, fondo verde">
            <a:extLst>
              <a:ext uri="{FF2B5EF4-FFF2-40B4-BE49-F238E27FC236}">
                <a16:creationId xmlns:a16="http://schemas.microsoft.com/office/drawing/2014/main" id="{5CE326EE-25A6-ADFB-A797-BFCB7B852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4311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F61F8-AE78-4B31-44DD-7BF40931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9495"/>
            <a:ext cx="10772775" cy="1456915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      Conclusion</a:t>
            </a:r>
            <a:endParaRPr lang="en-US" sz="8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A7059E8-6A50-A8F4-F937-5F15DCE0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9" y="1925416"/>
            <a:ext cx="10768102" cy="4528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       </a:t>
            </a:r>
            <a:endParaRPr lang="en-US" sz="3000" dirty="0">
              <a:solidFill>
                <a:srgbClr val="FFFFFF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3000" dirty="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        In conclusion, credit card fraud detection is a vital defense against financial crime. Leveraging data and machine learning, it identifies and prevents fraudulent transactions, safeguarding both individuals and financial institutions.</a:t>
            </a:r>
            <a:endParaRPr lang="en-US" sz="3000">
              <a:solidFill>
                <a:srgbClr val="FFFFFF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3000" dirty="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             The ongoing battle against fraud requires continual monitoring, data security, and transparency in model decisions to adapt to emerging threats and maintain trust in financial transactions.</a:t>
            </a:r>
            <a:endParaRPr lang="en-US"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52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9C13-C199-47E3-16DD-6655F150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/>
                <a:cs typeface="Times New Roman"/>
              </a:rPr>
              <a:t>          PROBLEM    STATEMENT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3D84-B08A-EFA0-EDDC-15D4AADC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            The problem is to develop a machine learning-based system for</a:t>
            </a:r>
            <a:endParaRPr lang="en-US" sz="2800">
              <a:solidFill>
                <a:schemeClr val="bg1"/>
              </a:solidFill>
              <a:latin typeface="Times New Roman"/>
              <a:ea typeface="Calibri Light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 real-time credit  card fraud detection.   </a:t>
            </a:r>
            <a:endParaRPr lang="en-US" sz="2800">
              <a:solidFill>
                <a:schemeClr val="bg1"/>
              </a:solidFill>
              <a:latin typeface="Times New Roman"/>
              <a:ea typeface="Calibri Light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             The goal is to create a  solution   that     can    accurately identify    fraudulent     transactions  while minimizing false positives.</a:t>
            </a:r>
            <a:endParaRPr lang="en-US" sz="2800">
              <a:solidFill>
                <a:schemeClr val="bg1"/>
              </a:solidFill>
              <a:latin typeface="Times New Roman"/>
              <a:ea typeface="Calibri Light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             This project involves data preprocessing, feature engineering, model  selection, training,  and evaluation  to  create  a robust fraud detection systems</a:t>
            </a:r>
            <a:endParaRPr lang="en-US" sz="2800">
              <a:solidFill>
                <a:schemeClr val="bg1"/>
              </a:solidFill>
              <a:latin typeface="Times New Roman"/>
              <a:ea typeface="Calibri Light"/>
              <a:cs typeface="Times New Roman"/>
            </a:endParaRPr>
          </a:p>
          <a:p>
            <a:endParaRPr lang="en-US" sz="280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09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E3A536-71BE-44C0-839D-5F8F056A2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6500-B7B5-F7F5-5EC5-4A8DF1B9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80" y="2011680"/>
            <a:ext cx="10871513" cy="4413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ea typeface="+mn-lt"/>
                <a:cs typeface="+mn-lt"/>
              </a:rPr>
              <a:t>  </a:t>
            </a:r>
          </a:p>
          <a:p>
            <a:r>
              <a:rPr lang="en-US" sz="2800">
                <a:latin typeface="Times New Roman"/>
                <a:ea typeface="+mn-lt"/>
                <a:cs typeface="+mn-lt"/>
              </a:rPr>
              <a:t>  Data Collection :</a:t>
            </a:r>
            <a:endParaRPr lang="en-US" sz="2800">
              <a:latin typeface="Times New Roman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800">
                <a:latin typeface="Times New Roman"/>
                <a:ea typeface="+mn-lt"/>
                <a:cs typeface="+mn-lt"/>
              </a:rPr>
              <a:t>                        Obtain a dataset of credit card transactions, which should include   both legitimate and  fraudulent transactions.</a:t>
            </a:r>
          </a:p>
          <a:p>
            <a:pPr marL="0" indent="0">
              <a:buNone/>
            </a:pPr>
            <a:endParaRPr lang="en-US" sz="2800">
              <a:latin typeface="Times New Roman"/>
              <a:ea typeface="Calibri Light"/>
              <a:cs typeface="Calibri Light"/>
            </a:endParaRPr>
          </a:p>
          <a:p>
            <a:pPr>
              <a:buNone/>
            </a:pPr>
            <a:r>
              <a:rPr lang="en-US" sz="2800">
                <a:latin typeface="Times New Roman"/>
                <a:ea typeface="+mn-lt"/>
                <a:cs typeface="+mn-lt"/>
              </a:rPr>
              <a:t>   Data Preprocessing :</a:t>
            </a:r>
          </a:p>
          <a:p>
            <a:pPr>
              <a:buNone/>
            </a:pPr>
            <a:r>
              <a:rPr lang="en-US" sz="2800">
                <a:latin typeface="Times New Roman"/>
                <a:ea typeface="+mn-lt"/>
                <a:cs typeface="+mn-lt"/>
              </a:rPr>
              <a:t>                      Clean and preprocess the data. This involves  handling missing values, outlier detection, and   potentially scaling or normalizing features</a:t>
            </a:r>
            <a:endParaRPr lang="en-US"/>
          </a:p>
          <a:p>
            <a:pPr marL="0" indent="0">
              <a:buNone/>
            </a:pPr>
            <a:endParaRPr lang="en-US" sz="28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D2F54-9C84-A927-9968-F786C172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     DESIGN THINKING PROCESS</a:t>
            </a:r>
          </a:p>
        </p:txBody>
      </p:sp>
    </p:spTree>
    <p:extLst>
      <p:ext uri="{BB962C8B-B14F-4D97-AF65-F5344CB8AC3E}">
        <p14:creationId xmlns:p14="http://schemas.microsoft.com/office/powerpoint/2010/main" val="268657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F6E467-E402-F48E-2C88-88DF8B66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57643"/>
            <a:ext cx="11026894" cy="63828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6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Feature Engineering :</a:t>
            </a:r>
            <a:endParaRPr lang="en-US" sz="26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Create meaningful features from the transaction  data. Feature engineering   is crucial for  improving the model's ability to detect fraud.</a:t>
            </a:r>
          </a:p>
          <a:p>
            <a:endParaRPr lang="en-US" sz="26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Model Selection:</a:t>
            </a:r>
            <a:endParaRPr lang="en-US" sz="26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Choose appropriate machine learning   algorithms for fraud detection.                  Common    choices include logistic regression, decision  trees, random forests, or more advanced methods like deep learning.</a:t>
            </a:r>
            <a:endParaRPr lang="en-US" sz="26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n-US" sz="26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Training:</a:t>
            </a:r>
            <a:endParaRPr lang="en-US" sz="26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Split your data into training and testing sets.   Train your chosen models on the training data.</a:t>
            </a:r>
            <a:endParaRPr lang="en-US" sz="260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043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8EB9-6465-F0A9-567B-C0212106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02" y="861492"/>
            <a:ext cx="10825611" cy="5333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Hyper parameter Tuning:</a:t>
            </a:r>
            <a:endParaRPr lang="en-US" sz="2600">
              <a:solidFill>
                <a:schemeClr val="tx1"/>
              </a:solidFill>
              <a:latin typeface="Times New Roman"/>
              <a:ea typeface="Calibri Light"/>
              <a:cs typeface="Calibri Light"/>
            </a:endParaRPr>
          </a:p>
          <a:p>
            <a:pPr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Fine-tune your model's hyper parameters to optimize its performance.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Monitoring and Updates:</a:t>
            </a: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Continuously monitor the model's performance in the real-time system and update it as   needed to adapt to changing fraud patterns.</a:t>
            </a:r>
            <a:endParaRPr lang="en-US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>
              <a:buNone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Real-Time Implementation:</a:t>
            </a: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Deploy your model in a real-time environment  where it can process credit card transactions  as they occur. Consider using technologies like   streaming data processing.</a:t>
            </a:r>
            <a:endParaRPr lang="en-US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230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E3A536-71BE-44C0-839D-5F8F056A2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B694-AB2B-DD45-B12C-5DDD3B29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80" y="2011680"/>
            <a:ext cx="10770872" cy="45281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latin typeface="Times New Roman"/>
                <a:ea typeface="+mn-lt"/>
                <a:cs typeface="+mn-lt"/>
              </a:rPr>
              <a:t>Exploratory Data Analysis (EDA):</a:t>
            </a:r>
            <a:endParaRPr lang="en-US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                  Perform data visualization and statistical analysis to understand the characteristics of the data.  Identify patterns and trends that could be indicative of fraud</a:t>
            </a:r>
            <a:endParaRPr lang="en-US">
              <a:latin typeface="Times New Roman"/>
              <a:ea typeface="Calibri Light"/>
              <a:cs typeface="Calibri Light"/>
            </a:endParaRPr>
          </a:p>
          <a:p>
            <a:r>
              <a:rPr lang="en-US" b="1">
                <a:latin typeface="Times New Roman"/>
                <a:ea typeface="+mn-lt"/>
                <a:cs typeface="+mn-lt"/>
              </a:rPr>
              <a:t>Threshold Selection:</a:t>
            </a:r>
            <a:endParaRPr lang="en-US">
              <a:latin typeface="Times New Roman"/>
              <a:ea typeface="Calibri Light"/>
              <a:cs typeface="Calibri Ligh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                 Determine an appropriate threshold for fraud detection to balance false positives and false negatives based on business requirements.</a:t>
            </a:r>
            <a:endParaRPr lang="en-US">
              <a:latin typeface="Times New Roman"/>
              <a:ea typeface="Calibri Light"/>
              <a:cs typeface="Calibri Light"/>
            </a:endParaRPr>
          </a:p>
          <a:p>
            <a:r>
              <a:rPr lang="en-US" b="1">
                <a:latin typeface="Times New Roman"/>
                <a:ea typeface="+mn-lt"/>
                <a:cs typeface="+mn-lt"/>
              </a:rPr>
              <a:t>Monitoring and Alerts:</a:t>
            </a:r>
            <a:endParaRPr lang="en-US">
              <a:latin typeface="Times New Roman"/>
              <a:ea typeface="Calibri Light"/>
              <a:cs typeface="Calibri Ligh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              Continuously monitor the model's performance in real-time.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Implement alerting systems to notify relevant personnel of suspicious transactions.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ea typeface="Calibri Light"/>
              <a:cs typeface="Calibri Light"/>
            </a:endParaRPr>
          </a:p>
          <a:p>
            <a:endParaRPr lang="en-US">
              <a:latin typeface="Times New Roman"/>
              <a:ea typeface="Calibri Light"/>
              <a:cs typeface="Calibri Light"/>
            </a:endParaRPr>
          </a:p>
          <a:p>
            <a:endParaRPr lang="en-US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4469D-25C0-9871-9DA8-5BF5966A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     PHASE OF DEVELOPMENT</a:t>
            </a:r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4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6EBD3D-BA33-11D5-DFF7-7A6F7DA24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725198"/>
              </p:ext>
            </p:extLst>
          </p:nvPr>
        </p:nvGraphicFramePr>
        <p:xfrm>
          <a:off x="676656" y="947756"/>
          <a:ext cx="10753725" cy="510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65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09C5-1B2C-A81D-6123-D57C7BD0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     DATASET USED</a:t>
            </a:r>
            <a:endParaRPr lang="en-US" sz="8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F0E9-2D5A-49C3-0BF0-FD0F8D91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876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Metropolitan</vt:lpstr>
      <vt:lpstr>APPLIED DATA SCIENCE</vt:lpstr>
      <vt:lpstr> CREDIT CARD FRAUD DETECTION</vt:lpstr>
      <vt:lpstr>          PROBLEM    STATEMENT </vt:lpstr>
      <vt:lpstr>     DESIGN THINKING PROCESS</vt:lpstr>
      <vt:lpstr>PowerPoint Presentation</vt:lpstr>
      <vt:lpstr>PowerPoint Presentation</vt:lpstr>
      <vt:lpstr>     PHASE OF DEVELOPMENT</vt:lpstr>
      <vt:lpstr>PowerPoint Presentation</vt:lpstr>
      <vt:lpstr>     DATASET USED</vt:lpstr>
      <vt:lpstr>PowerPoint Presentation</vt:lpstr>
      <vt:lpstr>PowerPoint Presentation</vt:lpstr>
      <vt:lpstr>PowerPoint Presentation</vt:lpstr>
      <vt:lpstr>DATA PREPROESSING SETPS</vt:lpstr>
      <vt:lpstr>PowerPoint Presentation</vt:lpstr>
      <vt:lpstr>PowerPoint Presentation</vt:lpstr>
      <vt:lpstr>  FEATURE    EXTRACTION       TECHNIQUES  TRANSACTION</vt:lpstr>
      <vt:lpstr>PowerPoint Presentation</vt:lpstr>
      <vt:lpstr>PowerPoint Presentation</vt:lpstr>
      <vt:lpstr>PowerPoint Presentation</vt:lpstr>
      <vt:lpstr>PowerPoint Presentation</vt:lpstr>
      <vt:lpstr>    MACHINE LEARINING ALGORITHM</vt:lpstr>
      <vt:lpstr>PowerPoint Presentation</vt:lpstr>
      <vt:lpstr>           MODEL TRAINING</vt:lpstr>
      <vt:lpstr>PowerPoint Presentation</vt:lpstr>
      <vt:lpstr>     EVALUATION OF METRICS</vt:lpstr>
      <vt:lpstr>PowerPoint Presentation</vt:lpstr>
      <vt:lpstr>     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121</cp:revision>
  <dcterms:created xsi:type="dcterms:W3CDTF">2023-10-18T16:01:59Z</dcterms:created>
  <dcterms:modified xsi:type="dcterms:W3CDTF">2023-11-01T12:33:02Z</dcterms:modified>
</cp:coreProperties>
</file>