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6BBB9-3E9B-B7EA-E8F7-50FE3078AC36}" v="175" dt="2024-03-30T09:23:57.643"/>
    <p1510:client id="{EE3B5FBE-84FC-5354-ECCB-CDDE328B3B41}" v="437" dt="2024-03-30T13:26:47.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22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2783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5759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7244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3/30/2024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2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1798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8879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0175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6757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54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53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3/30/2024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4335626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32535" y="686459"/>
            <a:ext cx="10227572" cy="2079290"/>
          </a:xfrm>
        </p:spPr>
        <p:txBody>
          <a:bodyPr>
            <a:noAutofit/>
          </a:bodyPr>
          <a:lstStyle/>
          <a:p>
            <a:r>
              <a:rPr lang="en-US" sz="7200" b="1" dirty="0">
                <a:latin typeface="Goudy Old Style"/>
                <a:cs typeface="Times New Roman"/>
              </a:rPr>
              <a:t>KEY LOGGER SECURITY</a:t>
            </a:r>
          </a:p>
        </p:txBody>
      </p:sp>
      <p:sp>
        <p:nvSpPr>
          <p:cNvPr id="3" name="Subtitle 2"/>
          <p:cNvSpPr>
            <a:spLocks noGrp="1"/>
          </p:cNvSpPr>
          <p:nvPr>
            <p:ph type="subTitle" idx="1"/>
          </p:nvPr>
        </p:nvSpPr>
        <p:spPr>
          <a:xfrm>
            <a:off x="1036728" y="4248000"/>
            <a:ext cx="10722393" cy="2139201"/>
          </a:xfrm>
        </p:spPr>
        <p:txBody>
          <a:bodyPr vert="horz" lIns="91440" tIns="45720" rIns="91440" bIns="45720" rtlCol="0" anchor="t">
            <a:normAutofit/>
          </a:bodyPr>
          <a:lstStyle/>
          <a:p>
            <a:pPr>
              <a:lnSpc>
                <a:spcPct val="115000"/>
              </a:lnSpc>
            </a:pPr>
            <a:r>
              <a:rPr lang="en-US" b="1" dirty="0">
                <a:solidFill>
                  <a:srgbClr val="002060">
                    <a:alpha val="60000"/>
                  </a:srgbClr>
                </a:solidFill>
                <a:latin typeface="Goudy Old Style"/>
              </a:rPr>
              <a:t>         Presented by,</a:t>
            </a:r>
          </a:p>
          <a:p>
            <a:pPr>
              <a:lnSpc>
                <a:spcPct val="114999"/>
              </a:lnSpc>
            </a:pPr>
            <a:r>
              <a:rPr lang="en-US" b="1" dirty="0">
                <a:solidFill>
                  <a:srgbClr val="002060">
                    <a:alpha val="60000"/>
                  </a:srgbClr>
                </a:solidFill>
                <a:latin typeface="Goudy Old Style"/>
              </a:rPr>
              <a:t>                  Vaishnavi </a:t>
            </a:r>
            <a:r>
              <a:rPr lang="en-US" b="1" dirty="0" err="1">
                <a:solidFill>
                  <a:srgbClr val="002060">
                    <a:alpha val="60000"/>
                  </a:srgbClr>
                </a:solidFill>
                <a:latin typeface="Goudy Old Style"/>
              </a:rPr>
              <a:t>velusamy</a:t>
            </a:r>
            <a:r>
              <a:rPr lang="en-US" b="1" dirty="0">
                <a:solidFill>
                  <a:srgbClr val="002060">
                    <a:alpha val="60000"/>
                  </a:srgbClr>
                </a:solidFill>
                <a:latin typeface="Goudy Old Style"/>
              </a:rPr>
              <a:t>,</a:t>
            </a:r>
          </a:p>
          <a:p>
            <a:pPr>
              <a:lnSpc>
                <a:spcPct val="114999"/>
              </a:lnSpc>
            </a:pPr>
            <a:r>
              <a:rPr lang="en-US" b="1" dirty="0">
                <a:solidFill>
                  <a:srgbClr val="002060">
                    <a:alpha val="60000"/>
                  </a:srgbClr>
                </a:solidFill>
                <a:latin typeface="Goudy Old Style"/>
              </a:rPr>
              <a:t>                                                 Vidyaa </a:t>
            </a:r>
            <a:r>
              <a:rPr lang="en-US" b="1" err="1">
                <a:solidFill>
                  <a:srgbClr val="002060">
                    <a:alpha val="60000"/>
                  </a:srgbClr>
                </a:solidFill>
                <a:latin typeface="Goudy Old Style"/>
              </a:rPr>
              <a:t>vikas</a:t>
            </a:r>
            <a:r>
              <a:rPr lang="en-US" b="1" dirty="0">
                <a:solidFill>
                  <a:srgbClr val="002060">
                    <a:alpha val="60000"/>
                  </a:srgbClr>
                </a:solidFill>
                <a:latin typeface="Goudy Old Style"/>
              </a:rPr>
              <a:t> college of engineering and technology</a:t>
            </a:r>
          </a:p>
        </p:txBody>
      </p:sp>
      <p:grpSp>
        <p:nvGrpSpPr>
          <p:cNvPr id="6" name="Group 5">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1" name="Rectangle 10">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3" name="Group 12">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9"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5"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EF8A-0AD3-2A5E-15A7-376E5AC1AEFD}"/>
              </a:ext>
            </a:extLst>
          </p:cNvPr>
          <p:cNvSpPr>
            <a:spLocks noGrp="1"/>
          </p:cNvSpPr>
          <p:nvPr>
            <p:ph type="title"/>
          </p:nvPr>
        </p:nvSpPr>
        <p:spPr>
          <a:xfrm>
            <a:off x="773740" y="395289"/>
            <a:ext cx="10428860" cy="1414760"/>
          </a:xfrm>
        </p:spPr>
        <p:txBody>
          <a:bodyPr>
            <a:normAutofit/>
          </a:bodyPr>
          <a:lstStyle/>
          <a:p>
            <a:r>
              <a:rPr lang="en-US" sz="6500" b="1" dirty="0">
                <a:latin typeface="Times New Roman"/>
                <a:cs typeface="Times New Roman"/>
              </a:rPr>
              <a:t>     Future Scope</a:t>
            </a:r>
          </a:p>
        </p:txBody>
      </p:sp>
      <p:sp>
        <p:nvSpPr>
          <p:cNvPr id="3" name="Content Placeholder 2">
            <a:extLst>
              <a:ext uri="{FF2B5EF4-FFF2-40B4-BE49-F238E27FC236}">
                <a16:creationId xmlns:a16="http://schemas.microsoft.com/office/drawing/2014/main" id="{C3A0C835-14A3-8F22-D13C-27D9A6875C61}"/>
              </a:ext>
            </a:extLst>
          </p:cNvPr>
          <p:cNvSpPr>
            <a:spLocks noGrp="1"/>
          </p:cNvSpPr>
          <p:nvPr>
            <p:ph idx="1"/>
          </p:nvPr>
        </p:nvSpPr>
        <p:spPr>
          <a:xfrm>
            <a:off x="342419" y="2160377"/>
            <a:ext cx="11507161" cy="4830946"/>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                                  The future scope for keylogger security involves the continuous development of advanced technologies to detect and prevent keylogger attacks. This includes the integration of artificial intelligence and machine learning algorithms to identify and mitigate evolving threats in real-time. Additionally, the implementation of behavioral analysis techniques and encryption methods can enhance the overall security of systems against keyloggers. As cyber threats continue to evolve, the future of keylogger security will focus on proactive measures and adaptive defenses to stay ahead of malicious actors. Stay informed about the latest advancements in cybersecurity to ensure your systems are well-protected against keylogger attacks. If you have any specific questions or need further information on keylogger security, feel free to ask for assistance.</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221897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CEB0-6181-20E0-3611-1915973529D7}"/>
              </a:ext>
            </a:extLst>
          </p:cNvPr>
          <p:cNvSpPr>
            <a:spLocks noGrp="1"/>
          </p:cNvSpPr>
          <p:nvPr>
            <p:ph type="title"/>
          </p:nvPr>
        </p:nvSpPr>
        <p:spPr>
          <a:xfrm>
            <a:off x="428684" y="-36031"/>
            <a:ext cx="11032709" cy="1112836"/>
          </a:xfrm>
        </p:spPr>
        <p:txBody>
          <a:bodyPr>
            <a:normAutofit/>
          </a:bodyPr>
          <a:lstStyle/>
          <a:p>
            <a:r>
              <a:rPr lang="en-US" sz="6500" b="1" dirty="0">
                <a:latin typeface="Times New Roman"/>
                <a:cs typeface="Times New Roman"/>
              </a:rPr>
              <a:t>       Reference</a:t>
            </a:r>
          </a:p>
        </p:txBody>
      </p:sp>
      <p:sp>
        <p:nvSpPr>
          <p:cNvPr id="3" name="Content Placeholder 2">
            <a:extLst>
              <a:ext uri="{FF2B5EF4-FFF2-40B4-BE49-F238E27FC236}">
                <a16:creationId xmlns:a16="http://schemas.microsoft.com/office/drawing/2014/main" id="{72FF17B9-E698-18A7-83FE-DBCCA52C3691}"/>
              </a:ext>
            </a:extLst>
          </p:cNvPr>
          <p:cNvSpPr>
            <a:spLocks noGrp="1"/>
          </p:cNvSpPr>
          <p:nvPr>
            <p:ph idx="1"/>
          </p:nvPr>
        </p:nvSpPr>
        <p:spPr>
          <a:xfrm>
            <a:off x="98004" y="981434"/>
            <a:ext cx="11665312" cy="6067398"/>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              For , Some recommended references include:</a:t>
            </a:r>
            <a:endParaRPr lang="en-US" dirty="0">
              <a:solidFill>
                <a:schemeClr val="tx1"/>
              </a:solidFill>
              <a:latin typeface="Times New Roman"/>
              <a:ea typeface="+mn-lt"/>
              <a:cs typeface="Times New Roman"/>
            </a:endParaRPr>
          </a:p>
          <a:p>
            <a:pPr marL="0" indent="0">
              <a:buNone/>
            </a:pPr>
            <a:r>
              <a:rPr lang="en-US" dirty="0">
                <a:solidFill>
                  <a:schemeClr val="tx1"/>
                </a:solidFill>
                <a:latin typeface="Times New Roman"/>
                <a:ea typeface="+mn-lt"/>
                <a:cs typeface="+mn-lt"/>
              </a:rPr>
              <a:t>1.</a:t>
            </a:r>
            <a:r>
              <a:rPr lang="en-US" sz="2800" b="1" dirty="0">
                <a:solidFill>
                  <a:srgbClr val="002060"/>
                </a:solidFill>
                <a:latin typeface="Times New Roman"/>
                <a:ea typeface="+mn-lt"/>
                <a:cs typeface="+mn-lt"/>
              </a:rPr>
              <a:t>"Keylogger Detection and Prevention Techniques: </a:t>
            </a:r>
            <a:r>
              <a:rPr lang="en-US" dirty="0">
                <a:solidFill>
                  <a:schemeClr val="tx1"/>
                </a:solidFill>
                <a:latin typeface="Times New Roman"/>
                <a:ea typeface="+mn-lt"/>
                <a:cs typeface="+mn-lt"/>
              </a:rPr>
              <a:t>A Survey" by S. S. Kulkarni and S. S. Manvi in the International Journal of Computer Applications.</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2. </a:t>
            </a:r>
            <a:r>
              <a:rPr lang="en-US" sz="2800" b="1" dirty="0">
                <a:solidFill>
                  <a:srgbClr val="002060"/>
                </a:solidFill>
                <a:latin typeface="Times New Roman"/>
                <a:ea typeface="+mn-lt"/>
                <a:cs typeface="+mn-lt"/>
              </a:rPr>
              <a:t>"Understanding Keyloggers: </a:t>
            </a:r>
            <a:r>
              <a:rPr lang="en-US" dirty="0">
                <a:solidFill>
                  <a:schemeClr val="tx1"/>
                </a:solidFill>
                <a:latin typeface="Times New Roman"/>
                <a:ea typeface="+mn-lt"/>
                <a:cs typeface="+mn-lt"/>
              </a:rPr>
              <a:t>How They Work and How to Detect Them" by Symantec Corporation.</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3. </a:t>
            </a:r>
            <a:r>
              <a:rPr lang="en-US" sz="2800" b="1" dirty="0">
                <a:solidFill>
                  <a:srgbClr val="002060"/>
                </a:solidFill>
                <a:latin typeface="Times New Roman"/>
                <a:ea typeface="+mn-lt"/>
                <a:cs typeface="+mn-lt"/>
              </a:rPr>
              <a:t>"Keylogger Security Best Practices" </a:t>
            </a:r>
            <a:r>
              <a:rPr lang="en-US" dirty="0">
                <a:solidFill>
                  <a:schemeClr val="tx1"/>
                </a:solidFill>
                <a:latin typeface="Times New Roman"/>
                <a:ea typeface="+mn-lt"/>
                <a:cs typeface="+mn-lt"/>
              </a:rPr>
              <a:t>by the National Institute of Standards and Technology (NIST).</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4.</a:t>
            </a:r>
            <a:r>
              <a:rPr lang="en-US" sz="2800" b="1" dirty="0">
                <a:solidFill>
                  <a:srgbClr val="002060"/>
                </a:solidFill>
                <a:latin typeface="Times New Roman"/>
                <a:ea typeface="+mn-lt"/>
                <a:cs typeface="+mn-lt"/>
              </a:rPr>
              <a:t> "Keylogger Attacks and Defense Strategies"</a:t>
            </a:r>
            <a:r>
              <a:rPr lang="en-US" dirty="0">
                <a:solidFill>
                  <a:schemeClr val="tx1"/>
                </a:solidFill>
                <a:latin typeface="Times New Roman"/>
                <a:ea typeface="+mn-lt"/>
                <a:cs typeface="+mn-lt"/>
              </a:rPr>
              <a:t> by McAfee Labs.</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5. </a:t>
            </a:r>
            <a:r>
              <a:rPr lang="en-US" sz="2800" b="1" dirty="0">
                <a:solidFill>
                  <a:srgbClr val="002060"/>
                </a:solidFill>
                <a:latin typeface="Times New Roman"/>
                <a:ea typeface="+mn-lt"/>
                <a:cs typeface="+mn-lt"/>
              </a:rPr>
              <a:t>"The Evolution of Keyloggers and Their Detection Techniques"</a:t>
            </a:r>
            <a:r>
              <a:rPr lang="en-US" dirty="0">
                <a:solidFill>
                  <a:schemeClr val="tx1"/>
                </a:solidFill>
                <a:latin typeface="Times New Roman"/>
                <a:ea typeface="+mn-lt"/>
                <a:cs typeface="+mn-lt"/>
              </a:rPr>
              <a:t> by Trend Micro.</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302609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8" name="Group 3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3" name="Rectangle 4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D5B7A-7328-85CD-C748-D4ADBAF1BA14}"/>
              </a:ext>
            </a:extLst>
          </p:cNvPr>
          <p:cNvSpPr>
            <a:spLocks noGrp="1"/>
          </p:cNvSpPr>
          <p:nvPr>
            <p:ph type="title"/>
          </p:nvPr>
        </p:nvSpPr>
        <p:spPr>
          <a:xfrm>
            <a:off x="83632" y="355781"/>
            <a:ext cx="11650928" cy="6421251"/>
          </a:xfrm>
        </p:spPr>
        <p:txBody>
          <a:bodyPr vert="horz" lIns="91440" tIns="45720" rIns="91440" bIns="45720" rtlCol="0" anchor="b" anchorCtr="0">
            <a:normAutofit fontScale="90000"/>
          </a:bodyPr>
          <a:lstStyle/>
          <a:p>
            <a:br>
              <a:rPr lang="en-US" sz="2200" dirty="0">
                <a:ea typeface="+mj-lt"/>
                <a:cs typeface="+mj-lt"/>
              </a:rPr>
            </a:br>
            <a:r>
              <a:rPr lang="en-US" sz="4000" b="1" dirty="0">
                <a:ea typeface="+mj-lt"/>
                <a:cs typeface="+mj-lt"/>
              </a:rPr>
              <a:t>   </a:t>
            </a:r>
            <a:br>
              <a:rPr lang="en-US" sz="4000" b="1" dirty="0">
                <a:ea typeface="+mj-lt"/>
                <a:cs typeface="+mj-lt"/>
              </a:rPr>
            </a:br>
            <a:br>
              <a:rPr lang="en-US" sz="4000" b="1" dirty="0">
                <a:ea typeface="+mj-lt"/>
                <a:cs typeface="+mj-lt"/>
              </a:rPr>
            </a:br>
            <a:r>
              <a:rPr lang="en-US" sz="5500" b="1" dirty="0">
                <a:ea typeface="+mj-lt"/>
                <a:cs typeface="+mj-lt"/>
              </a:rPr>
              <a:t> </a:t>
            </a:r>
            <a:r>
              <a:rPr lang="en-US" sz="5500" b="1" dirty="0" err="1">
                <a:ea typeface="+mj-lt"/>
                <a:cs typeface="+mj-lt"/>
              </a:rPr>
              <a:t>Apstracts</a:t>
            </a:r>
            <a:r>
              <a:rPr lang="en-US" sz="5500" b="1" dirty="0">
                <a:ea typeface="+mj-lt"/>
                <a:cs typeface="+mj-lt"/>
              </a:rPr>
              <a:t> </a:t>
            </a:r>
            <a:br>
              <a:rPr lang="en-US" sz="5500" dirty="0">
                <a:ea typeface="+mj-lt"/>
                <a:cs typeface="+mj-lt"/>
              </a:rPr>
            </a:br>
            <a:br>
              <a:rPr lang="en-US" sz="2200" dirty="0">
                <a:ea typeface="+mj-lt"/>
                <a:cs typeface="+mj-lt"/>
              </a:rPr>
            </a:br>
            <a:r>
              <a:rPr lang="en-US" sz="2200" dirty="0">
                <a:ea typeface="+mj-lt"/>
                <a:cs typeface="+mj-lt"/>
              </a:rPr>
              <a:t>                     </a:t>
            </a:r>
            <a:r>
              <a:rPr lang="en-US" sz="2800" b="1" dirty="0">
                <a:ea typeface="+mj-lt"/>
                <a:cs typeface="+mj-lt"/>
              </a:rPr>
              <a:t> Problem Statement (Should not include solution)</a:t>
            </a:r>
            <a:endParaRPr lang="en-US" sz="2800" b="1" dirty="0"/>
          </a:p>
          <a:p>
            <a:endParaRPr lang="en-US" sz="2800" b="1" dirty="0"/>
          </a:p>
          <a:p>
            <a:r>
              <a:rPr lang="en-US" sz="2800" b="1" dirty="0">
                <a:ea typeface="+mj-lt"/>
                <a:cs typeface="+mj-lt"/>
              </a:rPr>
              <a:t>                   Proposed System/Solution</a:t>
            </a:r>
            <a:endParaRPr lang="en-US" sz="2800" b="1" dirty="0"/>
          </a:p>
          <a:p>
            <a:endParaRPr lang="en-US" sz="2800" b="1" dirty="0"/>
          </a:p>
          <a:p>
            <a:r>
              <a:rPr lang="en-US" sz="2800" b="1" dirty="0">
                <a:ea typeface="+mj-lt"/>
                <a:cs typeface="+mj-lt"/>
              </a:rPr>
              <a:t>                   System Development Approach (Technology Used)</a:t>
            </a:r>
            <a:endParaRPr lang="en-US" sz="2800" b="1" dirty="0"/>
          </a:p>
          <a:p>
            <a:endParaRPr lang="en-US" sz="2800" b="1" dirty="0"/>
          </a:p>
          <a:p>
            <a:r>
              <a:rPr lang="en-US" sz="2800" b="1" dirty="0">
                <a:ea typeface="+mj-lt"/>
                <a:cs typeface="+mj-lt"/>
              </a:rPr>
              <a:t>                    Algorithm &amp; Deployment</a:t>
            </a:r>
            <a:endParaRPr lang="en-US" sz="2800" b="1" dirty="0"/>
          </a:p>
          <a:p>
            <a:endParaRPr lang="en-US" sz="2800" b="1" dirty="0"/>
          </a:p>
          <a:p>
            <a:r>
              <a:rPr lang="en-US" sz="2800" b="1" dirty="0">
                <a:ea typeface="+mj-lt"/>
                <a:cs typeface="+mj-lt"/>
              </a:rPr>
              <a:t>                   Result (Output Image)</a:t>
            </a:r>
            <a:endParaRPr lang="en-US" sz="2800" b="1" dirty="0"/>
          </a:p>
          <a:p>
            <a:endParaRPr lang="en-US" sz="2800" b="1" dirty="0"/>
          </a:p>
          <a:p>
            <a:r>
              <a:rPr lang="en-US" sz="2800" b="1" dirty="0">
                <a:ea typeface="+mj-lt"/>
                <a:cs typeface="+mj-lt"/>
              </a:rPr>
              <a:t>                    Conclusion</a:t>
            </a:r>
            <a:endParaRPr lang="en-US" sz="2800" b="1" dirty="0"/>
          </a:p>
          <a:p>
            <a:endParaRPr lang="en-US" sz="2800" b="1" dirty="0"/>
          </a:p>
          <a:p>
            <a:r>
              <a:rPr lang="en-US" sz="2800" b="1" dirty="0">
                <a:ea typeface="+mj-lt"/>
                <a:cs typeface="+mj-lt"/>
              </a:rPr>
              <a:t>                    Future Scope</a:t>
            </a:r>
            <a:endParaRPr lang="en-US" sz="2800" b="1" dirty="0"/>
          </a:p>
          <a:p>
            <a:endParaRPr lang="en-US" sz="2800" b="1" dirty="0"/>
          </a:p>
          <a:p>
            <a:r>
              <a:rPr lang="en-US" sz="2800" b="1" dirty="0">
                <a:ea typeface="+mj-lt"/>
                <a:cs typeface="+mj-lt"/>
              </a:rPr>
              <a:t>                    References</a:t>
            </a:r>
            <a:endParaRPr lang="en-US" sz="2800" b="1" dirty="0"/>
          </a:p>
        </p:txBody>
      </p:sp>
      <p:grpSp>
        <p:nvGrpSpPr>
          <p:cNvPr id="45" name="Group 44">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46" name="Rectangle 45">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8" name="Group 47">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3"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0"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5178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20600" y="-1013389"/>
            <a:ext cx="6857999" cy="88848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EB184F1-FD1C-9278-2D51-5C235BAB6403}"/>
              </a:ext>
            </a:extLst>
          </p:cNvPr>
          <p:cNvSpPr>
            <a:spLocks noGrp="1"/>
          </p:cNvSpPr>
          <p:nvPr>
            <p:ph type="ctrTitle"/>
          </p:nvPr>
        </p:nvSpPr>
        <p:spPr>
          <a:xfrm>
            <a:off x="7422697" y="395289"/>
            <a:ext cx="4549653" cy="2499858"/>
          </a:xfrm>
        </p:spPr>
        <p:txBody>
          <a:bodyPr>
            <a:normAutofit/>
          </a:bodyPr>
          <a:lstStyle/>
          <a:p>
            <a:r>
              <a:rPr lang="en-US" sz="6500" b="1" dirty="0">
                <a:latin typeface="Times New Roman"/>
                <a:cs typeface="Times New Roman"/>
              </a:rPr>
              <a:t>Problem Statement </a:t>
            </a:r>
          </a:p>
        </p:txBody>
      </p:sp>
      <p:sp>
        <p:nvSpPr>
          <p:cNvPr id="3" name="Content Placeholder 2">
            <a:extLst>
              <a:ext uri="{FF2B5EF4-FFF2-40B4-BE49-F238E27FC236}">
                <a16:creationId xmlns:a16="http://schemas.microsoft.com/office/drawing/2014/main" id="{9534A4C0-EB49-3E96-B7E7-D91A46D6F980}"/>
              </a:ext>
            </a:extLst>
          </p:cNvPr>
          <p:cNvSpPr>
            <a:spLocks noGrp="1"/>
          </p:cNvSpPr>
          <p:nvPr>
            <p:ph type="subTitle" idx="1"/>
          </p:nvPr>
        </p:nvSpPr>
        <p:spPr>
          <a:xfrm>
            <a:off x="305906" y="193585"/>
            <a:ext cx="6979424" cy="6538672"/>
          </a:xfrm>
        </p:spPr>
        <p:txBody>
          <a:bodyPr vert="horz" lIns="91440" tIns="45720" rIns="91440" bIns="45720" rtlCol="0" anchor="t">
            <a:noAutofit/>
          </a:bodyPr>
          <a:lstStyle/>
          <a:p>
            <a:pPr algn="just"/>
            <a:r>
              <a:rPr lang="en-US" sz="2600" dirty="0">
                <a:solidFill>
                  <a:schemeClr val="tx1"/>
                </a:solidFill>
                <a:latin typeface="Times New Roman"/>
                <a:cs typeface="Times New Roman"/>
              </a:rPr>
              <a:t>                    In </a:t>
            </a:r>
            <a:r>
              <a:rPr lang="en-US" sz="2600" dirty="0" err="1">
                <a:solidFill>
                  <a:schemeClr val="tx1"/>
                </a:solidFill>
                <a:latin typeface="Times New Roman"/>
                <a:cs typeface="Times New Roman"/>
              </a:rPr>
              <a:t>todays</a:t>
            </a:r>
            <a:r>
              <a:rPr lang="en-US" sz="2600" dirty="0">
                <a:solidFill>
                  <a:schemeClr val="tx1"/>
                </a:solidFill>
                <a:latin typeface="Times New Roman"/>
                <a:cs typeface="Times New Roman"/>
              </a:rPr>
              <a:t> digital </a:t>
            </a:r>
            <a:r>
              <a:rPr lang="en-US" sz="2600" dirty="0" err="1">
                <a:solidFill>
                  <a:schemeClr val="tx1"/>
                </a:solidFill>
                <a:latin typeface="Times New Roman"/>
                <a:cs typeface="Times New Roman"/>
              </a:rPr>
              <a:t>age,where</a:t>
            </a:r>
            <a:r>
              <a:rPr lang="en-US" sz="2600" dirty="0">
                <a:solidFill>
                  <a:schemeClr val="tx1"/>
                </a:solidFill>
                <a:latin typeface="Times New Roman"/>
                <a:cs typeface="Times New Roman"/>
              </a:rPr>
              <a:t> cybersecurity threats loom large ,one of the significant concerns is the proliferation  of</a:t>
            </a:r>
            <a:endParaRPr lang="en-US" dirty="0">
              <a:solidFill>
                <a:schemeClr val="tx1"/>
              </a:solidFill>
              <a:latin typeface="Avenir Next LT Pro"/>
              <a:cs typeface="Times New Roman"/>
            </a:endParaRPr>
          </a:p>
          <a:p>
            <a:pPr algn="just"/>
            <a:r>
              <a:rPr lang="en-US" sz="2600" dirty="0">
                <a:solidFill>
                  <a:schemeClr val="tx1"/>
                </a:solidFill>
                <a:latin typeface="Times New Roman"/>
                <a:cs typeface="Times New Roman"/>
              </a:rPr>
              <a:t>keyloggers ,stealthy software tools designed And  monitor record </a:t>
            </a:r>
            <a:r>
              <a:rPr lang="en-US" sz="2600" err="1">
                <a:solidFill>
                  <a:schemeClr val="tx1"/>
                </a:solidFill>
                <a:latin typeface="Times New Roman"/>
                <a:cs typeface="Times New Roman"/>
              </a:rPr>
              <a:t>keystockers</a:t>
            </a:r>
            <a:r>
              <a:rPr lang="en-US" sz="2600" dirty="0">
                <a:solidFill>
                  <a:schemeClr val="tx1"/>
                </a:solidFill>
                <a:latin typeface="Times New Roman"/>
                <a:cs typeface="Times New Roman"/>
              </a:rPr>
              <a:t> pose a severe threat to individuals and organizations as they can capture sensitive information such</a:t>
            </a:r>
            <a:endParaRPr lang="en-US" dirty="0">
              <a:solidFill>
                <a:schemeClr val="tx1"/>
              </a:solidFill>
              <a:latin typeface="Avenir Next LT Pro"/>
              <a:cs typeface="Times New Roman"/>
            </a:endParaRPr>
          </a:p>
          <a:p>
            <a:pPr algn="just"/>
            <a:r>
              <a:rPr lang="en-US" sz="2600" dirty="0">
                <a:solidFill>
                  <a:schemeClr val="tx1"/>
                </a:solidFill>
                <a:latin typeface="Times New Roman"/>
                <a:cs typeface="Times New Roman"/>
              </a:rPr>
              <a:t> as passwords ,credit card details ,and other personal data ,leading to identify </a:t>
            </a:r>
            <a:r>
              <a:rPr lang="en-US" sz="2600" err="1">
                <a:solidFill>
                  <a:schemeClr val="tx1"/>
                </a:solidFill>
                <a:latin typeface="Times New Roman"/>
                <a:cs typeface="Times New Roman"/>
              </a:rPr>
              <a:t>theft,financial</a:t>
            </a:r>
            <a:r>
              <a:rPr lang="en-US" sz="2600" dirty="0">
                <a:solidFill>
                  <a:schemeClr val="tx1"/>
                </a:solidFill>
                <a:latin typeface="Times New Roman"/>
                <a:cs typeface="Times New Roman"/>
              </a:rPr>
              <a:t> </a:t>
            </a:r>
            <a:r>
              <a:rPr lang="en-US" sz="2600" err="1">
                <a:solidFill>
                  <a:schemeClr val="tx1"/>
                </a:solidFill>
                <a:latin typeface="Times New Roman"/>
                <a:cs typeface="Times New Roman"/>
              </a:rPr>
              <a:t>loss,and</a:t>
            </a:r>
            <a:r>
              <a:rPr lang="en-US" sz="2600" dirty="0">
                <a:solidFill>
                  <a:schemeClr val="tx1"/>
                </a:solidFill>
                <a:latin typeface="Times New Roman"/>
                <a:cs typeface="Times New Roman"/>
              </a:rPr>
              <a:t> privacy breaches.</a:t>
            </a:r>
            <a:endParaRPr lang="en-US">
              <a:solidFill>
                <a:schemeClr val="tx1"/>
              </a:solidFill>
            </a:endParaRPr>
          </a:p>
        </p:txBody>
      </p:sp>
      <p:grpSp>
        <p:nvGrpSpPr>
          <p:cNvPr id="14" name="Group 13">
            <a:extLst>
              <a:ext uri="{FF2B5EF4-FFF2-40B4-BE49-F238E27FC236}">
                <a16:creationId xmlns:a16="http://schemas.microsoft.com/office/drawing/2014/main" id="{DF3051BA-EC19-4D8D-B5E3-10AF20026F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35921" y="2840038"/>
            <a:ext cx="2216150" cy="1177924"/>
            <a:chOff x="4987925" y="2840038"/>
            <a:chExt cx="2216150" cy="1177924"/>
          </a:xfrm>
        </p:grpSpPr>
        <p:sp>
          <p:nvSpPr>
            <p:cNvPr id="15" name="Rectangle 14">
              <a:extLst>
                <a:ext uri="{FF2B5EF4-FFF2-40B4-BE49-F238E27FC236}">
                  <a16:creationId xmlns:a16="http://schemas.microsoft.com/office/drawing/2014/main" id="{FD78C318-2188-4C14-8EEF-F9F6C8CC3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64B20085-9D92-406D-8A76-E698EA9189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7" name="Group 16">
                <a:extLst>
                  <a:ext uri="{FF2B5EF4-FFF2-40B4-BE49-F238E27FC236}">
                    <a16:creationId xmlns:a16="http://schemas.microsoft.com/office/drawing/2014/main" id="{9C553453-D3A3-4D6C-AB29-56E1D615F6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1" name="Freeform 68">
                  <a:extLst>
                    <a:ext uri="{FF2B5EF4-FFF2-40B4-BE49-F238E27FC236}">
                      <a16:creationId xmlns:a16="http://schemas.microsoft.com/office/drawing/2014/main" id="{7AAE47F8-C3A8-4034-9064-8C3241A964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A1BD09C1-6EAB-4FD0-8E3E-5395370F4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Line 70">
                  <a:extLst>
                    <a:ext uri="{FF2B5EF4-FFF2-40B4-BE49-F238E27FC236}">
                      <a16:creationId xmlns:a16="http://schemas.microsoft.com/office/drawing/2014/main" id="{3A35D392-3E6C-44DF-8AE9-9623BC0EB2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B3DA3B67-52C7-4832-9866-8D5A523597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9" name="Freeform 68">
                  <a:extLst>
                    <a:ext uri="{FF2B5EF4-FFF2-40B4-BE49-F238E27FC236}">
                      <a16:creationId xmlns:a16="http://schemas.microsoft.com/office/drawing/2014/main" id="{996787C3-F164-4304-9FBF-244518346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E004CCF-6644-4C43-B8CA-1BCC5C46A2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3824467A-05FD-4A66-8B5A-A544E93045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5707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C67B-6F9C-B9F1-D2A7-E078BF842757}"/>
              </a:ext>
            </a:extLst>
          </p:cNvPr>
          <p:cNvSpPr>
            <a:spLocks noGrp="1"/>
          </p:cNvSpPr>
          <p:nvPr>
            <p:ph type="title"/>
          </p:nvPr>
        </p:nvSpPr>
        <p:spPr>
          <a:xfrm>
            <a:off x="342419" y="7101"/>
            <a:ext cx="10860181" cy="1342873"/>
          </a:xfrm>
        </p:spPr>
        <p:txBody>
          <a:bodyPr>
            <a:noAutofit/>
          </a:bodyPr>
          <a:lstStyle/>
          <a:p>
            <a:r>
              <a:rPr lang="en-US" sz="5800" b="1" dirty="0">
                <a:ea typeface="+mj-lt"/>
                <a:cs typeface="+mj-lt"/>
              </a:rPr>
              <a:t>        PROPOSED SOLUTION</a:t>
            </a:r>
            <a:endParaRPr lang="en-US" sz="5800" b="1" dirty="0"/>
          </a:p>
        </p:txBody>
      </p:sp>
      <p:sp>
        <p:nvSpPr>
          <p:cNvPr id="3" name="Content Placeholder 2">
            <a:extLst>
              <a:ext uri="{FF2B5EF4-FFF2-40B4-BE49-F238E27FC236}">
                <a16:creationId xmlns:a16="http://schemas.microsoft.com/office/drawing/2014/main" id="{C76A2540-A770-4E3D-A93A-92E7791D328C}"/>
              </a:ext>
            </a:extLst>
          </p:cNvPr>
          <p:cNvSpPr>
            <a:spLocks noGrp="1"/>
          </p:cNvSpPr>
          <p:nvPr>
            <p:ph idx="1"/>
          </p:nvPr>
        </p:nvSpPr>
        <p:spPr>
          <a:xfrm>
            <a:off x="126759" y="1455888"/>
            <a:ext cx="11909727" cy="5406038"/>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The solution will consist of the following components:</a:t>
            </a:r>
          </a:p>
          <a:p>
            <a:pPr marL="359410" indent="-359410"/>
            <a:r>
              <a:rPr lang="en-US" dirty="0">
                <a:solidFill>
                  <a:schemeClr val="tx1"/>
                </a:solidFill>
                <a:latin typeface="Times New Roman"/>
                <a:ea typeface="+mn-lt"/>
                <a:cs typeface="+mn-lt"/>
              </a:rPr>
              <a:t>1.</a:t>
            </a:r>
            <a:r>
              <a:rPr lang="en-US" sz="2800" b="1" dirty="0">
                <a:solidFill>
                  <a:srgbClr val="002060"/>
                </a:solidFill>
                <a:latin typeface="Times New Roman"/>
                <a:ea typeface="+mn-lt"/>
                <a:cs typeface="+mn-lt"/>
              </a:rPr>
              <a:t> Encryption Techniques:</a:t>
            </a:r>
            <a:r>
              <a:rPr lang="en-US" dirty="0">
                <a:solidFill>
                  <a:schemeClr val="tx1"/>
                </a:solidFill>
                <a:latin typeface="Times New Roman"/>
                <a:ea typeface="+mn-lt"/>
                <a:cs typeface="+mn-lt"/>
              </a:rPr>
              <a:t> Implementing encryption techniques is crucial for securing the data collected by the keylogger. Encryption involves encoding the keystrokes in a way that only authorized parties can decrypt and access the information. This helps protect sensitive data from unauthorized access or interception.</a:t>
            </a:r>
            <a:br>
              <a:rPr lang="en-US" dirty="0">
                <a:latin typeface="Times New Roman"/>
                <a:ea typeface="+mn-lt"/>
                <a:cs typeface="+mn-lt"/>
              </a:rPr>
            </a:br>
            <a:br>
              <a:rPr lang="en-US" dirty="0">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Data Storage and Transmission:</a:t>
            </a:r>
            <a:r>
              <a:rPr lang="en-US" dirty="0">
                <a:solidFill>
                  <a:schemeClr val="tx1"/>
                </a:solidFill>
                <a:latin typeface="Times New Roman"/>
                <a:ea typeface="+mn-lt"/>
                <a:cs typeface="+mn-lt"/>
              </a:rPr>
              <a:t> Encrypting the keystrokes before storing or transmitting them adds an extra layer of security. It ensures that even if the data is intercepted, it remains unreadable without the decryption key. This is especially important for keyloggers that may be used to capture sensitive information like passwords or personal data.</a:t>
            </a:r>
            <a:br>
              <a:rPr lang="en-US" dirty="0">
                <a:latin typeface="Times New Roman"/>
                <a:ea typeface="+mn-lt"/>
                <a:cs typeface="+mn-lt"/>
              </a:rPr>
            </a:br>
            <a:endParaRPr lang="en-US" dirty="0">
              <a:solidFill>
                <a:schemeClr val="tx1"/>
              </a:solidFill>
              <a:latin typeface="Times New Roman"/>
              <a:ea typeface="+mn-lt"/>
              <a:cs typeface="+mn-lt"/>
            </a:endParaRPr>
          </a:p>
        </p:txBody>
      </p:sp>
    </p:spTree>
    <p:extLst>
      <p:ext uri="{BB962C8B-B14F-4D97-AF65-F5344CB8AC3E}">
        <p14:creationId xmlns:p14="http://schemas.microsoft.com/office/powerpoint/2010/main" val="313091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BDB8-EC77-BE2B-1CFC-35900522CFE9}"/>
              </a:ext>
            </a:extLst>
          </p:cNvPr>
          <p:cNvSpPr>
            <a:spLocks noGrp="1"/>
          </p:cNvSpPr>
          <p:nvPr>
            <p:ph idx="1"/>
          </p:nvPr>
        </p:nvSpPr>
        <p:spPr>
          <a:xfrm>
            <a:off x="256156" y="291322"/>
            <a:ext cx="11737198" cy="6412454"/>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3. </a:t>
            </a:r>
            <a:r>
              <a:rPr lang="en-US" sz="2800" b="1" dirty="0">
                <a:solidFill>
                  <a:srgbClr val="002060"/>
                </a:solidFill>
                <a:latin typeface="Times New Roman"/>
                <a:ea typeface="+mn-lt"/>
                <a:cs typeface="+mn-lt"/>
              </a:rPr>
              <a:t>Software Updates:</a:t>
            </a:r>
            <a:r>
              <a:rPr lang="en-US" dirty="0">
                <a:solidFill>
                  <a:schemeClr val="tx1"/>
                </a:solidFill>
                <a:latin typeface="Times New Roman"/>
                <a:ea typeface="+mn-lt"/>
                <a:cs typeface="+mn-lt"/>
              </a:rPr>
              <a:t> Regularly updating the keylogger software is essential for maintaining security. Software updates often include patches for known vulnerabilities or weaknesses that could be exploited by malicious actors. By staying up-to-date with software updates, you can mitigate potential security risks.</a:t>
            </a:r>
            <a:br>
              <a:rPr lang="en-US" dirty="0">
                <a:latin typeface="Times New Roman"/>
                <a:ea typeface="+mn-lt"/>
                <a:cs typeface="+mn-lt"/>
              </a:rPr>
            </a:br>
            <a:r>
              <a:rPr lang="en-US" dirty="0">
                <a:solidFill>
                  <a:schemeClr val="tx1"/>
                </a:solidFill>
                <a:latin typeface="Times New Roman"/>
                <a:ea typeface="+mn-lt"/>
                <a:cs typeface="+mn-lt"/>
              </a:rPr>
              <a:t>4. </a:t>
            </a:r>
            <a:r>
              <a:rPr lang="en-US" sz="2800" b="1" dirty="0">
                <a:solidFill>
                  <a:srgbClr val="002060"/>
                </a:solidFill>
                <a:latin typeface="Times New Roman"/>
                <a:ea typeface="+mn-lt"/>
                <a:cs typeface="+mn-lt"/>
              </a:rPr>
              <a:t>Access Controls:</a:t>
            </a:r>
            <a:r>
              <a:rPr lang="en-US" dirty="0">
                <a:solidFill>
                  <a:schemeClr val="tx1"/>
                </a:solidFill>
                <a:latin typeface="Times New Roman"/>
                <a:ea typeface="+mn-lt"/>
                <a:cs typeface="+mn-lt"/>
              </a:rPr>
              <a:t> Implementing strong access controls helps prevent unauthorized access to the keylogger data. This includes setting up user authentication mechanisms, restricting access to sensitive information, and monitoring user activity to detect any suspicious behavior.</a:t>
            </a:r>
            <a:br>
              <a:rPr lang="en-US" dirty="0">
                <a:latin typeface="Times New Roman"/>
                <a:ea typeface="+mn-lt"/>
                <a:cs typeface="+mn-lt"/>
              </a:rPr>
            </a:br>
            <a:r>
              <a:rPr lang="en-US" dirty="0">
                <a:solidFill>
                  <a:schemeClr val="tx1"/>
                </a:solidFill>
                <a:latin typeface="Times New Roman"/>
                <a:ea typeface="+mn-lt"/>
                <a:cs typeface="+mn-lt"/>
              </a:rPr>
              <a:t>5. </a:t>
            </a:r>
            <a:r>
              <a:rPr lang="en-US" sz="2800" b="1" dirty="0">
                <a:solidFill>
                  <a:srgbClr val="002060"/>
                </a:solidFill>
                <a:latin typeface="Times New Roman"/>
                <a:ea typeface="+mn-lt"/>
                <a:cs typeface="+mn-lt"/>
              </a:rPr>
              <a:t>Documentation and Testing:</a:t>
            </a:r>
            <a:r>
              <a:rPr lang="en-US" dirty="0">
                <a:solidFill>
                  <a:schemeClr val="tx1"/>
                </a:solidFill>
                <a:latin typeface="Times New Roman"/>
                <a:ea typeface="+mn-lt"/>
                <a:cs typeface="+mn-lt"/>
              </a:rPr>
              <a:t> It is important to document the security measures implemented in the keylogger project and conduct thorough testing to ensure their effectiveness. This includes testing the encryption algorithms, access controls, and overall security posture of the keylogger system.</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2024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979-EFB6-7E91-370B-526E06F2D17D}"/>
              </a:ext>
            </a:extLst>
          </p:cNvPr>
          <p:cNvSpPr>
            <a:spLocks noGrp="1"/>
          </p:cNvSpPr>
          <p:nvPr>
            <p:ph type="title"/>
          </p:nvPr>
        </p:nvSpPr>
        <p:spPr>
          <a:xfrm>
            <a:off x="989400" y="237138"/>
            <a:ext cx="10213200" cy="1112836"/>
          </a:xfrm>
        </p:spPr>
        <p:txBody>
          <a:bodyPr>
            <a:normAutofit/>
          </a:bodyPr>
          <a:lstStyle/>
          <a:p>
            <a:r>
              <a:rPr lang="en-US" sz="5800" b="1" dirty="0">
                <a:latin typeface="Times New Roman"/>
                <a:ea typeface="+mj-lt"/>
                <a:cs typeface="+mj-lt"/>
              </a:rPr>
              <a:t>     SYSTEM APPROACH</a:t>
            </a:r>
            <a:endParaRPr lang="en-US" sz="5800" b="1" dirty="0">
              <a:latin typeface="Times New Roman"/>
              <a:cs typeface="Times New Roman"/>
            </a:endParaRPr>
          </a:p>
        </p:txBody>
      </p:sp>
      <p:sp>
        <p:nvSpPr>
          <p:cNvPr id="3" name="Content Placeholder 2">
            <a:extLst>
              <a:ext uri="{FF2B5EF4-FFF2-40B4-BE49-F238E27FC236}">
                <a16:creationId xmlns:a16="http://schemas.microsoft.com/office/drawing/2014/main" id="{DACE7BB6-88CD-2CA3-68FC-6DE70DF713CB}"/>
              </a:ext>
            </a:extLst>
          </p:cNvPr>
          <p:cNvSpPr>
            <a:spLocks noGrp="1"/>
          </p:cNvSpPr>
          <p:nvPr>
            <p:ph idx="1"/>
          </p:nvPr>
        </p:nvSpPr>
        <p:spPr>
          <a:xfrm>
            <a:off x="328042" y="1355245"/>
            <a:ext cx="11636558" cy="5032229"/>
          </a:xfrm>
        </p:spPr>
        <p:txBody>
          <a:bodyPr vert="horz" lIns="91440" tIns="45720" rIns="91440" bIns="45720" rtlCol="0" anchor="t">
            <a:noAutofit/>
          </a:bodyPr>
          <a:lstStyle/>
          <a:p>
            <a:pPr marL="359410" indent="-359410"/>
            <a:r>
              <a:rPr lang="en-US" dirty="0">
                <a:solidFill>
                  <a:schemeClr val="tx1"/>
                </a:solidFill>
                <a:latin typeface="Times New Roman"/>
                <a:cs typeface="Times New Roman"/>
              </a:rPr>
              <a:t>In a system approach for a keylogger project, it is important to consider the various components and interactions within the system to ensure its functionality and security. Here is a breakdown of the system approach for a keylogger project:</a:t>
            </a:r>
            <a:endParaRPr lang="en-US">
              <a:solidFill>
                <a:schemeClr val="tx1"/>
              </a:solidFill>
              <a:latin typeface="Times New Roman"/>
              <a:cs typeface="Times New Roman"/>
            </a:endParaRPr>
          </a:p>
          <a:p>
            <a:pPr marL="0" indent="0">
              <a:buNone/>
            </a:pPr>
            <a:r>
              <a:rPr lang="en-US" dirty="0">
                <a:solidFill>
                  <a:schemeClr val="tx1"/>
                </a:solidFill>
                <a:latin typeface="Times New Roman"/>
                <a:cs typeface="Times New Roman"/>
              </a:rPr>
              <a:t>     </a:t>
            </a:r>
            <a:r>
              <a:rPr lang="en-US" sz="2400" b="1" dirty="0">
                <a:solidFill>
                  <a:schemeClr val="tx1"/>
                </a:solidFill>
                <a:latin typeface="Times New Roman"/>
                <a:cs typeface="Times New Roman"/>
              </a:rPr>
              <a:t> 1. Input Component</a:t>
            </a:r>
          </a:p>
          <a:p>
            <a:pPr marL="359410" indent="-359410"/>
            <a:r>
              <a:rPr lang="en-US" sz="2400" b="1" dirty="0">
                <a:solidFill>
                  <a:schemeClr val="tx1"/>
                </a:solidFill>
                <a:latin typeface="Times New Roman"/>
                <a:cs typeface="Times New Roman"/>
              </a:rPr>
              <a:t>2. Processing Component:</a:t>
            </a:r>
          </a:p>
          <a:p>
            <a:pPr marL="359410" indent="-359410"/>
            <a:r>
              <a:rPr lang="en-US" sz="2400" b="1" dirty="0">
                <a:solidFill>
                  <a:schemeClr val="tx1"/>
                </a:solidFill>
                <a:latin typeface="Times New Roman"/>
                <a:cs typeface="Times New Roman"/>
              </a:rPr>
              <a:t>3. Storage Component:</a:t>
            </a:r>
          </a:p>
          <a:p>
            <a:pPr marL="359410" indent="-359410"/>
            <a:r>
              <a:rPr lang="en-US" sz="2400" b="1" dirty="0">
                <a:solidFill>
                  <a:schemeClr val="tx1"/>
                </a:solidFill>
                <a:latin typeface="Times New Roman"/>
                <a:cs typeface="Times New Roman"/>
              </a:rPr>
              <a:t>4. Transmission Component</a:t>
            </a:r>
          </a:p>
          <a:p>
            <a:pPr marL="359410" indent="-359410"/>
            <a:r>
              <a:rPr lang="en-US" sz="2400" b="1" dirty="0">
                <a:solidFill>
                  <a:schemeClr val="tx1"/>
                </a:solidFill>
                <a:latin typeface="Times New Roman"/>
                <a:cs typeface="Times New Roman"/>
              </a:rPr>
              <a:t>6. Security Measures</a:t>
            </a:r>
            <a:br>
              <a:rPr lang="en-US" sz="2400" b="1" dirty="0">
                <a:latin typeface="Times New Roman"/>
              </a:rPr>
            </a:br>
            <a:r>
              <a:rPr lang="en-US" sz="2400" b="1" dirty="0">
                <a:solidFill>
                  <a:schemeClr val="tx1"/>
                </a:solidFill>
                <a:latin typeface="Times New Roman"/>
                <a:cs typeface="Times New Roman"/>
              </a:rPr>
              <a:t>5. User Interface Component:</a:t>
            </a:r>
          </a:p>
          <a:p>
            <a:pPr marL="359410" indent="-359410"/>
            <a:endParaRPr lang="en-US" sz="2400" b="1" dirty="0">
              <a:solidFill>
                <a:schemeClr val="tx1"/>
              </a:solidFill>
              <a:latin typeface="Times New Roman"/>
              <a:cs typeface="Times New Roman"/>
            </a:endParaRPr>
          </a:p>
        </p:txBody>
      </p:sp>
    </p:spTree>
    <p:extLst>
      <p:ext uri="{BB962C8B-B14F-4D97-AF65-F5344CB8AC3E}">
        <p14:creationId xmlns:p14="http://schemas.microsoft.com/office/powerpoint/2010/main" val="82420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DF1-8F86-5FAC-1DA4-51ABC9F0FC15}"/>
              </a:ext>
            </a:extLst>
          </p:cNvPr>
          <p:cNvSpPr>
            <a:spLocks noGrp="1"/>
          </p:cNvSpPr>
          <p:nvPr>
            <p:ph type="title"/>
          </p:nvPr>
        </p:nvSpPr>
        <p:spPr>
          <a:xfrm>
            <a:off x="558081" y="912874"/>
            <a:ext cx="11420897" cy="1716684"/>
          </a:xfrm>
        </p:spPr>
        <p:txBody>
          <a:bodyPr>
            <a:noAutofit/>
          </a:bodyPr>
          <a:lstStyle/>
          <a:p>
            <a:r>
              <a:rPr lang="en-US" sz="5800" b="1" dirty="0">
                <a:latin typeface="Times New Roman"/>
                <a:ea typeface="+mj-lt"/>
                <a:cs typeface="+mj-lt"/>
              </a:rPr>
              <a:t>     ALGORITHM   &amp;                                            DEPLOYMENT</a:t>
            </a:r>
            <a:endParaRPr lang="en-US" sz="5800" b="1" dirty="0">
              <a:latin typeface="Times New Roman"/>
              <a:cs typeface="Times New Roman"/>
            </a:endParaRPr>
          </a:p>
        </p:txBody>
      </p:sp>
      <p:sp>
        <p:nvSpPr>
          <p:cNvPr id="3" name="Content Placeholder 2">
            <a:extLst>
              <a:ext uri="{FF2B5EF4-FFF2-40B4-BE49-F238E27FC236}">
                <a16:creationId xmlns:a16="http://schemas.microsoft.com/office/drawing/2014/main" id="{8C765DEC-F4D5-811D-C17A-333F398A195C}"/>
              </a:ext>
            </a:extLst>
          </p:cNvPr>
          <p:cNvSpPr>
            <a:spLocks noGrp="1"/>
          </p:cNvSpPr>
          <p:nvPr>
            <p:ph idx="1"/>
          </p:nvPr>
        </p:nvSpPr>
        <p:spPr>
          <a:xfrm>
            <a:off x="126760" y="2476680"/>
            <a:ext cx="12010368" cy="4140833"/>
          </a:xfrm>
        </p:spPr>
        <p:txBody>
          <a:bodyPr vert="horz" lIns="91440" tIns="45720" rIns="91440" bIns="45720" rtlCol="0" anchor="t">
            <a:noAutofit/>
          </a:bodyPr>
          <a:lstStyle/>
          <a:p>
            <a:pPr marL="359410" indent="-359410"/>
            <a:r>
              <a:rPr lang="en-US" sz="4500" b="1" dirty="0">
                <a:solidFill>
                  <a:schemeClr val="tx1"/>
                </a:solidFill>
                <a:latin typeface="Times New Roman"/>
                <a:ea typeface="+mn-lt"/>
                <a:cs typeface="+mn-lt"/>
              </a:rPr>
              <a:t>Algorithm:</a:t>
            </a:r>
            <a:br>
              <a:rPr lang="en-US" dirty="0">
                <a:latin typeface="Times New Roman"/>
                <a:ea typeface="+mn-lt"/>
                <a:cs typeface="+mn-lt"/>
              </a:rPr>
            </a:br>
            <a:r>
              <a:rPr lang="en-US" dirty="0">
                <a:solidFill>
                  <a:schemeClr val="tx1"/>
                </a:solidFill>
                <a:latin typeface="Times New Roman"/>
                <a:ea typeface="+mn-lt"/>
                <a:cs typeface="+mn-lt"/>
              </a:rPr>
              <a:t>1. </a:t>
            </a:r>
            <a:r>
              <a:rPr lang="en-US" sz="2800" b="1" dirty="0">
                <a:solidFill>
                  <a:srgbClr val="002060"/>
                </a:solidFill>
                <a:latin typeface="Times New Roman"/>
                <a:ea typeface="+mn-lt"/>
                <a:cs typeface="+mn-lt"/>
              </a:rPr>
              <a:t>Keylogging Algorithm: </a:t>
            </a:r>
            <a:r>
              <a:rPr lang="en-US" dirty="0">
                <a:solidFill>
                  <a:schemeClr val="tx1"/>
                </a:solidFill>
                <a:latin typeface="Times New Roman"/>
                <a:ea typeface="+mn-lt"/>
                <a:cs typeface="+mn-lt"/>
              </a:rPr>
              <a:t>The keylogging algorithm is responsible for capturing keystrokes from the user's input devices, such as the keyboard. It records the keystrokes in real-time and processes the data for storage or transmission.</a:t>
            </a:r>
            <a:br>
              <a:rPr lang="en-US" dirty="0">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Encryption Algorithm: </a:t>
            </a:r>
            <a:r>
              <a:rPr lang="en-US" dirty="0">
                <a:solidFill>
                  <a:schemeClr val="tx1"/>
                </a:solidFill>
                <a:latin typeface="Times New Roman"/>
                <a:ea typeface="+mn-lt"/>
                <a:cs typeface="+mn-lt"/>
              </a:rPr>
              <a:t>To ensure the security of the captured keystrokes, an encryption algorithm is used to encrypt the data before storing or transmitting it. Common encryption </a:t>
            </a:r>
            <a:r>
              <a:rPr lang="en-US" dirty="0" err="1">
                <a:solidFill>
                  <a:schemeClr val="tx1"/>
                </a:solidFill>
                <a:latin typeface="Times New Roman"/>
                <a:ea typeface="+mn-lt"/>
                <a:cs typeface="+mn-lt"/>
              </a:rPr>
              <a:t>algorithams</a:t>
            </a:r>
            <a:r>
              <a:rPr lang="en-US" dirty="0">
                <a:solidFill>
                  <a:schemeClr val="tx1"/>
                </a:solidFill>
                <a:latin typeface="Times New Roman"/>
                <a:ea typeface="+mn-lt"/>
                <a:cs typeface="+mn-lt"/>
              </a:rPr>
              <a:t> include AES (Advanced Encryption Standard) or RSA (Rivest-Shamir-Adleman).</a:t>
            </a:r>
            <a:br>
              <a:rPr lang="en-US" dirty="0">
                <a:latin typeface="Times New Roman"/>
                <a:ea typeface="+mn-lt"/>
                <a:cs typeface="+mn-lt"/>
              </a:rPr>
            </a:br>
            <a:endParaRPr lang="en-US">
              <a:solidFill>
                <a:schemeClr val="tx1"/>
              </a:solidFill>
              <a:latin typeface="Times New Roman"/>
              <a:ea typeface="+mn-lt"/>
              <a:cs typeface="+mn-lt"/>
            </a:endParaRPr>
          </a:p>
        </p:txBody>
      </p:sp>
    </p:spTree>
    <p:extLst>
      <p:ext uri="{BB962C8B-B14F-4D97-AF65-F5344CB8AC3E}">
        <p14:creationId xmlns:p14="http://schemas.microsoft.com/office/powerpoint/2010/main" val="306927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728C8-1CBC-80FB-01D3-DD45B9A31750}"/>
              </a:ext>
            </a:extLst>
          </p:cNvPr>
          <p:cNvSpPr>
            <a:spLocks noGrp="1"/>
          </p:cNvSpPr>
          <p:nvPr>
            <p:ph idx="1"/>
          </p:nvPr>
        </p:nvSpPr>
        <p:spPr>
          <a:xfrm>
            <a:off x="198646" y="205058"/>
            <a:ext cx="11679689" cy="6369322"/>
          </a:xfrm>
        </p:spPr>
        <p:txBody>
          <a:bodyPr vert="horz" lIns="91440" tIns="45720" rIns="91440" bIns="45720" rtlCol="0" anchor="t">
            <a:noAutofit/>
          </a:bodyPr>
          <a:lstStyle/>
          <a:p>
            <a:pPr marL="359410" indent="-359410">
              <a:buNone/>
            </a:pPr>
            <a:r>
              <a:rPr lang="en-US" sz="5000" b="1" dirty="0">
                <a:solidFill>
                  <a:schemeClr val="tx1"/>
                </a:solidFill>
                <a:latin typeface="Times New Roman"/>
                <a:ea typeface="+mn-lt"/>
                <a:cs typeface="+mn-lt"/>
              </a:rPr>
              <a:t>Deployment:</a:t>
            </a:r>
            <a:endParaRPr lang="en-US" sz="5000" dirty="0">
              <a:solidFill>
                <a:schemeClr val="tx1"/>
              </a:solidFill>
            </a:endParaRPr>
          </a:p>
          <a:p>
            <a:pPr marL="359410" indent="-359410">
              <a:buNone/>
            </a:pPr>
            <a:r>
              <a:rPr lang="en-US" dirty="0">
                <a:solidFill>
                  <a:schemeClr val="tx1"/>
                </a:solidFill>
                <a:latin typeface="Times New Roman"/>
                <a:ea typeface="+mn-lt"/>
                <a:cs typeface="+mn-lt"/>
              </a:rPr>
              <a:t>       1. </a:t>
            </a:r>
            <a:r>
              <a:rPr lang="en-US" sz="2800" b="1" dirty="0">
                <a:solidFill>
                  <a:srgbClr val="002060"/>
                </a:solidFill>
                <a:latin typeface="Times New Roman"/>
                <a:ea typeface="+mn-lt"/>
                <a:cs typeface="+mn-lt"/>
              </a:rPr>
              <a:t>Local Deployment: </a:t>
            </a:r>
            <a:r>
              <a:rPr lang="en-US" dirty="0">
                <a:solidFill>
                  <a:schemeClr val="tx1"/>
                </a:solidFill>
                <a:latin typeface="Times New Roman"/>
                <a:ea typeface="+mn-lt"/>
                <a:cs typeface="+mn-lt"/>
              </a:rPr>
              <a:t>The keylogger project can be deployed locally on a single device, such as a computer or mobile device. This deployment method allows the keylogger to capture keystrokes from the local input devices and store the data on the same device.</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Remote Deployment:</a:t>
            </a:r>
            <a:r>
              <a:rPr lang="en-US" dirty="0">
                <a:solidFill>
                  <a:schemeClr val="tx1"/>
                </a:solidFill>
                <a:latin typeface="Times New Roman"/>
                <a:ea typeface="+mn-lt"/>
                <a:cs typeface="+mn-lt"/>
              </a:rPr>
              <a:t> In a remote deployment scenario, the keylogger project is deployed on a remote server or cloud environment. This allows the keylogger to capture keystrokes from multiple devices connected to the server and store or transmit the data securely over the network.</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3.</a:t>
            </a:r>
            <a:r>
              <a:rPr lang="en-US" sz="2800" b="1" dirty="0">
                <a:solidFill>
                  <a:srgbClr val="002060"/>
                </a:solidFill>
                <a:latin typeface="Times New Roman"/>
                <a:ea typeface="+mn-lt"/>
                <a:cs typeface="+mn-lt"/>
              </a:rPr>
              <a:t> Client-Server Architecture</a:t>
            </a:r>
            <a:r>
              <a:rPr lang="en-US" dirty="0">
                <a:solidFill>
                  <a:schemeClr val="tx1"/>
                </a:solidFill>
                <a:latin typeface="Times New Roman"/>
                <a:ea typeface="+mn-lt"/>
                <a:cs typeface="+mn-lt"/>
              </a:rPr>
              <a:t>: A client-server architecture can be used for deploying the keylogger project, where the client-side component captures the keystrokes and sends them to the server-side component for processing, encryption, and storage.</a:t>
            </a:r>
            <a:endParaRPr lang="en-US">
              <a:solidFill>
                <a:schemeClr val="tx1"/>
              </a:solidFill>
            </a:endParaRPr>
          </a:p>
        </p:txBody>
      </p:sp>
    </p:spTree>
    <p:extLst>
      <p:ext uri="{BB962C8B-B14F-4D97-AF65-F5344CB8AC3E}">
        <p14:creationId xmlns:p14="http://schemas.microsoft.com/office/powerpoint/2010/main" val="222292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EC7C-5C8A-5694-5301-A5B6A6E0BA24}"/>
              </a:ext>
            </a:extLst>
          </p:cNvPr>
          <p:cNvSpPr>
            <a:spLocks noGrp="1"/>
          </p:cNvSpPr>
          <p:nvPr>
            <p:ph type="title"/>
          </p:nvPr>
        </p:nvSpPr>
        <p:spPr>
          <a:xfrm>
            <a:off x="989400" y="395289"/>
            <a:ext cx="10213200" cy="1429137"/>
          </a:xfrm>
        </p:spPr>
        <p:txBody>
          <a:bodyPr>
            <a:normAutofit/>
          </a:bodyPr>
          <a:lstStyle/>
          <a:p>
            <a:r>
              <a:rPr lang="en-US" sz="6500" b="1" dirty="0">
                <a:latin typeface="Times New Roman"/>
                <a:cs typeface="Times New Roman"/>
              </a:rPr>
              <a:t>       Conclusion</a:t>
            </a:r>
          </a:p>
        </p:txBody>
      </p:sp>
      <p:sp>
        <p:nvSpPr>
          <p:cNvPr id="3" name="Content Placeholder 2">
            <a:extLst>
              <a:ext uri="{FF2B5EF4-FFF2-40B4-BE49-F238E27FC236}">
                <a16:creationId xmlns:a16="http://schemas.microsoft.com/office/drawing/2014/main" id="{42A7C51E-8F9F-5696-A32F-EE8042861D3F}"/>
              </a:ext>
            </a:extLst>
          </p:cNvPr>
          <p:cNvSpPr>
            <a:spLocks noGrp="1"/>
          </p:cNvSpPr>
          <p:nvPr>
            <p:ph idx="1"/>
          </p:nvPr>
        </p:nvSpPr>
        <p:spPr>
          <a:xfrm>
            <a:off x="989400" y="2102868"/>
            <a:ext cx="10213200" cy="4040191"/>
          </a:xfrm>
        </p:spPr>
        <p:txBody>
          <a:bodyPr vert="horz" lIns="91440" tIns="45720" rIns="91440" bIns="45720" rtlCol="0" anchor="t">
            <a:normAutofit/>
          </a:bodyPr>
          <a:lstStyle/>
          <a:p>
            <a:pPr marL="359410" indent="-359410"/>
            <a:r>
              <a:rPr lang="en-US" dirty="0">
                <a:solidFill>
                  <a:schemeClr val="tx1"/>
                </a:solidFill>
                <a:latin typeface="Times New Roman"/>
                <a:ea typeface="+mn-lt"/>
                <a:cs typeface="+mn-lt"/>
              </a:rPr>
              <a:t>                                   In conclusion, keylogger security is crucial in protecting sensitive information from unauthorized access. Implementing strong </a:t>
            </a:r>
            <a:r>
              <a:rPr lang="en-US" dirty="0" err="1">
                <a:solidFill>
                  <a:schemeClr val="tx1"/>
                </a:solidFill>
                <a:latin typeface="Times New Roman"/>
                <a:ea typeface="+mn-lt"/>
                <a:cs typeface="+mn-lt"/>
              </a:rPr>
              <a:t>sAecurity</a:t>
            </a:r>
            <a:r>
              <a:rPr lang="en-US" dirty="0">
                <a:solidFill>
                  <a:schemeClr val="tx1"/>
                </a:solidFill>
                <a:latin typeface="Times New Roman"/>
                <a:ea typeface="+mn-lt"/>
                <a:cs typeface="+mn-lt"/>
              </a:rPr>
              <a:t> measures such as using reputable antivirus software, regularly updating software, and being cautious of suspicious emails or websites can help prevent keyloggers from compromising your data. Remember to stay vigilant and proactive in safeguarding your information to minimize the risk of falling victim to keylogger attacks. If you have any specific concerns or questions about keylogger security, feel free to ask for more assistance.</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13654348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FrostyVTI</vt:lpstr>
      <vt:lpstr>KEY LOGGER SECURITY</vt:lpstr>
      <vt:lpstr>       Apstracts                         Problem Statement (Should not include solution)                     Proposed System/Solution                     System Development Approach (Technology Used)                      Algorithm &amp; Deployment                     Result (Output Image)                      Conclusion                      Future Scope                      References</vt:lpstr>
      <vt:lpstr>Problem Statement </vt:lpstr>
      <vt:lpstr>        PROPOSED SOLUTION</vt:lpstr>
      <vt:lpstr>PowerPoint Presentation</vt:lpstr>
      <vt:lpstr>     SYSTEM APPROACH</vt:lpstr>
      <vt:lpstr>     ALGORITHM   &amp;                                            DEPLOYMENT</vt:lpstr>
      <vt:lpstr>PowerPoint Presentation</vt:lpstr>
      <vt:lpstr>       Conclusion</vt:lpstr>
      <vt:lpstr>     Future Scope</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517</cp:revision>
  <dcterms:created xsi:type="dcterms:W3CDTF">2024-03-27T04:30:53Z</dcterms:created>
  <dcterms:modified xsi:type="dcterms:W3CDTF">2024-03-30T13:27:29Z</dcterms:modified>
</cp:coreProperties>
</file>