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7" r:id="rId2"/>
    <p:sldId id="256" r:id="rId3"/>
    <p:sldId id="266" r:id="rId4"/>
    <p:sldId id="257" r:id="rId5"/>
    <p:sldId id="258" r:id="rId6"/>
    <p:sldId id="265" r:id="rId7"/>
    <p:sldId id="259" r:id="rId8"/>
    <p:sldId id="268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56FB-C6CF-44B3-B1E6-3C1C10F910E8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285E4-A6D7-4867-A72B-93F42068B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14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64DE-BCB5-FA1C-806D-EA94CAE7F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2D3F9-3B9A-5D44-EAA9-524115042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8EC15-E0CD-B6BF-8E93-4237679F9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FCE4-9A76-0C8F-1282-F3D829821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EB0E7-7C4A-B85F-A46A-C3A8AF8A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19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2294-6F2E-6F43-F3B5-F1918533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16458-140B-51E5-75BB-B9CFB59A5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70C2F-6ED9-4330-14C8-6DB92D89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C8C23-42B9-90A0-9CB4-0D918260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FD0C-87F2-6B84-08EB-24988905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63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DF2878-CFD2-F2FC-9C1C-B2FA10DE7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4820-BB88-B4AA-BAE5-AFEBCEEF3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0C4D-865A-3A53-69E3-A99CE116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E0EC-F0C8-0462-D00A-C5051DD5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1620-1894-86A2-9B0C-2E7EA758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3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278F5-DF91-9C62-18CC-7FA1C78B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69C1-9C99-5168-34BB-17D4CD0B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FA93-5A14-C9D6-CF3C-6C685295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5470-2857-6848-7537-55669351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6548-51B0-EFF7-65CB-234AF0F9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30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2AB1-0609-A426-0F3F-9A8C86F6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FC54-05B5-D15B-59D5-6E9EEB1B3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B372-7723-7AED-1761-2B4C8DCC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A4AF4-1E26-E8E4-A202-9474B39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0F1BA-4B35-F1DF-DB9C-64809EC2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367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17916-0A6D-4A16-00B7-3362392E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89E3-ADA9-E489-B8E0-5084FE181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FC852-A646-4E82-9974-01F9F47AF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3532A-9817-DDD3-67CD-BF99416AC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93BD9-F3C3-5FC7-0B84-8463C35F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0EDCB-6A5F-022C-EF0B-E4F99954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C1C4-7598-E7AA-53C0-F8DEE54B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2024-BF7D-BA33-DEE3-6F98F68B0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F819D-A112-F53A-40AC-6905A40DF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3C64-E055-313F-3917-509C478A7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30C76-4F48-C427-737D-862C0A402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D7FE-9655-289A-6242-3C27428B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0037B-2831-5C34-C6DD-F36700BE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E3D66-2D55-3ED9-AD38-038876C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16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FAE9-7976-E047-27B1-4240E002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F559C-A930-9024-F0D6-19EA3D9B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0975-6229-2BFA-05D9-30388131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5070A-5D40-50EC-D132-23F837DF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5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6E358E-2E27-12A4-EAE2-C310F2A6B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216B7-B0A4-8729-0120-02E1EBDD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88ED9-541A-2082-6964-98FC2C30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847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0921-63EB-1395-5E74-6C8F0C16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10B77-2E01-A458-7B54-2C48BBC4A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C64CB-D715-620E-38A4-BE9F413C2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002D5-76B5-88EF-050F-93DFBD9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55694-ED39-4E2C-EEE3-50A45FC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DF632-983C-C7DA-E4B2-F52C4964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0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3F6D-375C-7F36-34FC-F45B7E29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983A1-6B9E-4020-D562-55908F28D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6D23-3421-2246-22A7-C08AE3CAD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89893-AB22-C306-FBF3-569BDA10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AC56D-750F-FBF8-EA22-7F6760CD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327E-CFD8-4A9A-0B66-423F0840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711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731B4-E54A-2ECD-44DA-082B00E3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BB9AC-098B-BFB5-6C5B-50E4473F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B6372-A336-F1E1-769C-5EBB2ABFA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A66BF-195E-495C-8E8B-F7C33E54F630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AC15-6D64-F93A-4174-4DADA5AA4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BD88-A749-28F0-0588-58177D3366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9444-4D93-4665-B05D-6286410EB5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72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6A3DD-1748-4F2E-8C1E-FF74A3A5AC08}"/>
              </a:ext>
            </a:extLst>
          </p:cNvPr>
          <p:cNvSpPr txBox="1"/>
          <p:nvPr/>
        </p:nvSpPr>
        <p:spPr>
          <a:xfrm rot="10800000" flipV="1">
            <a:off x="586408" y="2013789"/>
            <a:ext cx="11476383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EUCLID’S ALGORITHM IN CRYPTOGRAPHY AND MODULAR  ARITHMETIC</a:t>
            </a:r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 Sathvika	LA3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V. Vaishnavi	L59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S. Prashamsa	L69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T. Adilakshmi	L79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G. Srivarsha	L99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P. 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Spandhana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1751</a:t>
            </a:r>
          </a:p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F9FCF-FEAB-49FD-AC84-A99C4755C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-19879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98A396-D436-48F1-93D8-341B52226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8D3726-9B77-4DCF-8075-5AB5FA96D345}"/>
              </a:ext>
            </a:extLst>
          </p:cNvPr>
          <p:cNvSpPr txBox="1"/>
          <p:nvPr/>
        </p:nvSpPr>
        <p:spPr>
          <a:xfrm>
            <a:off x="993913" y="1009650"/>
            <a:ext cx="805069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POLYNOMIAL ARITHMETIC:</a:t>
            </a:r>
          </a:p>
          <a:p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Lattice-Based Cryptography</a:t>
            </a:r>
          </a:p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 </a:t>
            </a:r>
            <a:r>
              <a:rPr lang="en-IN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NTRUEncrypt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algorithm utilizes polynomial arithmetic for encryption and decryption processes. It involves polynomial multiplication modulo a polynomial, which helps secure the communication against quantum attacks.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Permutation Polynomials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Known Plaintext Attacks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Public Key Cryptography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Codes</a:t>
            </a:r>
            <a:endParaRPr lang="en-IN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095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530E7-3E58-4956-9DB4-8BC48D52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7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1C5D5A-52D7-4613-9917-BD56BEEA7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21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082B56-4BB7-425C-98EA-CCFA66079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4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D94E3-A4A9-D45C-2F5B-CA81B5CB7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-19879"/>
            <a:ext cx="2311400" cy="10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60F991-52F8-4953-1B1C-CAAFB9EC1191}"/>
              </a:ext>
            </a:extLst>
          </p:cNvPr>
          <p:cNvSpPr txBox="1"/>
          <p:nvPr/>
        </p:nvSpPr>
        <p:spPr>
          <a:xfrm>
            <a:off x="1068827" y="1202155"/>
            <a:ext cx="1070474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DEFINATION OF EUCLID’S ALGORITHM</a:t>
            </a:r>
            <a:r>
              <a:rPr lang="en-US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method for finding the greatest common divisor (GCD) of two integers. The GCD is the largest positive integer that divides both numbers without leaving a remainder.</a:t>
            </a:r>
          </a:p>
          <a:p>
            <a:pPr algn="l"/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based on the principle that:</a:t>
            </a:r>
          </a:p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GCD of two numbers does not change if the larger number is replaced by its remainder when divided by the smaller number.</a:t>
            </a:r>
          </a:p>
          <a:p>
            <a:pPr algn="l"/>
            <a:endParaRPr lang="en-US" sz="2400" b="1" dirty="0"/>
          </a:p>
          <a:p>
            <a:pPr algn="l"/>
            <a:endParaRPr lang="en-US" sz="20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864BC-A461-4412-88B7-58331CF0DE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0"/>
          <a:stretch/>
        </p:blipFill>
        <p:spPr>
          <a:xfrm>
            <a:off x="6599583" y="2773017"/>
            <a:ext cx="4808044" cy="153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53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89CACB-154F-C8E2-8599-66C639A7C083}"/>
              </a:ext>
            </a:extLst>
          </p:cNvPr>
          <p:cNvSpPr txBox="1"/>
          <p:nvPr/>
        </p:nvSpPr>
        <p:spPr>
          <a:xfrm>
            <a:off x="1042737" y="1025241"/>
            <a:ext cx="1033111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each group a pair of numbers, e.g., (252, 105) or (119, 544).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the groups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numbers and identify the larger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division and find the remainder.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the larger number with the smaller number and the smaller number with the remainder.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steps until the remainder becomes zero.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non-zero remainder is the GCD.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E1F20-8A00-5529-D628-0EDBC4ED5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9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92E3E0-50B5-2427-8F13-B3456AD99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DFF1E2-BEE0-40F4-B4DB-943EDC4F540D}"/>
              </a:ext>
            </a:extLst>
          </p:cNvPr>
          <p:cNvSpPr txBox="1"/>
          <p:nvPr/>
        </p:nvSpPr>
        <p:spPr>
          <a:xfrm>
            <a:off x="903015" y="1322181"/>
            <a:ext cx="10850155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Example: 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numbers 252 and 105: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252÷105=2 (quotient), remainder 42.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Replace 252 with 105 and 105 with 42.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105÷42=2 (quotient), remainder 21.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Replace 105 with 42 and 42 with 21.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42÷21=2 (quotient), remainder 0.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Stop here. The GCD is 21.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7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E0A13E-7DB6-0ED1-3E25-3024CEDE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106E5-4785-41A4-D580-609BEBF1EE44}"/>
              </a:ext>
            </a:extLst>
          </p:cNvPr>
          <p:cNvSpPr txBox="1"/>
          <p:nvPr/>
        </p:nvSpPr>
        <p:spPr>
          <a:xfrm>
            <a:off x="589935" y="504825"/>
            <a:ext cx="98715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/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in Cryptography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Rivert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-Shamir-Adleman) Algorithm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 is one of the most widely used encryption techniques.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plays a crucial role in: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generation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Finding numbers that are relatively prime.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Euclid's Algorithm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Computing the modular inverse, which is essential for the decryption key.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3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ABA8EF-BDCF-7DB7-10E2-A4CC939078FA}"/>
              </a:ext>
            </a:extLst>
          </p:cNvPr>
          <p:cNvSpPr txBox="1"/>
          <p:nvPr/>
        </p:nvSpPr>
        <p:spPr>
          <a:xfrm>
            <a:off x="850232" y="1145447"/>
            <a:ext cx="82937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RSA, we choose two large prime numbers p and q and    compute n=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p⋅q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l-GR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ϕ(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n)=(p−1)(q−1)</a:t>
            </a:r>
          </a:p>
          <a:p>
            <a:pPr lvl="1"/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encryption key e, we ensure GCD(e,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ϕ(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n))=1. 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helps verify this condition.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26B22-C073-7070-B84C-EF9760B4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7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A9F39E-60A5-A091-FC70-CFFB0867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B50A7A-6879-7E49-3B58-EC799A3BB14D}"/>
              </a:ext>
            </a:extLst>
          </p:cNvPr>
          <p:cNvSpPr txBox="1"/>
          <p:nvPr/>
        </p:nvSpPr>
        <p:spPr>
          <a:xfrm>
            <a:off x="875071" y="934065"/>
            <a:ext cx="1131692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in Modular Arithmetic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Simplifying Modular Operations: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Euclid's Algorithm is used to reduce fractions modulo mmm by dividing both numerator and denominator by their GCD.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Modular Inverses: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modular arithmetic, the modular inverse of a modulo m exists if and only if GCD(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)=1.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extended Euclid's Algorithm is used to compute the modular inverse efficiently.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7^{-1} mod26: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extended Euclid's Algorithm to solve 7x+26y=1.</a:t>
            </a:r>
          </a:p>
          <a:p>
            <a:pPr lvl="2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gives x=15, so 7^{-1} ≡15mod26.</a:t>
            </a:r>
          </a:p>
          <a:p>
            <a:endParaRPr lang="en-IN" dirty="0"/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294B1-4629-E5CE-73C7-30DB28830B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-383458" y="-370448"/>
            <a:ext cx="3834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9DA73E-DE7E-1820-9592-2B157D635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3EE9DBE-C239-1BE6-1A6E-1EA4D22F3B8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401186" y="3214569"/>
            <a:ext cx="117908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33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0B8FA4-4491-423B-BC3A-C60F31CC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EAFDA7-A17B-4E3E-83A5-7D448310BB61}"/>
              </a:ext>
            </a:extLst>
          </p:cNvPr>
          <p:cNvSpPr txBox="1"/>
          <p:nvPr/>
        </p:nvSpPr>
        <p:spPr>
          <a:xfrm>
            <a:off x="1023730" y="874643"/>
            <a:ext cx="1010478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POLYNOMIAL ARITHMETIC:</a:t>
            </a:r>
          </a:p>
          <a:p>
            <a:endParaRPr lang="en-US" sz="2800" b="1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Polynomial arithmetic refers to the mathematical operations performed on polynomials, including addition, subtraction, multiplication, and sometimes division. These operations are defined naturally, following the rules of algebra.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Addition/Subtraction: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 like terms (terms with the same variable and exponent).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distributive property to multiply terms.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8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Division: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Involves dividing a polynomial by another, often resulting in a quotient and a remainder.</a:t>
            </a:r>
          </a:p>
          <a:p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operations are fundamental in algebra and are widely used in solving equations and modeling relationships in various fields of mathematics and science.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2+3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 is a polynomial with degree 2.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843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A6C488-B35A-442E-A4CB-238AB5540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0600" y="0"/>
            <a:ext cx="2311400" cy="1009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1AFF70-2326-4701-8B72-7A13A2D0448F}"/>
              </a:ext>
            </a:extLst>
          </p:cNvPr>
          <p:cNvSpPr txBox="1"/>
          <p:nvPr/>
        </p:nvSpPr>
        <p:spPr>
          <a:xfrm>
            <a:off x="1063487" y="834887"/>
            <a:ext cx="9949070" cy="548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i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Operations:</a:t>
            </a:r>
          </a:p>
          <a:p>
            <a:pPr algn="l"/>
            <a:r>
              <a:rPr lang="en-US" sz="1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add two polynomials, combine like terms. For example, if: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2−2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Q(x)=−3x^2+3x+4</a:t>
            </a: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 R(x)=P(x)+Q(x)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calculated as follows: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R(x)=(3x^2−3x^2)+(−2x+3x)+(5+4)=x+9</a:t>
            </a:r>
          </a:p>
          <a:p>
            <a:r>
              <a:rPr lang="en-IN" sz="1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</a:t>
            </a:r>
          </a:p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Subtraction is performed similarly by subtracting the coefficients of like terms. For instance: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)−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2−(−3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2))+(−2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−3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)+(5−4)=6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2−5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</a:p>
          <a:p>
            <a:pPr algn="l"/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multiply two polynomials, use the distributive property (also known as the FOIL method for binomials). For example:</a:t>
            </a:r>
            <a:endParaRPr lang="en-IN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P(x)=2x+3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)=2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 Q(x)=x+4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+4</a:t>
            </a: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product R(x)=P(x)×Q(x)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)×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)=(2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)+(2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)(4)+(3)(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)+(3)(4)=2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2+8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+12=2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x^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2+11</a:t>
            </a:r>
            <a:r>
              <a:rPr lang="pt-BR" sz="18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+12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b="0" i="0" dirty="0">
              <a:effectLst/>
              <a:latin typeface="__fkGroteskNeue_598ab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02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957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__fkGroteskNeue_598ab8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Adilakshmi Tanneru</dc:creator>
  <cp:lastModifiedBy>Vaishnavi Vemulakonda</cp:lastModifiedBy>
  <cp:revision>12</cp:revision>
  <dcterms:created xsi:type="dcterms:W3CDTF">2025-01-22T05:48:19Z</dcterms:created>
  <dcterms:modified xsi:type="dcterms:W3CDTF">2025-01-24T14:54:21Z</dcterms:modified>
</cp:coreProperties>
</file>