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18"/>
  </p:notesMasterIdLst>
  <p:sldIdLst>
    <p:sldId id="267" r:id="rId2"/>
    <p:sldId id="268" r:id="rId3"/>
    <p:sldId id="269" r:id="rId4"/>
    <p:sldId id="263" r:id="rId5"/>
    <p:sldId id="256" r:id="rId6"/>
    <p:sldId id="257" r:id="rId7"/>
    <p:sldId id="258" r:id="rId8"/>
    <p:sldId id="259" r:id="rId9"/>
    <p:sldId id="260" r:id="rId10"/>
    <p:sldId id="261" r:id="rId11"/>
    <p:sldId id="262" r:id="rId12"/>
    <p:sldId id="264" r:id="rId13"/>
    <p:sldId id="265" r:id="rId14"/>
    <p:sldId id="266"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waghmare" userId="98f110f5a04d6b5c" providerId="LiveId" clId="{E415155F-4DBA-46AB-AFD3-F03D1CCBD0E6}"/>
    <pc:docChg chg="custSel modSld">
      <pc:chgData name="vaishnavi waghmare" userId="98f110f5a04d6b5c" providerId="LiveId" clId="{E415155F-4DBA-46AB-AFD3-F03D1CCBD0E6}" dt="2022-02-20T10:06:16.175" v="2303" actId="58"/>
      <pc:docMkLst>
        <pc:docMk/>
      </pc:docMkLst>
      <pc:sldChg chg="modSp mod modTransition">
        <pc:chgData name="vaishnavi waghmare" userId="98f110f5a04d6b5c" providerId="LiveId" clId="{E415155F-4DBA-46AB-AFD3-F03D1CCBD0E6}" dt="2022-02-20T08:20:05.427" v="2133"/>
        <pc:sldMkLst>
          <pc:docMk/>
          <pc:sldMk cId="3851792019" sldId="256"/>
        </pc:sldMkLst>
        <pc:spChg chg="mod">
          <ac:chgData name="vaishnavi waghmare" userId="98f110f5a04d6b5c" providerId="LiveId" clId="{E415155F-4DBA-46AB-AFD3-F03D1CCBD0E6}" dt="2022-02-20T06:30:50.724" v="2078" actId="27636"/>
          <ac:spMkLst>
            <pc:docMk/>
            <pc:sldMk cId="3851792019" sldId="256"/>
            <ac:spMk id="7" creationId="{22B02E31-FCC3-4BD4-B68C-BE0505E23FC0}"/>
          </ac:spMkLst>
        </pc:spChg>
      </pc:sldChg>
      <pc:sldChg chg="modSp mod modTransition">
        <pc:chgData name="vaishnavi waghmare" userId="98f110f5a04d6b5c" providerId="LiveId" clId="{E415155F-4DBA-46AB-AFD3-F03D1CCBD0E6}" dt="2022-02-20T08:20:05.427" v="2133"/>
        <pc:sldMkLst>
          <pc:docMk/>
          <pc:sldMk cId="132556772" sldId="257"/>
        </pc:sldMkLst>
        <pc:spChg chg="mod">
          <ac:chgData name="vaishnavi waghmare" userId="98f110f5a04d6b5c" providerId="LiveId" clId="{E415155F-4DBA-46AB-AFD3-F03D1CCBD0E6}" dt="2022-02-20T06:30:50.740" v="2079" actId="27636"/>
          <ac:spMkLst>
            <pc:docMk/>
            <pc:sldMk cId="132556772" sldId="257"/>
            <ac:spMk id="5" creationId="{1CD54E28-669D-4863-9326-2A44D943E933}"/>
          </ac:spMkLst>
        </pc:spChg>
      </pc:sldChg>
      <pc:sldChg chg="modSp mod modTransition">
        <pc:chgData name="vaishnavi waghmare" userId="98f110f5a04d6b5c" providerId="LiveId" clId="{E415155F-4DBA-46AB-AFD3-F03D1CCBD0E6}" dt="2022-02-20T08:20:05.427" v="2133"/>
        <pc:sldMkLst>
          <pc:docMk/>
          <pc:sldMk cId="4171421884" sldId="258"/>
        </pc:sldMkLst>
        <pc:spChg chg="mod">
          <ac:chgData name="vaishnavi waghmare" userId="98f110f5a04d6b5c" providerId="LiveId" clId="{E415155F-4DBA-46AB-AFD3-F03D1CCBD0E6}" dt="2022-02-20T06:30:50.740" v="2080" actId="27636"/>
          <ac:spMkLst>
            <pc:docMk/>
            <pc:sldMk cId="4171421884" sldId="258"/>
            <ac:spMk id="4" creationId="{D7873FFD-6884-4E67-BE75-BA9D79F9E419}"/>
          </ac:spMkLst>
        </pc:spChg>
        <pc:graphicFrameChg chg="mod">
          <ac:chgData name="vaishnavi waghmare" userId="98f110f5a04d6b5c" providerId="LiveId" clId="{E415155F-4DBA-46AB-AFD3-F03D1CCBD0E6}" dt="2022-02-20T06:11:20.805" v="1699" actId="1076"/>
          <ac:graphicFrameMkLst>
            <pc:docMk/>
            <pc:sldMk cId="4171421884" sldId="258"/>
            <ac:graphicFrameMk id="2" creationId="{29AAE0F4-5CAD-48D1-8D4D-FF5F720C24EF}"/>
          </ac:graphicFrameMkLst>
        </pc:graphicFrameChg>
      </pc:sldChg>
      <pc:sldChg chg="modSp mod modTransition">
        <pc:chgData name="vaishnavi waghmare" userId="98f110f5a04d6b5c" providerId="LiveId" clId="{E415155F-4DBA-46AB-AFD3-F03D1CCBD0E6}" dt="2022-02-20T09:18:38.750" v="2246" actId="20577"/>
        <pc:sldMkLst>
          <pc:docMk/>
          <pc:sldMk cId="2276343543" sldId="259"/>
        </pc:sldMkLst>
        <pc:spChg chg="mod">
          <ac:chgData name="vaishnavi waghmare" userId="98f110f5a04d6b5c" providerId="LiveId" clId="{E415155F-4DBA-46AB-AFD3-F03D1CCBD0E6}" dt="2022-02-20T09:18:38.750" v="2246" actId="20577"/>
          <ac:spMkLst>
            <pc:docMk/>
            <pc:sldMk cId="2276343543" sldId="259"/>
            <ac:spMk id="4" creationId="{55ED19D8-F4A9-4168-876F-B3BD82DDAC21}"/>
          </ac:spMkLst>
        </pc:spChg>
        <pc:graphicFrameChg chg="mod">
          <ac:chgData name="vaishnavi waghmare" userId="98f110f5a04d6b5c" providerId="LiveId" clId="{E415155F-4DBA-46AB-AFD3-F03D1CCBD0E6}" dt="2022-02-20T06:19:17.306" v="1799" actId="1076"/>
          <ac:graphicFrameMkLst>
            <pc:docMk/>
            <pc:sldMk cId="2276343543" sldId="259"/>
            <ac:graphicFrameMk id="2" creationId="{A1A8919F-2E2F-4682-B713-6DBD0B946808}"/>
          </ac:graphicFrameMkLst>
        </pc:graphicFrameChg>
      </pc:sldChg>
      <pc:sldChg chg="modSp mod modTransition">
        <pc:chgData name="vaishnavi waghmare" userId="98f110f5a04d6b5c" providerId="LiveId" clId="{E415155F-4DBA-46AB-AFD3-F03D1CCBD0E6}" dt="2022-02-20T08:20:05.427" v="2133"/>
        <pc:sldMkLst>
          <pc:docMk/>
          <pc:sldMk cId="1686453637" sldId="260"/>
        </pc:sldMkLst>
        <pc:spChg chg="mod">
          <ac:chgData name="vaishnavi waghmare" userId="98f110f5a04d6b5c" providerId="LiveId" clId="{E415155F-4DBA-46AB-AFD3-F03D1CCBD0E6}" dt="2022-02-20T06:13:31.358" v="1713" actId="108"/>
          <ac:spMkLst>
            <pc:docMk/>
            <pc:sldMk cId="1686453637" sldId="260"/>
            <ac:spMk id="4" creationId="{3C6229B2-4910-4EC7-8ADD-8EB719921878}"/>
          </ac:spMkLst>
        </pc:spChg>
      </pc:sldChg>
      <pc:sldChg chg="modSp mod modTransition">
        <pc:chgData name="vaishnavi waghmare" userId="98f110f5a04d6b5c" providerId="LiveId" clId="{E415155F-4DBA-46AB-AFD3-F03D1CCBD0E6}" dt="2022-02-20T08:20:05.427" v="2133"/>
        <pc:sldMkLst>
          <pc:docMk/>
          <pc:sldMk cId="4027491586" sldId="261"/>
        </pc:sldMkLst>
        <pc:spChg chg="mod">
          <ac:chgData name="vaishnavi waghmare" userId="98f110f5a04d6b5c" providerId="LiveId" clId="{E415155F-4DBA-46AB-AFD3-F03D1CCBD0E6}" dt="2022-02-20T06:30:50.755" v="2082" actId="27636"/>
          <ac:spMkLst>
            <pc:docMk/>
            <pc:sldMk cId="4027491586" sldId="261"/>
            <ac:spMk id="4" creationId="{39B1EA0F-E3D4-4229-9175-F3A6D8436D26}"/>
          </ac:spMkLst>
        </pc:spChg>
        <pc:graphicFrameChg chg="mod">
          <ac:chgData name="vaishnavi waghmare" userId="98f110f5a04d6b5c" providerId="LiveId" clId="{E415155F-4DBA-46AB-AFD3-F03D1CCBD0E6}" dt="2022-02-20T06:11:36.458" v="1701" actId="1076"/>
          <ac:graphicFrameMkLst>
            <pc:docMk/>
            <pc:sldMk cId="4027491586" sldId="261"/>
            <ac:graphicFrameMk id="2" creationId="{69EC2278-3D09-4A6B-897B-66737C4C6730}"/>
          </ac:graphicFrameMkLst>
        </pc:graphicFrameChg>
      </pc:sldChg>
      <pc:sldChg chg="modSp mod modTransition">
        <pc:chgData name="vaishnavi waghmare" userId="98f110f5a04d6b5c" providerId="LiveId" clId="{E415155F-4DBA-46AB-AFD3-F03D1CCBD0E6}" dt="2022-02-20T08:20:05.427" v="2133"/>
        <pc:sldMkLst>
          <pc:docMk/>
          <pc:sldMk cId="2146118303" sldId="262"/>
        </pc:sldMkLst>
        <pc:spChg chg="mod">
          <ac:chgData name="vaishnavi waghmare" userId="98f110f5a04d6b5c" providerId="LiveId" clId="{E415155F-4DBA-46AB-AFD3-F03D1CCBD0E6}" dt="2022-02-20T06:20:58.008" v="1824" actId="20577"/>
          <ac:spMkLst>
            <pc:docMk/>
            <pc:sldMk cId="2146118303" sldId="262"/>
            <ac:spMk id="4" creationId="{2D52E7B4-593C-46E8-83A5-B44580A32232}"/>
          </ac:spMkLst>
        </pc:spChg>
        <pc:graphicFrameChg chg="mod">
          <ac:chgData name="vaishnavi waghmare" userId="98f110f5a04d6b5c" providerId="LiveId" clId="{E415155F-4DBA-46AB-AFD3-F03D1CCBD0E6}" dt="2022-02-20T06:11:54.365" v="1703" actId="1076"/>
          <ac:graphicFrameMkLst>
            <pc:docMk/>
            <pc:sldMk cId="2146118303" sldId="262"/>
            <ac:graphicFrameMk id="2" creationId="{746F3406-6312-433C-9DAE-E2D0F556361C}"/>
          </ac:graphicFrameMkLst>
        </pc:graphicFrameChg>
      </pc:sldChg>
      <pc:sldChg chg="modSp mod modTransition">
        <pc:chgData name="vaishnavi waghmare" userId="98f110f5a04d6b5c" providerId="LiveId" clId="{E415155F-4DBA-46AB-AFD3-F03D1CCBD0E6}" dt="2022-02-20T08:20:05.427" v="2133"/>
        <pc:sldMkLst>
          <pc:docMk/>
          <pc:sldMk cId="3149374385" sldId="263"/>
        </pc:sldMkLst>
        <pc:spChg chg="mod">
          <ac:chgData name="vaishnavi waghmare" userId="98f110f5a04d6b5c" providerId="LiveId" clId="{E415155F-4DBA-46AB-AFD3-F03D1CCBD0E6}" dt="2022-02-20T06:12:32.608" v="1705" actId="108"/>
          <ac:spMkLst>
            <pc:docMk/>
            <pc:sldMk cId="3149374385" sldId="263"/>
            <ac:spMk id="10" creationId="{D09E401A-52CA-4C1F-B7AF-9081A1609D1F}"/>
          </ac:spMkLst>
        </pc:spChg>
        <pc:graphicFrameChg chg="mod">
          <ac:chgData name="vaishnavi waghmare" userId="98f110f5a04d6b5c" providerId="LiveId" clId="{E415155F-4DBA-46AB-AFD3-F03D1CCBD0E6}" dt="2022-02-20T06:10:57.698" v="1697" actId="14100"/>
          <ac:graphicFrameMkLst>
            <pc:docMk/>
            <pc:sldMk cId="3149374385" sldId="263"/>
            <ac:graphicFrameMk id="3" creationId="{80C0DF7D-2F05-4641-BAA9-F502A67E58AF}"/>
          </ac:graphicFrameMkLst>
        </pc:graphicFrameChg>
      </pc:sldChg>
      <pc:sldChg chg="modSp mod modTransition">
        <pc:chgData name="vaishnavi waghmare" userId="98f110f5a04d6b5c" providerId="LiveId" clId="{E415155F-4DBA-46AB-AFD3-F03D1CCBD0E6}" dt="2022-02-20T08:20:05.427" v="2133"/>
        <pc:sldMkLst>
          <pc:docMk/>
          <pc:sldMk cId="2159043354" sldId="264"/>
        </pc:sldMkLst>
        <pc:spChg chg="mod">
          <ac:chgData name="vaishnavi waghmare" userId="98f110f5a04d6b5c" providerId="LiveId" clId="{E415155F-4DBA-46AB-AFD3-F03D1CCBD0E6}" dt="2022-02-20T06:22:03.838" v="1874" actId="20577"/>
          <ac:spMkLst>
            <pc:docMk/>
            <pc:sldMk cId="2159043354" sldId="264"/>
            <ac:spMk id="4" creationId="{3CBF06A0-1EDB-4680-B940-B0B62CE1BB7A}"/>
          </ac:spMkLst>
        </pc:spChg>
      </pc:sldChg>
      <pc:sldChg chg="modSp mod modTransition">
        <pc:chgData name="vaishnavi waghmare" userId="98f110f5a04d6b5c" providerId="LiveId" clId="{E415155F-4DBA-46AB-AFD3-F03D1CCBD0E6}" dt="2022-02-20T10:00:34.933" v="2293" actId="14100"/>
        <pc:sldMkLst>
          <pc:docMk/>
          <pc:sldMk cId="720429004" sldId="265"/>
        </pc:sldMkLst>
        <pc:spChg chg="mod">
          <ac:chgData name="vaishnavi waghmare" userId="98f110f5a04d6b5c" providerId="LiveId" clId="{E415155F-4DBA-46AB-AFD3-F03D1CCBD0E6}" dt="2022-02-20T06:22:37.103" v="1901" actId="20577"/>
          <ac:spMkLst>
            <pc:docMk/>
            <pc:sldMk cId="720429004" sldId="265"/>
            <ac:spMk id="7" creationId="{91865D23-D114-467F-9C78-4B17F447A785}"/>
          </ac:spMkLst>
        </pc:spChg>
        <pc:graphicFrameChg chg="mod">
          <ac:chgData name="vaishnavi waghmare" userId="98f110f5a04d6b5c" providerId="LiveId" clId="{E415155F-4DBA-46AB-AFD3-F03D1CCBD0E6}" dt="2022-02-20T10:00:12.113" v="2289" actId="14100"/>
          <ac:graphicFrameMkLst>
            <pc:docMk/>
            <pc:sldMk cId="720429004" sldId="265"/>
            <ac:graphicFrameMk id="3" creationId="{E559471E-6860-4081-BB0D-AF9AD80AA214}"/>
          </ac:graphicFrameMkLst>
        </pc:graphicFrameChg>
        <pc:graphicFrameChg chg="mod">
          <ac:chgData name="vaishnavi waghmare" userId="98f110f5a04d6b5c" providerId="LiveId" clId="{E415155F-4DBA-46AB-AFD3-F03D1CCBD0E6}" dt="2022-02-20T10:00:26.372" v="2291" actId="14100"/>
          <ac:graphicFrameMkLst>
            <pc:docMk/>
            <pc:sldMk cId="720429004" sldId="265"/>
            <ac:graphicFrameMk id="4" creationId="{DE2F52F7-A871-4C7F-BABB-6450C8D678AE}"/>
          </ac:graphicFrameMkLst>
        </pc:graphicFrameChg>
        <pc:graphicFrameChg chg="mod">
          <ac:chgData name="vaishnavi waghmare" userId="98f110f5a04d6b5c" providerId="LiveId" clId="{E415155F-4DBA-46AB-AFD3-F03D1CCBD0E6}" dt="2022-02-20T10:00:34.933" v="2293" actId="14100"/>
          <ac:graphicFrameMkLst>
            <pc:docMk/>
            <pc:sldMk cId="720429004" sldId="265"/>
            <ac:graphicFrameMk id="5" creationId="{213C97BA-D594-4D5E-8270-4C656354033B}"/>
          </ac:graphicFrameMkLst>
        </pc:graphicFrameChg>
        <pc:graphicFrameChg chg="mod">
          <ac:chgData name="vaishnavi waghmare" userId="98f110f5a04d6b5c" providerId="LiveId" clId="{E415155F-4DBA-46AB-AFD3-F03D1CCBD0E6}" dt="2022-02-20T10:00:20.041" v="2290" actId="14100"/>
          <ac:graphicFrameMkLst>
            <pc:docMk/>
            <pc:sldMk cId="720429004" sldId="265"/>
            <ac:graphicFrameMk id="6" creationId="{84132737-2C82-4D7C-9346-3BD1A7699861}"/>
          </ac:graphicFrameMkLst>
        </pc:graphicFrameChg>
        <pc:picChg chg="mod">
          <ac:chgData name="vaishnavi waghmare" userId="98f110f5a04d6b5c" providerId="LiveId" clId="{E415155F-4DBA-46AB-AFD3-F03D1CCBD0E6}" dt="2022-02-20T07:01:59.758" v="2132" actId="1076"/>
          <ac:picMkLst>
            <pc:docMk/>
            <pc:sldMk cId="720429004" sldId="265"/>
            <ac:picMk id="9" creationId="{26346081-FADC-487A-9E0F-A379FBA71F17}"/>
          </ac:picMkLst>
        </pc:picChg>
      </pc:sldChg>
      <pc:sldChg chg="modSp mod modTransition">
        <pc:chgData name="vaishnavi waghmare" userId="98f110f5a04d6b5c" providerId="LiveId" clId="{E415155F-4DBA-46AB-AFD3-F03D1CCBD0E6}" dt="2022-02-20T10:01:17.074" v="2299" actId="1076"/>
        <pc:sldMkLst>
          <pc:docMk/>
          <pc:sldMk cId="1445661516" sldId="266"/>
        </pc:sldMkLst>
        <pc:spChg chg="mod">
          <ac:chgData name="vaishnavi waghmare" userId="98f110f5a04d6b5c" providerId="LiveId" clId="{E415155F-4DBA-46AB-AFD3-F03D1CCBD0E6}" dt="2022-02-20T10:01:17.074" v="2299" actId="1076"/>
          <ac:spMkLst>
            <pc:docMk/>
            <pc:sldMk cId="1445661516" sldId="266"/>
            <ac:spMk id="7" creationId="{1C3DEEFE-B538-4A29-B00E-F530EC323415}"/>
          </ac:spMkLst>
        </pc:spChg>
        <pc:graphicFrameChg chg="mod">
          <ac:chgData name="vaishnavi waghmare" userId="98f110f5a04d6b5c" providerId="LiveId" clId="{E415155F-4DBA-46AB-AFD3-F03D1CCBD0E6}" dt="2022-02-20T10:00:47.102" v="2295" actId="14100"/>
          <ac:graphicFrameMkLst>
            <pc:docMk/>
            <pc:sldMk cId="1445661516" sldId="266"/>
            <ac:graphicFrameMk id="3" creationId="{D979B4DA-4A69-4E67-8B8A-A8004B08AF8D}"/>
          </ac:graphicFrameMkLst>
        </pc:graphicFrameChg>
        <pc:graphicFrameChg chg="mod">
          <ac:chgData name="vaishnavi waghmare" userId="98f110f5a04d6b5c" providerId="LiveId" clId="{E415155F-4DBA-46AB-AFD3-F03D1CCBD0E6}" dt="2022-02-20T10:01:01.819" v="2297" actId="14100"/>
          <ac:graphicFrameMkLst>
            <pc:docMk/>
            <pc:sldMk cId="1445661516" sldId="266"/>
            <ac:graphicFrameMk id="4" creationId="{B142FD82-BA20-4E12-A5A1-D80AB2B94E49}"/>
          </ac:graphicFrameMkLst>
        </pc:graphicFrameChg>
        <pc:graphicFrameChg chg="mod">
          <ac:chgData name="vaishnavi waghmare" userId="98f110f5a04d6b5c" providerId="LiveId" clId="{E415155F-4DBA-46AB-AFD3-F03D1CCBD0E6}" dt="2022-02-20T10:00:53.325" v="2296" actId="14100"/>
          <ac:graphicFrameMkLst>
            <pc:docMk/>
            <pc:sldMk cId="1445661516" sldId="266"/>
            <ac:graphicFrameMk id="5" creationId="{A7A2056B-9375-4511-A18C-2B7AE0D18CE9}"/>
          </ac:graphicFrameMkLst>
        </pc:graphicFrameChg>
        <pc:graphicFrameChg chg="mod">
          <ac:chgData name="vaishnavi waghmare" userId="98f110f5a04d6b5c" providerId="LiveId" clId="{E415155F-4DBA-46AB-AFD3-F03D1CCBD0E6}" dt="2022-02-20T10:01:11.215" v="2298" actId="14100"/>
          <ac:graphicFrameMkLst>
            <pc:docMk/>
            <pc:sldMk cId="1445661516" sldId="266"/>
            <ac:graphicFrameMk id="6" creationId="{4B0F6BFA-9396-48FB-910E-4A148B35649B}"/>
          </ac:graphicFrameMkLst>
        </pc:graphicFrameChg>
      </pc:sldChg>
      <pc:sldChg chg="addSp delSp modSp mod modTransition modAnim">
        <pc:chgData name="vaishnavi waghmare" userId="98f110f5a04d6b5c" providerId="LiveId" clId="{E415155F-4DBA-46AB-AFD3-F03D1CCBD0E6}" dt="2022-02-20T09:57:26.251" v="2251"/>
        <pc:sldMkLst>
          <pc:docMk/>
          <pc:sldMk cId="4089598077" sldId="267"/>
        </pc:sldMkLst>
        <pc:spChg chg="mod">
          <ac:chgData name="vaishnavi waghmare" userId="98f110f5a04d6b5c" providerId="LiveId" clId="{E415155F-4DBA-46AB-AFD3-F03D1CCBD0E6}" dt="2022-02-20T09:57:26.251" v="2251"/>
          <ac:spMkLst>
            <pc:docMk/>
            <pc:sldMk cId="4089598077" sldId="267"/>
            <ac:spMk id="2" creationId="{D431D3F9-A458-4653-950E-AC27FC196F01}"/>
          </ac:spMkLst>
        </pc:spChg>
        <pc:spChg chg="mod">
          <ac:chgData name="vaishnavi waghmare" userId="98f110f5a04d6b5c" providerId="LiveId" clId="{E415155F-4DBA-46AB-AFD3-F03D1CCBD0E6}" dt="2022-02-20T09:57:26.251" v="2251"/>
          <ac:spMkLst>
            <pc:docMk/>
            <pc:sldMk cId="4089598077" sldId="267"/>
            <ac:spMk id="3" creationId="{E922E1D9-E462-498F-9B83-F763E0E7470D}"/>
          </ac:spMkLst>
        </pc:spChg>
        <pc:picChg chg="add del mod">
          <ac:chgData name="vaishnavi waghmare" userId="98f110f5a04d6b5c" providerId="LiveId" clId="{E415155F-4DBA-46AB-AFD3-F03D1CCBD0E6}" dt="2022-02-20T06:41:28.893" v="2125"/>
          <ac:picMkLst>
            <pc:docMk/>
            <pc:sldMk cId="4089598077" sldId="267"/>
            <ac:picMk id="4" creationId="{26A7C67A-A437-4609-9E52-ECC00E6CB60D}"/>
          </ac:picMkLst>
        </pc:picChg>
        <pc:picChg chg="add del mod">
          <ac:chgData name="vaishnavi waghmare" userId="98f110f5a04d6b5c" providerId="LiveId" clId="{E415155F-4DBA-46AB-AFD3-F03D1CCBD0E6}" dt="2022-02-20T06:41:50.260" v="2127"/>
          <ac:picMkLst>
            <pc:docMk/>
            <pc:sldMk cId="4089598077" sldId="267"/>
            <ac:picMk id="5" creationId="{6537A48E-A13A-46B9-A507-E7E8D35ECF80}"/>
          </ac:picMkLst>
        </pc:picChg>
        <pc:picChg chg="add del mod">
          <ac:chgData name="vaishnavi waghmare" userId="98f110f5a04d6b5c" providerId="LiveId" clId="{E415155F-4DBA-46AB-AFD3-F03D1CCBD0E6}" dt="2022-02-20T06:48:10.267" v="2129"/>
          <ac:picMkLst>
            <pc:docMk/>
            <pc:sldMk cId="4089598077" sldId="267"/>
            <ac:picMk id="6" creationId="{84C05FE6-FB63-4AE7-B05C-9E5E7DB0673A}"/>
          </ac:picMkLst>
        </pc:picChg>
        <pc:picChg chg="add del mod">
          <ac:chgData name="vaishnavi waghmare" userId="98f110f5a04d6b5c" providerId="LiveId" clId="{E415155F-4DBA-46AB-AFD3-F03D1CCBD0E6}" dt="2022-02-20T08:20:05.427" v="2133"/>
          <ac:picMkLst>
            <pc:docMk/>
            <pc:sldMk cId="4089598077" sldId="267"/>
            <ac:picMk id="7" creationId="{0A83E978-B6F0-4402-B873-CDA921EF678D}"/>
          </ac:picMkLst>
        </pc:picChg>
      </pc:sldChg>
      <pc:sldChg chg="modSp mod modTransition">
        <pc:chgData name="vaishnavi waghmare" userId="98f110f5a04d6b5c" providerId="LiveId" clId="{E415155F-4DBA-46AB-AFD3-F03D1CCBD0E6}" dt="2022-02-20T08:20:05.427" v="2133"/>
        <pc:sldMkLst>
          <pc:docMk/>
          <pc:sldMk cId="2457068101" sldId="268"/>
        </pc:sldMkLst>
        <pc:spChg chg="mod">
          <ac:chgData name="vaishnavi waghmare" userId="98f110f5a04d6b5c" providerId="LiveId" clId="{E415155F-4DBA-46AB-AFD3-F03D1CCBD0E6}" dt="2022-02-20T06:15:31.448" v="1726" actId="14100"/>
          <ac:spMkLst>
            <pc:docMk/>
            <pc:sldMk cId="2457068101" sldId="268"/>
            <ac:spMk id="2" creationId="{C6BBFBEB-8F42-4B14-94FC-3AC9FF279D66}"/>
          </ac:spMkLst>
        </pc:spChg>
        <pc:spChg chg="mod">
          <ac:chgData name="vaishnavi waghmare" userId="98f110f5a04d6b5c" providerId="LiveId" clId="{E415155F-4DBA-46AB-AFD3-F03D1CCBD0E6}" dt="2022-02-20T06:30:46.519" v="2066" actId="27636"/>
          <ac:spMkLst>
            <pc:docMk/>
            <pc:sldMk cId="2457068101" sldId="268"/>
            <ac:spMk id="3" creationId="{2636B16B-9BC7-47CD-85C2-263CED8A1AB3}"/>
          </ac:spMkLst>
        </pc:spChg>
      </pc:sldChg>
      <pc:sldChg chg="modSp mod modTransition">
        <pc:chgData name="vaishnavi waghmare" userId="98f110f5a04d6b5c" providerId="LiveId" clId="{E415155F-4DBA-46AB-AFD3-F03D1CCBD0E6}" dt="2022-02-20T08:20:05.427" v="2133"/>
        <pc:sldMkLst>
          <pc:docMk/>
          <pc:sldMk cId="4193195436" sldId="269"/>
        </pc:sldMkLst>
        <pc:spChg chg="mod">
          <ac:chgData name="vaishnavi waghmare" userId="98f110f5a04d6b5c" providerId="LiveId" clId="{E415155F-4DBA-46AB-AFD3-F03D1CCBD0E6}" dt="2022-02-20T06:10:21.774" v="1694" actId="27636"/>
          <ac:spMkLst>
            <pc:docMk/>
            <pc:sldMk cId="4193195436" sldId="269"/>
            <ac:spMk id="2" creationId="{8AE9052E-D93B-4EF0-BB97-0DA0C417DA34}"/>
          </ac:spMkLst>
        </pc:spChg>
        <pc:spChg chg="mod">
          <ac:chgData name="vaishnavi waghmare" userId="98f110f5a04d6b5c" providerId="LiveId" clId="{E415155F-4DBA-46AB-AFD3-F03D1CCBD0E6}" dt="2022-02-20T06:30:50.724" v="2077" actId="27636"/>
          <ac:spMkLst>
            <pc:docMk/>
            <pc:sldMk cId="4193195436" sldId="269"/>
            <ac:spMk id="3" creationId="{6E43B8AF-602F-43B9-AD34-4A2DE2B0FB8D}"/>
          </ac:spMkLst>
        </pc:spChg>
      </pc:sldChg>
      <pc:sldChg chg="modSp mod modTransition">
        <pc:chgData name="vaishnavi waghmare" userId="98f110f5a04d6b5c" providerId="LiveId" clId="{E415155F-4DBA-46AB-AFD3-F03D1CCBD0E6}" dt="2022-02-20T09:57:26.251" v="2251"/>
        <pc:sldMkLst>
          <pc:docMk/>
          <pc:sldMk cId="2645088534" sldId="270"/>
        </pc:sldMkLst>
        <pc:spChg chg="mod">
          <ac:chgData name="vaishnavi waghmare" userId="98f110f5a04d6b5c" providerId="LiveId" clId="{E415155F-4DBA-46AB-AFD3-F03D1CCBD0E6}" dt="2022-02-20T09:57:26.251" v="2251"/>
          <ac:spMkLst>
            <pc:docMk/>
            <pc:sldMk cId="2645088534" sldId="270"/>
            <ac:spMk id="2" creationId="{CB4415FC-ED4E-45F0-BFFB-8521073A9096}"/>
          </ac:spMkLst>
        </pc:spChg>
        <pc:spChg chg="mod">
          <ac:chgData name="vaishnavi waghmare" userId="98f110f5a04d6b5c" providerId="LiveId" clId="{E415155F-4DBA-46AB-AFD3-F03D1CCBD0E6}" dt="2022-02-20T09:57:26.251" v="2251"/>
          <ac:spMkLst>
            <pc:docMk/>
            <pc:sldMk cId="2645088534" sldId="270"/>
            <ac:spMk id="3" creationId="{B70EC1DD-BAA5-42F8-AB91-E074ADA9EA97}"/>
          </ac:spMkLst>
        </pc:spChg>
      </pc:sldChg>
      <pc:sldChg chg="addSp delSp modSp mod modTransition">
        <pc:chgData name="vaishnavi waghmare" userId="98f110f5a04d6b5c" providerId="LiveId" clId="{E415155F-4DBA-46AB-AFD3-F03D1CCBD0E6}" dt="2022-02-20T10:06:16.175" v="2303" actId="58"/>
        <pc:sldMkLst>
          <pc:docMk/>
          <pc:sldMk cId="3448108883" sldId="271"/>
        </pc:sldMkLst>
        <pc:spChg chg="mod">
          <ac:chgData name="vaishnavi waghmare" userId="98f110f5a04d6b5c" providerId="LiveId" clId="{E415155F-4DBA-46AB-AFD3-F03D1CCBD0E6}" dt="2022-02-20T06:36:16.862" v="2123" actId="20577"/>
          <ac:spMkLst>
            <pc:docMk/>
            <pc:sldMk cId="3448108883" sldId="271"/>
            <ac:spMk id="2" creationId="{3E05CED0-96E8-45C0-A037-41EC3F06F766}"/>
          </ac:spMkLst>
        </pc:spChg>
        <pc:spChg chg="mod">
          <ac:chgData name="vaishnavi waghmare" userId="98f110f5a04d6b5c" providerId="LiveId" clId="{E415155F-4DBA-46AB-AFD3-F03D1CCBD0E6}" dt="2022-02-20T09:59:42.712" v="2284" actId="20577"/>
          <ac:spMkLst>
            <pc:docMk/>
            <pc:sldMk cId="3448108883" sldId="271"/>
            <ac:spMk id="3" creationId="{94C96F9E-39C4-44B8-A3E5-F25D5C148C28}"/>
          </ac:spMkLst>
        </pc:spChg>
        <pc:spChg chg="add del mod">
          <ac:chgData name="vaishnavi waghmare" userId="98f110f5a04d6b5c" providerId="LiveId" clId="{E415155F-4DBA-46AB-AFD3-F03D1CCBD0E6}" dt="2022-02-20T09:59:47.040" v="2285" actId="478"/>
          <ac:spMkLst>
            <pc:docMk/>
            <pc:sldMk cId="3448108883" sldId="271"/>
            <ac:spMk id="5" creationId="{E6E48128-DE9D-46E1-99FD-E44CD14E657F}"/>
          </ac:spMkLst>
        </pc:spChg>
        <pc:spChg chg="add mod">
          <ac:chgData name="vaishnavi waghmare" userId="98f110f5a04d6b5c" providerId="LiveId" clId="{E415155F-4DBA-46AB-AFD3-F03D1CCBD0E6}" dt="2022-02-20T10:06:16.175" v="2303" actId="58"/>
          <ac:spMkLst>
            <pc:docMk/>
            <pc:sldMk cId="3448108883" sldId="271"/>
            <ac:spMk id="7" creationId="{9E30A4BA-7708-477A-BA4D-3EF778C4E3F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98f110f5a04d6b5c/Desktop/CAPSTONE%20PROJECT%20IN%20EXCE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EXCEL.xlsx]SALES TREND!PivotTable9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SALES TREND OVER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6369553805774277E-2"/>
          <c:y val="0.13980735540587547"/>
          <c:w val="0.87472114124373734"/>
          <c:h val="0.73425443506308696"/>
        </c:manualLayout>
      </c:layout>
      <c:lineChart>
        <c:grouping val="standard"/>
        <c:varyColors val="0"/>
        <c:ser>
          <c:idx val="0"/>
          <c:order val="0"/>
          <c:tx>
            <c:strRef>
              <c:f>'SALES TREND'!$B$3</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dPt>
            <c:idx val="11"/>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bubble3D val="0"/>
            <c:extLst>
              <c:ext xmlns:c16="http://schemas.microsoft.com/office/drawing/2014/chart" uri="{C3380CC4-5D6E-409C-BE32-E72D297353CC}">
                <c16:uniqueId val="{00000000-A4F3-4678-804A-C9EBEE37A2FC}"/>
              </c:ext>
            </c:extLst>
          </c:dPt>
          <c:dLbls>
            <c:dLbl>
              <c:idx val="11"/>
              <c:layout>
                <c:manualLayout>
                  <c:x val="-1.1396981627296588E-2"/>
                  <c:y val="-7.8669072615923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4F3-4678-804A-C9EBEE37A2F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trendline>
            <c:spPr>
              <a:ln w="19050" cap="rnd">
                <a:solidFill>
                  <a:srgbClr val="FF0000"/>
                </a:solidFill>
                <a:tailEnd type="triangle"/>
              </a:ln>
              <a:effectLst/>
            </c:spPr>
            <c:trendlineType val="linear"/>
            <c:dispRSqr val="0"/>
            <c:dispEq val="0"/>
          </c:trendline>
          <c:cat>
            <c:strRef>
              <c:f>'SALES TREND'!$A$4:$A$16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TREND'!$B$4:$B$16</c:f>
              <c:numCache>
                <c:formatCode>General</c:formatCode>
                <c:ptCount val="12"/>
                <c:pt idx="0">
                  <c:v>469727</c:v>
                </c:pt>
                <c:pt idx="1">
                  <c:v>435909</c:v>
                </c:pt>
                <c:pt idx="2">
                  <c:v>464481</c:v>
                </c:pt>
                <c:pt idx="3">
                  <c:v>422529</c:v>
                </c:pt>
                <c:pt idx="4">
                  <c:v>376502</c:v>
                </c:pt>
                <c:pt idx="5">
                  <c:v>458599</c:v>
                </c:pt>
                <c:pt idx="6">
                  <c:v>417917</c:v>
                </c:pt>
                <c:pt idx="7">
                  <c:v>506306</c:v>
                </c:pt>
                <c:pt idx="8">
                  <c:v>433481</c:v>
                </c:pt>
                <c:pt idx="9">
                  <c:v>465623</c:v>
                </c:pt>
                <c:pt idx="10">
                  <c:v>431183</c:v>
                </c:pt>
                <c:pt idx="11">
                  <c:v>437985</c:v>
                </c:pt>
              </c:numCache>
            </c:numRef>
          </c:val>
          <c:smooth val="0"/>
          <c:extLst>
            <c:ext xmlns:c16="http://schemas.microsoft.com/office/drawing/2014/chart" uri="{C3380CC4-5D6E-409C-BE32-E72D297353CC}">
              <c16:uniqueId val="{00000003-A4F3-4678-804A-C9EBEE37A2FC}"/>
            </c:ext>
          </c:extLst>
        </c:ser>
        <c:dLbls>
          <c:dLblPos val="t"/>
          <c:showLegendKey val="0"/>
          <c:showVal val="1"/>
          <c:showCatName val="0"/>
          <c:showSerName val="0"/>
          <c:showPercent val="0"/>
          <c:showBubbleSize val="0"/>
        </c:dLbls>
        <c:marker val="1"/>
        <c:smooth val="0"/>
        <c:axId val="1975232415"/>
        <c:axId val="1975212031"/>
      </c:lineChart>
      <c:catAx>
        <c:axId val="197523241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12031"/>
        <c:crosses val="autoZero"/>
        <c:auto val="1"/>
        <c:lblAlgn val="ctr"/>
        <c:lblOffset val="100"/>
        <c:noMultiLvlLbl val="0"/>
      </c:catAx>
      <c:valAx>
        <c:axId val="197521203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32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EXCEL.xlsx]SALES TREND!PivotTable9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SALES TREND OVER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layout>
            <c:manualLayout>
              <c:x val="-1.1396981627296588E-2"/>
              <c:y val="-7.86690726159230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'SALES TREND'!$B$3</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dPt>
            <c:idx val="11"/>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bubble3D val="0"/>
            <c:spPr>
              <a:ln w="34925" cap="rnd">
                <a:solidFill>
                  <a:schemeClr val="accent1"/>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E6F-4C62-86AA-0CED16EAE859}"/>
              </c:ext>
            </c:extLst>
          </c:dPt>
          <c:dLbls>
            <c:dLbl>
              <c:idx val="11"/>
              <c:layout>
                <c:manualLayout>
                  <c:x val="-1.1396981627296588E-2"/>
                  <c:y val="-7.8669072615923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6F-4C62-86AA-0CED16EAE85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trendline>
            <c:spPr>
              <a:ln w="19050" cap="rnd">
                <a:solidFill>
                  <a:srgbClr val="FF0000"/>
                </a:solidFill>
                <a:tailEnd type="triangle"/>
              </a:ln>
              <a:effectLst/>
            </c:spPr>
            <c:trendlineType val="linear"/>
            <c:dispRSqr val="0"/>
            <c:dispEq val="0"/>
          </c:trendline>
          <c:cat>
            <c:strRef>
              <c:f>'SALES TREND'!$A$4:$A$16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TREND'!$B$4:$B$16</c:f>
              <c:numCache>
                <c:formatCode>General</c:formatCode>
                <c:ptCount val="12"/>
                <c:pt idx="0">
                  <c:v>469727</c:v>
                </c:pt>
                <c:pt idx="1">
                  <c:v>435909</c:v>
                </c:pt>
                <c:pt idx="2">
                  <c:v>464481</c:v>
                </c:pt>
                <c:pt idx="3">
                  <c:v>422529</c:v>
                </c:pt>
                <c:pt idx="4">
                  <c:v>376502</c:v>
                </c:pt>
                <c:pt idx="5">
                  <c:v>458599</c:v>
                </c:pt>
                <c:pt idx="6">
                  <c:v>417917</c:v>
                </c:pt>
                <c:pt idx="7">
                  <c:v>506306</c:v>
                </c:pt>
                <c:pt idx="8">
                  <c:v>433481</c:v>
                </c:pt>
                <c:pt idx="9">
                  <c:v>465623</c:v>
                </c:pt>
                <c:pt idx="10">
                  <c:v>431183</c:v>
                </c:pt>
                <c:pt idx="11">
                  <c:v>437985</c:v>
                </c:pt>
              </c:numCache>
            </c:numRef>
          </c:val>
          <c:smooth val="0"/>
          <c:extLst>
            <c:ext xmlns:c16="http://schemas.microsoft.com/office/drawing/2014/chart" uri="{C3380CC4-5D6E-409C-BE32-E72D297353CC}">
              <c16:uniqueId val="{00000004-DE6F-4C62-86AA-0CED16EAE859}"/>
            </c:ext>
          </c:extLst>
        </c:ser>
        <c:dLbls>
          <c:dLblPos val="t"/>
          <c:showLegendKey val="0"/>
          <c:showVal val="1"/>
          <c:showCatName val="0"/>
          <c:showSerName val="0"/>
          <c:showPercent val="0"/>
          <c:showBubbleSize val="0"/>
        </c:dLbls>
        <c:marker val="1"/>
        <c:smooth val="0"/>
        <c:axId val="1975232415"/>
        <c:axId val="1975212031"/>
      </c:lineChart>
      <c:catAx>
        <c:axId val="197523241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12031"/>
        <c:crosses val="autoZero"/>
        <c:auto val="1"/>
        <c:lblAlgn val="ctr"/>
        <c:lblOffset val="100"/>
        <c:noMultiLvlLbl val="0"/>
      </c:catAx>
      <c:valAx>
        <c:axId val="197521203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32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EXCEL.xlsx]MONTH-WISE REVENUE!PivotTable10</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MONTH-WISE REVENUE FROM COUNTRIES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'MONTH-WISE REVENUE'!$B$3:$B$4</c:f>
              <c:strCache>
                <c:ptCount val="1"/>
                <c:pt idx="0">
                  <c:v>Jan</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4FF5-4A15-B3A0-35843379DBBF}"/>
              </c:ext>
            </c:extLst>
          </c:dPt>
          <c:dLbls>
            <c:dLbl>
              <c:idx val="0"/>
              <c:layout>
                <c:manualLayout>
                  <c:x val="-3.0555555555555659E-2"/>
                  <c:y val="4.62962962962962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FF5-4A15-B3A0-35843379DBB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REVENUE'!$B$5:$B$9</c:f>
              <c:numCache>
                <c:formatCode>General</c:formatCode>
                <c:ptCount val="4"/>
                <c:pt idx="0">
                  <c:v>377136</c:v>
                </c:pt>
                <c:pt idx="1">
                  <c:v>29639</c:v>
                </c:pt>
                <c:pt idx="2">
                  <c:v>12166</c:v>
                </c:pt>
                <c:pt idx="3">
                  <c:v>12106</c:v>
                </c:pt>
              </c:numCache>
            </c:numRef>
          </c:val>
          <c:extLst>
            <c:ext xmlns:c16="http://schemas.microsoft.com/office/drawing/2014/chart" uri="{C3380CC4-5D6E-409C-BE32-E72D297353CC}">
              <c16:uniqueId val="{00000002-4FF5-4A15-B3A0-35843379DBBF}"/>
            </c:ext>
          </c:extLst>
        </c:ser>
        <c:ser>
          <c:idx val="1"/>
          <c:order val="1"/>
          <c:tx>
            <c:strRef>
              <c:f>'MONTH-WISE REVENUE'!$C$3:$C$4</c:f>
              <c:strCache>
                <c:ptCount val="1"/>
                <c:pt idx="0">
                  <c:v>Aug</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REVENUE'!$C$5:$C$9</c:f>
              <c:numCache>
                <c:formatCode>General</c:formatCode>
                <c:ptCount val="4"/>
                <c:pt idx="0">
                  <c:v>428802</c:v>
                </c:pt>
                <c:pt idx="1">
                  <c:v>15422</c:v>
                </c:pt>
                <c:pt idx="2">
                  <c:v>13458</c:v>
                </c:pt>
                <c:pt idx="3">
                  <c:v>9166</c:v>
                </c:pt>
              </c:numCache>
            </c:numRef>
          </c:val>
          <c:extLst>
            <c:ext xmlns:c16="http://schemas.microsoft.com/office/drawing/2014/chart" uri="{C3380CC4-5D6E-409C-BE32-E72D297353CC}">
              <c16:uniqueId val="{00000003-4FF5-4A15-B3A0-35843379DBBF}"/>
            </c:ext>
          </c:extLst>
        </c:ser>
        <c:ser>
          <c:idx val="2"/>
          <c:order val="2"/>
          <c:tx>
            <c:strRef>
              <c:f>'MONTH-WISE REVENUE'!$D$3:$D$4</c:f>
              <c:strCache>
                <c:ptCount val="1"/>
                <c:pt idx="0">
                  <c:v>Oct</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4FF5-4A15-B3A0-35843379DBBF}"/>
              </c:ext>
            </c:extLst>
          </c:dPt>
          <c:dLbls>
            <c:dLbl>
              <c:idx val="0"/>
              <c:layout>
                <c:manualLayout>
                  <c:x val="2.7777777777777776E-2"/>
                  <c:y val="1.38888888888888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FF5-4A15-B3A0-35843379DBB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REVENUE'!$D$5:$D$9</c:f>
              <c:numCache>
                <c:formatCode>General</c:formatCode>
                <c:ptCount val="4"/>
                <c:pt idx="0">
                  <c:v>397506</c:v>
                </c:pt>
                <c:pt idx="1">
                  <c:v>16188</c:v>
                </c:pt>
                <c:pt idx="2">
                  <c:v>5160</c:v>
                </c:pt>
                <c:pt idx="3">
                  <c:v>8605</c:v>
                </c:pt>
              </c:numCache>
            </c:numRef>
          </c:val>
          <c:extLst>
            <c:ext xmlns:c16="http://schemas.microsoft.com/office/drawing/2014/chart" uri="{C3380CC4-5D6E-409C-BE32-E72D297353CC}">
              <c16:uniqueId val="{00000006-4FF5-4A15-B3A0-35843379DBBF}"/>
            </c:ext>
          </c:extLst>
        </c:ser>
        <c:dLbls>
          <c:dLblPos val="outEnd"/>
          <c:showLegendKey val="0"/>
          <c:showVal val="1"/>
          <c:showCatName val="0"/>
          <c:showSerName val="0"/>
          <c:showPercent val="0"/>
          <c:showBubbleSize val="0"/>
        </c:dLbls>
        <c:gapWidth val="100"/>
        <c:overlap val="-24"/>
        <c:axId val="1975236991"/>
        <c:axId val="1975242815"/>
      </c:barChart>
      <c:catAx>
        <c:axId val="197523699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42815"/>
        <c:crosses val="autoZero"/>
        <c:auto val="1"/>
        <c:lblAlgn val="ctr"/>
        <c:lblOffset val="100"/>
        <c:noMultiLvlLbl val="0"/>
      </c:catAx>
      <c:valAx>
        <c:axId val="197524281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36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EXCEL.xlsx]COUNTRY-WISE SALES &amp; REVENUE!PivotTable8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COUNTRY-WISE SALES AND REVENUE</a:t>
            </a:r>
          </a:p>
        </c:rich>
      </c:tx>
      <c:layout>
        <c:manualLayout>
          <c:xMode val="edge"/>
          <c:yMode val="edge"/>
          <c:x val="0.22506233595800526"/>
          <c:y val="0.1008311461067366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'COUNTRY-WISE SALES &amp; REVENUE'!$B$3</c:f>
              <c:strCache>
                <c:ptCount val="1"/>
                <c:pt idx="0">
                  <c:v>Sum of Quantity</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'COUNTRY-WISE SALES &amp; REVENUE'!$A$4:$A$14</c:f>
              <c:strCache>
                <c:ptCount val="10"/>
                <c:pt idx="0">
                  <c:v>Australia</c:v>
                </c:pt>
                <c:pt idx="1">
                  <c:v>Belgium</c:v>
                </c:pt>
                <c:pt idx="2">
                  <c:v>EIRE</c:v>
                </c:pt>
                <c:pt idx="3">
                  <c:v>France</c:v>
                </c:pt>
                <c:pt idx="4">
                  <c:v>Germany</c:v>
                </c:pt>
                <c:pt idx="5">
                  <c:v>Japan</c:v>
                </c:pt>
                <c:pt idx="6">
                  <c:v>Netherlands</c:v>
                </c:pt>
                <c:pt idx="7">
                  <c:v>Sweden</c:v>
                </c:pt>
                <c:pt idx="8">
                  <c:v>Switzerland</c:v>
                </c:pt>
                <c:pt idx="9">
                  <c:v>United Kingdom</c:v>
                </c:pt>
              </c:strCache>
            </c:strRef>
          </c:cat>
          <c:val>
            <c:numRef>
              <c:f>'COUNTRY-WISE SALES &amp; REVENUE'!$B$4:$B$14</c:f>
              <c:numCache>
                <c:formatCode>General</c:formatCode>
                <c:ptCount val="10"/>
                <c:pt idx="0">
                  <c:v>85199</c:v>
                </c:pt>
                <c:pt idx="1">
                  <c:v>23665</c:v>
                </c:pt>
                <c:pt idx="2">
                  <c:v>142549</c:v>
                </c:pt>
                <c:pt idx="3">
                  <c:v>117010</c:v>
                </c:pt>
                <c:pt idx="4">
                  <c:v>118630</c:v>
                </c:pt>
                <c:pt idx="5">
                  <c:v>25258</c:v>
                </c:pt>
                <c:pt idx="6">
                  <c:v>200510</c:v>
                </c:pt>
                <c:pt idx="7">
                  <c:v>35404</c:v>
                </c:pt>
                <c:pt idx="8">
                  <c:v>30496</c:v>
                </c:pt>
                <c:pt idx="9">
                  <c:v>4409751</c:v>
                </c:pt>
              </c:numCache>
            </c:numRef>
          </c:val>
          <c:extLst>
            <c:ext xmlns:c16="http://schemas.microsoft.com/office/drawing/2014/chart" uri="{C3380CC4-5D6E-409C-BE32-E72D297353CC}">
              <c16:uniqueId val="{00000000-09D8-4449-8B28-43DF119D2B20}"/>
            </c:ext>
          </c:extLst>
        </c:ser>
        <c:dLbls>
          <c:showLegendKey val="0"/>
          <c:showVal val="0"/>
          <c:showCatName val="0"/>
          <c:showSerName val="0"/>
          <c:showPercent val="0"/>
          <c:showBubbleSize val="0"/>
        </c:dLbls>
        <c:gapWidth val="219"/>
        <c:overlap val="-27"/>
        <c:axId val="706623743"/>
        <c:axId val="706628319"/>
      </c:barChart>
      <c:lineChart>
        <c:grouping val="standard"/>
        <c:varyColors val="0"/>
        <c:ser>
          <c:idx val="1"/>
          <c:order val="1"/>
          <c:tx>
            <c:strRef>
              <c:f>'COUNTRY-WISE SALES &amp; REVENUE'!$C$3</c:f>
              <c:strCache>
                <c:ptCount val="1"/>
                <c:pt idx="0">
                  <c:v>Sum of Revenue</c:v>
                </c:pt>
              </c:strCache>
            </c:strRef>
          </c:tx>
          <c:spPr>
            <a:ln w="34925" cap="rnd">
              <a:solidFill>
                <a:schemeClr val="accent2"/>
              </a:solidFill>
              <a:round/>
            </a:ln>
            <a:effectLst>
              <a:outerShdw blurRad="44450" dist="25400" dir="2700000" algn="br" rotWithShape="0">
                <a:srgbClr val="000000">
                  <a:alpha val="60000"/>
                </a:srgbClr>
              </a:outerShdw>
            </a:effectLst>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cat>
            <c:strRef>
              <c:f>'COUNTRY-WISE SALES &amp; REVENUE'!$A$4:$A$14</c:f>
              <c:strCache>
                <c:ptCount val="10"/>
                <c:pt idx="0">
                  <c:v>Australia</c:v>
                </c:pt>
                <c:pt idx="1">
                  <c:v>Belgium</c:v>
                </c:pt>
                <c:pt idx="2">
                  <c:v>EIRE</c:v>
                </c:pt>
                <c:pt idx="3">
                  <c:v>France</c:v>
                </c:pt>
                <c:pt idx="4">
                  <c:v>Germany</c:v>
                </c:pt>
                <c:pt idx="5">
                  <c:v>Japan</c:v>
                </c:pt>
                <c:pt idx="6">
                  <c:v>Netherlands</c:v>
                </c:pt>
                <c:pt idx="7">
                  <c:v>Sweden</c:v>
                </c:pt>
                <c:pt idx="8">
                  <c:v>Switzerland</c:v>
                </c:pt>
                <c:pt idx="9">
                  <c:v>United Kingdom</c:v>
                </c:pt>
              </c:strCache>
            </c:strRef>
          </c:cat>
          <c:val>
            <c:numRef>
              <c:f>'COUNTRY-WISE SALES &amp; REVENUE'!$C$4:$C$14</c:f>
              <c:numCache>
                <c:formatCode>General</c:formatCode>
                <c:ptCount val="10"/>
                <c:pt idx="0">
                  <c:v>1017220.2700000029</c:v>
                </c:pt>
                <c:pt idx="1">
                  <c:v>285150.75</c:v>
                </c:pt>
                <c:pt idx="2">
                  <c:v>1729070.7100000076</c:v>
                </c:pt>
                <c:pt idx="3">
                  <c:v>1413964.9400000076</c:v>
                </c:pt>
                <c:pt idx="4">
                  <c:v>1431720.7100000184</c:v>
                </c:pt>
                <c:pt idx="5">
                  <c:v>295304.33</c:v>
                </c:pt>
                <c:pt idx="6">
                  <c:v>2345885.0900000031</c:v>
                </c:pt>
                <c:pt idx="7">
                  <c:v>398663.78999999963</c:v>
                </c:pt>
                <c:pt idx="8">
                  <c:v>369496.45999999892</c:v>
                </c:pt>
                <c:pt idx="9">
                  <c:v>53663061.60998711</c:v>
                </c:pt>
              </c:numCache>
            </c:numRef>
          </c:val>
          <c:smooth val="0"/>
          <c:extLst>
            <c:ext xmlns:c16="http://schemas.microsoft.com/office/drawing/2014/chart" uri="{C3380CC4-5D6E-409C-BE32-E72D297353CC}">
              <c16:uniqueId val="{00000001-09D8-4449-8B28-43DF119D2B20}"/>
            </c:ext>
          </c:extLst>
        </c:ser>
        <c:dLbls>
          <c:showLegendKey val="0"/>
          <c:showVal val="0"/>
          <c:showCatName val="0"/>
          <c:showSerName val="0"/>
          <c:showPercent val="0"/>
          <c:showBubbleSize val="0"/>
        </c:dLbls>
        <c:marker val="1"/>
        <c:smooth val="0"/>
        <c:axId val="706639551"/>
        <c:axId val="706639135"/>
      </c:lineChart>
      <c:catAx>
        <c:axId val="706623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28319"/>
        <c:crosses val="autoZero"/>
        <c:auto val="1"/>
        <c:lblAlgn val="ctr"/>
        <c:lblOffset val="100"/>
        <c:noMultiLvlLbl val="0"/>
      </c:catAx>
      <c:valAx>
        <c:axId val="70662831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23743"/>
        <c:crosses val="autoZero"/>
        <c:crossBetween val="between"/>
      </c:valAx>
      <c:valAx>
        <c:axId val="706639135"/>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39551"/>
        <c:crosses val="max"/>
        <c:crossBetween val="between"/>
      </c:valAx>
      <c:catAx>
        <c:axId val="706639551"/>
        <c:scaling>
          <c:orientation val="minMax"/>
        </c:scaling>
        <c:delete val="1"/>
        <c:axPos val="b"/>
        <c:numFmt formatCode="General" sourceLinked="1"/>
        <c:majorTickMark val="none"/>
        <c:minorTickMark val="none"/>
        <c:tickLblPos val="nextTo"/>
        <c:crossAx val="70663913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EXCEL.xlsx]REVENUE &amp; TRANSACTIONS!PivotTable7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a:t>
            </a:r>
            <a:r>
              <a:rPr lang="en-IN" baseline="0"/>
              <a:t> AND  TRANSACTION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&amp; TRANSACTIONS'!$B$3</c:f>
              <c:strCache>
                <c:ptCount val="1"/>
                <c:pt idx="0">
                  <c:v>Sum of Revenue</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'REVENUE &amp; TRANSACTIONS'!$A$4:$A$14</c:f>
              <c:strCache>
                <c:ptCount val="10"/>
                <c:pt idx="0">
                  <c:v>14646</c:v>
                </c:pt>
                <c:pt idx="1">
                  <c:v>14911</c:v>
                </c:pt>
                <c:pt idx="2">
                  <c:v>14298</c:v>
                </c:pt>
                <c:pt idx="3">
                  <c:v>15311</c:v>
                </c:pt>
                <c:pt idx="4">
                  <c:v>13089</c:v>
                </c:pt>
                <c:pt idx="5">
                  <c:v>12748</c:v>
                </c:pt>
                <c:pt idx="6">
                  <c:v>17841</c:v>
                </c:pt>
                <c:pt idx="7">
                  <c:v>14096</c:v>
                </c:pt>
                <c:pt idx="8">
                  <c:v>14606</c:v>
                </c:pt>
                <c:pt idx="9">
                  <c:v>13263</c:v>
                </c:pt>
              </c:strCache>
            </c:strRef>
          </c:cat>
          <c:val>
            <c:numRef>
              <c:f>'REVENUE &amp; TRANSACTIONS'!$B$4:$B$14</c:f>
              <c:numCache>
                <c:formatCode>_-[$£-809]* #,##0_-;\-[$£-809]* #,##0_-;_-[$£-809]* "-"??_-;_-@_-</c:formatCode>
                <c:ptCount val="10"/>
                <c:pt idx="0">
                  <c:v>2306444.4500000062</c:v>
                </c:pt>
                <c:pt idx="1">
                  <c:v>921661.02999999747</c:v>
                </c:pt>
                <c:pt idx="2">
                  <c:v>646869.19000000029</c:v>
                </c:pt>
                <c:pt idx="3">
                  <c:v>446384.77000000043</c:v>
                </c:pt>
                <c:pt idx="4">
                  <c:v>374984.11999999767</c:v>
                </c:pt>
                <c:pt idx="5">
                  <c:v>277045.28999999724</c:v>
                </c:pt>
                <c:pt idx="6">
                  <c:v>275491.02999999461</c:v>
                </c:pt>
                <c:pt idx="7">
                  <c:v>221965.43999999578</c:v>
                </c:pt>
                <c:pt idx="8">
                  <c:v>72887.959999999715</c:v>
                </c:pt>
                <c:pt idx="9">
                  <c:v>56533.919999999671</c:v>
                </c:pt>
              </c:numCache>
            </c:numRef>
          </c:val>
          <c:extLst>
            <c:ext xmlns:c16="http://schemas.microsoft.com/office/drawing/2014/chart" uri="{C3380CC4-5D6E-409C-BE32-E72D297353CC}">
              <c16:uniqueId val="{00000000-20F1-4143-956E-6123DCF1EEC1}"/>
            </c:ext>
          </c:extLst>
        </c:ser>
        <c:dLbls>
          <c:showLegendKey val="0"/>
          <c:showVal val="0"/>
          <c:showCatName val="0"/>
          <c:showSerName val="0"/>
          <c:showPercent val="0"/>
          <c:showBubbleSize val="0"/>
        </c:dLbls>
        <c:gapWidth val="219"/>
        <c:axId val="706646623"/>
        <c:axId val="706648287"/>
      </c:barChart>
      <c:lineChart>
        <c:grouping val="standard"/>
        <c:varyColors val="0"/>
        <c:ser>
          <c:idx val="1"/>
          <c:order val="1"/>
          <c:tx>
            <c:strRef>
              <c:f>'REVENUE &amp; TRANSACTIONS'!$C$3</c:f>
              <c:strCache>
                <c:ptCount val="1"/>
                <c:pt idx="0">
                  <c:v>Count of TransactionNo</c:v>
                </c:pt>
              </c:strCache>
            </c:strRef>
          </c:tx>
          <c:spPr>
            <a:ln w="34925" cap="rnd">
              <a:solidFill>
                <a:schemeClr val="accent2"/>
              </a:solidFill>
              <a:round/>
            </a:ln>
            <a:effectLst>
              <a:outerShdw blurRad="44450" dist="25400" dir="2700000" algn="br" rotWithShape="0">
                <a:srgbClr val="000000">
                  <a:alpha val="60000"/>
                </a:srgbClr>
              </a:outerShdw>
            </a:effectLst>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cat>
            <c:strRef>
              <c:f>'REVENUE &amp; TRANSACTIONS'!$A$4:$A$14</c:f>
              <c:strCache>
                <c:ptCount val="10"/>
                <c:pt idx="0">
                  <c:v>14646</c:v>
                </c:pt>
                <c:pt idx="1">
                  <c:v>14911</c:v>
                </c:pt>
                <c:pt idx="2">
                  <c:v>14298</c:v>
                </c:pt>
                <c:pt idx="3">
                  <c:v>15311</c:v>
                </c:pt>
                <c:pt idx="4">
                  <c:v>13089</c:v>
                </c:pt>
                <c:pt idx="5">
                  <c:v>12748</c:v>
                </c:pt>
                <c:pt idx="6">
                  <c:v>17841</c:v>
                </c:pt>
                <c:pt idx="7">
                  <c:v>14096</c:v>
                </c:pt>
                <c:pt idx="8">
                  <c:v>14606</c:v>
                </c:pt>
                <c:pt idx="9">
                  <c:v>13263</c:v>
                </c:pt>
              </c:strCache>
            </c:strRef>
          </c:cat>
          <c:val>
            <c:numRef>
              <c:f>'REVENUE &amp; TRANSACTIONS'!$C$4:$C$14</c:f>
              <c:numCache>
                <c:formatCode>General</c:formatCode>
                <c:ptCount val="10"/>
                <c:pt idx="0">
                  <c:v>2066</c:v>
                </c:pt>
                <c:pt idx="1">
                  <c:v>5800</c:v>
                </c:pt>
                <c:pt idx="2">
                  <c:v>1640</c:v>
                </c:pt>
                <c:pt idx="3">
                  <c:v>2464</c:v>
                </c:pt>
                <c:pt idx="4">
                  <c:v>1888</c:v>
                </c:pt>
                <c:pt idx="5">
                  <c:v>4627</c:v>
                </c:pt>
                <c:pt idx="6">
                  <c:v>7967</c:v>
                </c:pt>
                <c:pt idx="7">
                  <c:v>5093</c:v>
                </c:pt>
                <c:pt idx="8">
                  <c:v>2773</c:v>
                </c:pt>
                <c:pt idx="9">
                  <c:v>1672</c:v>
                </c:pt>
              </c:numCache>
            </c:numRef>
          </c:val>
          <c:smooth val="0"/>
          <c:extLst>
            <c:ext xmlns:c16="http://schemas.microsoft.com/office/drawing/2014/chart" uri="{C3380CC4-5D6E-409C-BE32-E72D297353CC}">
              <c16:uniqueId val="{00000001-20F1-4143-956E-6123DCF1EEC1}"/>
            </c:ext>
          </c:extLst>
        </c:ser>
        <c:dLbls>
          <c:showLegendKey val="0"/>
          <c:showVal val="0"/>
          <c:showCatName val="0"/>
          <c:showSerName val="0"/>
          <c:showPercent val="0"/>
          <c:showBubbleSize val="0"/>
        </c:dLbls>
        <c:marker val="1"/>
        <c:smooth val="0"/>
        <c:axId val="706638719"/>
        <c:axId val="706618751"/>
      </c:lineChart>
      <c:catAx>
        <c:axId val="7066466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48287"/>
        <c:crosses val="autoZero"/>
        <c:auto val="1"/>
        <c:lblAlgn val="ctr"/>
        <c:lblOffset val="100"/>
        <c:noMultiLvlLbl val="0"/>
      </c:catAx>
      <c:valAx>
        <c:axId val="706648287"/>
        <c:scaling>
          <c:orientation val="minMax"/>
        </c:scaling>
        <c:delete val="0"/>
        <c:axPos val="l"/>
        <c:majorGridlines>
          <c:spPr>
            <a:ln w="9525" cap="flat" cmpd="sng" algn="ctr">
              <a:solidFill>
                <a:schemeClr val="lt1">
                  <a:lumMod val="95000"/>
                  <a:alpha val="10000"/>
                </a:schemeClr>
              </a:solidFill>
              <a:round/>
            </a:ln>
            <a:effectLst/>
          </c:spPr>
        </c:majorGridlines>
        <c:numFmt formatCode="_-[$£-809]* #,##0_-;\-[$£-809]* #,##0_-;_-[$£-8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46623"/>
        <c:crosses val="autoZero"/>
        <c:crossBetween val="between"/>
      </c:valAx>
      <c:valAx>
        <c:axId val="70661875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38719"/>
        <c:crosses val="max"/>
        <c:crossBetween val="between"/>
      </c:valAx>
      <c:catAx>
        <c:axId val="706638719"/>
        <c:scaling>
          <c:orientation val="minMax"/>
        </c:scaling>
        <c:delete val="1"/>
        <c:axPos val="b"/>
        <c:numFmt formatCode="General" sourceLinked="1"/>
        <c:majorTickMark val="none"/>
        <c:minorTickMark val="none"/>
        <c:tickLblPos val="nextTo"/>
        <c:crossAx val="70661875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EXCEL.xlsx]REVENUE FROM COUNTRIES!PivotTable5</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REVENUE FROM TOP 5 COUNTRY</a:t>
            </a:r>
            <a:endParaRPr lang="en-US"/>
          </a:p>
        </c:rich>
      </c:tx>
      <c:layout>
        <c:manualLayout>
          <c:xMode val="edge"/>
          <c:yMode val="edge"/>
          <c:x val="0.22254855643044616"/>
          <c:y val="4.136855989448019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17038495188098"/>
          <c:y val="0.21902559055118109"/>
          <c:w val="0.40469575678040243"/>
          <c:h val="0.6744929279673374"/>
        </c:manualLayout>
      </c:layout>
      <c:pieChart>
        <c:varyColors val="1"/>
        <c:ser>
          <c:idx val="0"/>
          <c:order val="0"/>
          <c:tx>
            <c:strRef>
              <c:f>'REVENUE FROM COUNTRIES'!$B$3</c:f>
              <c:strCache>
                <c:ptCount val="1"/>
                <c:pt idx="0">
                  <c:v>Total</c:v>
                </c:pt>
              </c:strCache>
            </c:strRef>
          </c:tx>
          <c:dPt>
            <c:idx val="0"/>
            <c:bubble3D val="0"/>
            <c:explosion val="14"/>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9402-4973-BCCF-C1D4A7D3F342}"/>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9402-4973-BCCF-C1D4A7D3F342}"/>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9402-4973-BCCF-C1D4A7D3F342}"/>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9402-4973-BCCF-C1D4A7D3F342}"/>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9402-4973-BCCF-C1D4A7D3F342}"/>
              </c:ext>
            </c:extLst>
          </c:dPt>
          <c:dLbls>
            <c:dLbl>
              <c:idx val="0"/>
              <c:layout>
                <c:manualLayout>
                  <c:x val="3.27088801399825E-2"/>
                  <c:y val="-1.685219233382629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02-4973-BCCF-C1D4A7D3F342}"/>
                </c:ext>
              </c:extLst>
            </c:dLbl>
            <c:dLbl>
              <c:idx val="1"/>
              <c:layout>
                <c:manualLayout>
                  <c:x val="-9.045603674540683E-3"/>
                  <c:y val="3.458305021516980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402-4973-BCCF-C1D4A7D3F342}"/>
                </c:ext>
              </c:extLst>
            </c:dLbl>
            <c:dLbl>
              <c:idx val="2"/>
              <c:layout>
                <c:manualLayout>
                  <c:x val="2.0889107611548555E-3"/>
                  <c:y val="-6.549688903100310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402-4973-BCCF-C1D4A7D3F342}"/>
                </c:ext>
              </c:extLst>
            </c:dLbl>
            <c:dLbl>
              <c:idx val="3"/>
              <c:layout>
                <c:manualLayout>
                  <c:x val="3.0738517060367454E-2"/>
                  <c:y val="-2.051307672835311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402-4973-BCCF-C1D4A7D3F342}"/>
                </c:ext>
              </c:extLst>
            </c:dLbl>
            <c:dLbl>
              <c:idx val="4"/>
              <c:layout>
                <c:manualLayout>
                  <c:x val="6.900164041994751E-2"/>
                  <c:y val="-6.1852991726288019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402-4973-BCCF-C1D4A7D3F34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'REVENUE FROM COUNTRIES'!$A$4:$A$9</c:f>
              <c:strCache>
                <c:ptCount val="5"/>
                <c:pt idx="0">
                  <c:v>United Kingdom</c:v>
                </c:pt>
                <c:pt idx="1">
                  <c:v>Netherlands</c:v>
                </c:pt>
                <c:pt idx="2">
                  <c:v>EIRE</c:v>
                </c:pt>
                <c:pt idx="3">
                  <c:v>Germany</c:v>
                </c:pt>
                <c:pt idx="4">
                  <c:v>France</c:v>
                </c:pt>
              </c:strCache>
            </c:strRef>
          </c:cat>
          <c:val>
            <c:numRef>
              <c:f>'REVENUE FROM COUNTRIES'!$B$4:$B$9</c:f>
              <c:numCache>
                <c:formatCode>0.00%</c:formatCode>
                <c:ptCount val="5"/>
                <c:pt idx="0">
                  <c:v>0.8857672756789472</c:v>
                </c:pt>
                <c:pt idx="1">
                  <c:v>3.8721388286173553E-2</c:v>
                </c:pt>
                <c:pt idx="2">
                  <c:v>2.8540195179023026E-2</c:v>
                </c:pt>
                <c:pt idx="3">
                  <c:v>2.3632109588652837E-2</c:v>
                </c:pt>
                <c:pt idx="4">
                  <c:v>2.3339031267203422E-2</c:v>
                </c:pt>
              </c:numCache>
            </c:numRef>
          </c:val>
          <c:extLst>
            <c:ext xmlns:c16="http://schemas.microsoft.com/office/drawing/2014/chart" uri="{C3380CC4-5D6E-409C-BE32-E72D297353CC}">
              <c16:uniqueId val="{0000000A-9402-4973-BCCF-C1D4A7D3F34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5 REVENUE GENE. PRODUCT!PivotTable4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MOST REVENUE GENERATING PRODUCT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272156605424321"/>
          <c:y val="0.38934966462525517"/>
          <c:w val="0.299001312335958"/>
          <c:h val="0.49833552055993002"/>
        </c:manualLayout>
      </c:layout>
      <c:doughnutChart>
        <c:varyColors val="1"/>
        <c:ser>
          <c:idx val="0"/>
          <c:order val="0"/>
          <c:tx>
            <c:strRef>
              <c:f>'TOP 5 REVENUE GENE. PRODUCT'!$B$3</c:f>
              <c:strCache>
                <c:ptCount val="1"/>
                <c:pt idx="0">
                  <c:v>Total</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6D0B-463A-94E2-FDE638F37023}"/>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6D0B-463A-94E2-FDE638F37023}"/>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6D0B-463A-94E2-FDE638F37023}"/>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6D0B-463A-94E2-FDE638F37023}"/>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6D0B-463A-94E2-FDE638F37023}"/>
              </c:ext>
            </c:extLst>
          </c:dPt>
          <c:dLbls>
            <c:dLbl>
              <c:idx val="0"/>
              <c:layout>
                <c:manualLayout>
                  <c:x val="5.8333333333333286E-2"/>
                  <c:y val="-3.2407407407407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D0B-463A-94E2-FDE638F37023}"/>
                </c:ext>
              </c:extLst>
            </c:dLbl>
            <c:dLbl>
              <c:idx val="1"/>
              <c:layout>
                <c:manualLayout>
                  <c:x val="5.5555555555555455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D0B-463A-94E2-FDE638F37023}"/>
                </c:ext>
              </c:extLst>
            </c:dLbl>
            <c:dLbl>
              <c:idx val="2"/>
              <c:layout>
                <c:manualLayout>
                  <c:x val="2.2222222222222272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D0B-463A-94E2-FDE638F37023}"/>
                </c:ext>
              </c:extLst>
            </c:dLbl>
            <c:dLbl>
              <c:idx val="3"/>
              <c:layout>
                <c:manualLayout>
                  <c:x val="-5.2777777777777778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D0B-463A-94E2-FDE638F37023}"/>
                </c:ext>
              </c:extLst>
            </c:dLbl>
            <c:dLbl>
              <c:idx val="4"/>
              <c:layout>
                <c:manualLayout>
                  <c:x val="-4.4444444444444446E-2"/>
                  <c:y val="-1.85185185185186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D0B-463A-94E2-FDE638F3702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REVENUE GENE. PRODUCT'!$A$4:$A$9</c:f>
              <c:strCache>
                <c:ptCount val="5"/>
                <c:pt idx="0">
                  <c:v>Assorted Colour Bird Ornament</c:v>
                </c:pt>
                <c:pt idx="1">
                  <c:v>Cream Hanging Heart T-Light Holder</c:v>
                </c:pt>
                <c:pt idx="2">
                  <c:v>Jumbo Bag Red Retrospot</c:v>
                </c:pt>
                <c:pt idx="3">
                  <c:v>Popcorn Holder</c:v>
                </c:pt>
                <c:pt idx="4">
                  <c:v>World War 2 Gliders Asstd Designs</c:v>
                </c:pt>
              </c:strCache>
            </c:strRef>
          </c:cat>
          <c:val>
            <c:numRef>
              <c:f>'TOP 5 REVENUE GENE. PRODUCT'!$B$4:$B$9</c:f>
              <c:numCache>
                <c:formatCode>0%</c:formatCode>
                <c:ptCount val="5"/>
                <c:pt idx="0">
                  <c:v>0.16222578012806771</c:v>
                </c:pt>
                <c:pt idx="1">
                  <c:v>0.17371818339302728</c:v>
                </c:pt>
                <c:pt idx="2">
                  <c:v>0.21674880455444798</c:v>
                </c:pt>
                <c:pt idx="3">
                  <c:v>0.23577974255511028</c:v>
                </c:pt>
                <c:pt idx="4">
                  <c:v>0.21152748936934679</c:v>
                </c:pt>
              </c:numCache>
            </c:numRef>
          </c:val>
          <c:extLst>
            <c:ext xmlns:c16="http://schemas.microsoft.com/office/drawing/2014/chart" uri="{C3380CC4-5D6E-409C-BE32-E72D297353CC}">
              <c16:uniqueId val="{0000000A-6D0B-463A-94E2-FDE638F3702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6701368046482978"/>
          <c:y val="0.2973232353589389"/>
          <c:w val="0.33298634616374312"/>
          <c:h val="0.554953459066953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10 MOST PURCHASE PROD.!PivotTable1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MOST PURCHASE PRODUCT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MOST PURCHASE PROD.'!$B$3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 MOST PURCHASE PROD.'!$A$4:$A$14</c:f>
              <c:strCache>
                <c:ptCount val="10"/>
                <c:pt idx="0">
                  <c:v>Popcorn Holder</c:v>
                </c:pt>
                <c:pt idx="1">
                  <c:v>World War 2 Gliders Asstd Designs</c:v>
                </c:pt>
                <c:pt idx="2">
                  <c:v>Jumbo Bag Red Retrospot</c:v>
                </c:pt>
                <c:pt idx="3">
                  <c:v>Assorted Colour Bird Ornament</c:v>
                </c:pt>
                <c:pt idx="4">
                  <c:v>Pack Of 72 Retrospot Cake Cases</c:v>
                </c:pt>
                <c:pt idx="5">
                  <c:v>Cream Hanging Heart T-Light Holder</c:v>
                </c:pt>
                <c:pt idx="6">
                  <c:v>Rabbit Night Light</c:v>
                </c:pt>
                <c:pt idx="7">
                  <c:v>Mini Paint Set Vintage</c:v>
                </c:pt>
                <c:pt idx="8">
                  <c:v>Pack Of 12 London Tissues</c:v>
                </c:pt>
                <c:pt idx="9">
                  <c:v>Pack Of 60 Pink Paisley Cake Cases</c:v>
                </c:pt>
              </c:strCache>
            </c:strRef>
          </c:cat>
          <c:val>
            <c:numRef>
              <c:f>'TOP 10 MOST PURCHASE PROD.'!$B$4:$B$14</c:f>
              <c:numCache>
                <c:formatCode>General</c:formatCode>
                <c:ptCount val="10"/>
                <c:pt idx="0">
                  <c:v>56450</c:v>
                </c:pt>
                <c:pt idx="1">
                  <c:v>53847</c:v>
                </c:pt>
                <c:pt idx="2">
                  <c:v>47363</c:v>
                </c:pt>
                <c:pt idx="3">
                  <c:v>36445</c:v>
                </c:pt>
                <c:pt idx="4">
                  <c:v>36231</c:v>
                </c:pt>
                <c:pt idx="5">
                  <c:v>35378</c:v>
                </c:pt>
                <c:pt idx="6">
                  <c:v>30680</c:v>
                </c:pt>
                <c:pt idx="7">
                  <c:v>26437</c:v>
                </c:pt>
                <c:pt idx="8">
                  <c:v>25907</c:v>
                </c:pt>
                <c:pt idx="9">
                  <c:v>24753</c:v>
                </c:pt>
              </c:numCache>
            </c:numRef>
          </c:val>
          <c:extLst>
            <c:ext xmlns:c16="http://schemas.microsoft.com/office/drawing/2014/chart" uri="{C3380CC4-5D6E-409C-BE32-E72D297353CC}">
              <c16:uniqueId val="{00000000-C74F-4EEA-93D7-9312C9E17571}"/>
            </c:ext>
          </c:extLst>
        </c:ser>
        <c:dLbls>
          <c:dLblPos val="outEnd"/>
          <c:showLegendKey val="0"/>
          <c:showVal val="1"/>
          <c:showCatName val="0"/>
          <c:showSerName val="0"/>
          <c:showPercent val="0"/>
          <c:showBubbleSize val="0"/>
        </c:dLbls>
        <c:gapWidth val="100"/>
        <c:overlap val="-24"/>
        <c:axId val="1120746863"/>
        <c:axId val="1120752271"/>
      </c:barChart>
      <c:catAx>
        <c:axId val="11207468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0752271"/>
        <c:crosses val="autoZero"/>
        <c:auto val="1"/>
        <c:lblAlgn val="ctr"/>
        <c:lblOffset val="100"/>
        <c:noMultiLvlLbl val="0"/>
      </c:catAx>
      <c:valAx>
        <c:axId val="11207522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0746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20 PRODUCT &amp; QUANTITY!PivotTable6</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20 PRODUCT AND QUANTITY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20 PRODUCT &amp; QUANTITY'!$B$3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20 PRODUCT &amp; QUANTITY'!$A$4:$A$24</c:f>
              <c:strCache>
                <c:ptCount val="20"/>
                <c:pt idx="0">
                  <c:v>60 Teatime Fairy Cake Cases</c:v>
                </c:pt>
                <c:pt idx="1">
                  <c:v>Paper Chain Kit 50'S Christmas</c:v>
                </c:pt>
                <c:pt idx="2">
                  <c:v>Antique Silver T-Light Glass</c:v>
                </c:pt>
                <c:pt idx="3">
                  <c:v>Lunch Bag Red Retrospot</c:v>
                </c:pt>
                <c:pt idx="4">
                  <c:v>Jumbo Bag Vintage Doily</c:v>
                </c:pt>
                <c:pt idx="5">
                  <c:v>Jumbo Bag Pink Polkadot</c:v>
                </c:pt>
                <c:pt idx="6">
                  <c:v>Red Harmonica In Box</c:v>
                </c:pt>
                <c:pt idx="7">
                  <c:v>Brocade Ring Purse</c:v>
                </c:pt>
                <c:pt idx="8">
                  <c:v>Assorted Colours Silk Fan</c:v>
                </c:pt>
                <c:pt idx="9">
                  <c:v>Victorian Glass Hanging T-Light</c:v>
                </c:pt>
                <c:pt idx="10">
                  <c:v>Pack Of 60 Pink Paisley Cake Cases</c:v>
                </c:pt>
                <c:pt idx="11">
                  <c:v>Pack Of 12 London Tissues</c:v>
                </c:pt>
                <c:pt idx="12">
                  <c:v>Mini Paint Set Vintage</c:v>
                </c:pt>
                <c:pt idx="13">
                  <c:v>Rabbit Night Light</c:v>
                </c:pt>
                <c:pt idx="14">
                  <c:v>Cream Hanging Heart T-Light Holder</c:v>
                </c:pt>
                <c:pt idx="15">
                  <c:v>Pack Of 72 Retrospot Cake Cases</c:v>
                </c:pt>
                <c:pt idx="16">
                  <c:v>Assorted Colour Bird Ornament</c:v>
                </c:pt>
                <c:pt idx="17">
                  <c:v>Jumbo Bag Red Retrospot</c:v>
                </c:pt>
                <c:pt idx="18">
                  <c:v>World War 2 Gliders Asstd Designs</c:v>
                </c:pt>
                <c:pt idx="19">
                  <c:v>Popcorn Holder</c:v>
                </c:pt>
              </c:strCache>
            </c:strRef>
          </c:cat>
          <c:val>
            <c:numRef>
              <c:f>'TOP 20 PRODUCT &amp; QUANTITY'!$B$4:$B$24</c:f>
              <c:numCache>
                <c:formatCode>General</c:formatCode>
                <c:ptCount val="20"/>
                <c:pt idx="0">
                  <c:v>18088</c:v>
                </c:pt>
                <c:pt idx="1">
                  <c:v>18902</c:v>
                </c:pt>
                <c:pt idx="2">
                  <c:v>18911</c:v>
                </c:pt>
                <c:pt idx="3">
                  <c:v>19023</c:v>
                </c:pt>
                <c:pt idx="4">
                  <c:v>19913</c:v>
                </c:pt>
                <c:pt idx="5">
                  <c:v>21009</c:v>
                </c:pt>
                <c:pt idx="6">
                  <c:v>21874</c:v>
                </c:pt>
                <c:pt idx="7">
                  <c:v>23053</c:v>
                </c:pt>
                <c:pt idx="8">
                  <c:v>23082</c:v>
                </c:pt>
                <c:pt idx="9">
                  <c:v>23854</c:v>
                </c:pt>
                <c:pt idx="10">
                  <c:v>24753</c:v>
                </c:pt>
                <c:pt idx="11">
                  <c:v>25907</c:v>
                </c:pt>
                <c:pt idx="12">
                  <c:v>26437</c:v>
                </c:pt>
                <c:pt idx="13">
                  <c:v>30680</c:v>
                </c:pt>
                <c:pt idx="14">
                  <c:v>35378</c:v>
                </c:pt>
                <c:pt idx="15">
                  <c:v>36231</c:v>
                </c:pt>
                <c:pt idx="16">
                  <c:v>36445</c:v>
                </c:pt>
                <c:pt idx="17">
                  <c:v>47363</c:v>
                </c:pt>
                <c:pt idx="18">
                  <c:v>53847</c:v>
                </c:pt>
                <c:pt idx="19">
                  <c:v>56450</c:v>
                </c:pt>
              </c:numCache>
            </c:numRef>
          </c:val>
          <c:extLst>
            <c:ext xmlns:c16="http://schemas.microsoft.com/office/drawing/2014/chart" uri="{C3380CC4-5D6E-409C-BE32-E72D297353CC}">
              <c16:uniqueId val="{00000000-D80D-4C4C-8C8C-00860A283162}"/>
            </c:ext>
          </c:extLst>
        </c:ser>
        <c:dLbls>
          <c:dLblPos val="outEnd"/>
          <c:showLegendKey val="0"/>
          <c:showVal val="1"/>
          <c:showCatName val="0"/>
          <c:showSerName val="0"/>
          <c:showPercent val="0"/>
          <c:showBubbleSize val="0"/>
        </c:dLbls>
        <c:gapWidth val="115"/>
        <c:overlap val="-20"/>
        <c:axId val="2040776879"/>
        <c:axId val="2040777711"/>
      </c:barChart>
      <c:catAx>
        <c:axId val="204077687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0777711"/>
        <c:crosses val="autoZero"/>
        <c:auto val="1"/>
        <c:lblAlgn val="ctr"/>
        <c:lblOffset val="100"/>
        <c:noMultiLvlLbl val="0"/>
      </c:catAx>
      <c:valAx>
        <c:axId val="2040777711"/>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0776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EXCEL.xlsx]AVE NO. OF PRODUCT IN TRANSACTI!PivotTable3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 NOs. OF PRODUCT IN EACH TRASACTION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'AVE NO. OF PRODUCT IN TRANSACTI'!$B$3</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 NO. OF PRODUCT IN TRANSACTI'!$A$4:$A$15</c:f>
              <c:strCache>
                <c:ptCount val="11"/>
                <c:pt idx="0">
                  <c:v>573585</c:v>
                </c:pt>
                <c:pt idx="1">
                  <c:v>581219</c:v>
                </c:pt>
                <c:pt idx="2">
                  <c:v>581492</c:v>
                </c:pt>
                <c:pt idx="3">
                  <c:v>580729</c:v>
                </c:pt>
                <c:pt idx="4">
                  <c:v>558475</c:v>
                </c:pt>
                <c:pt idx="5">
                  <c:v>579777</c:v>
                </c:pt>
                <c:pt idx="6">
                  <c:v>581217</c:v>
                </c:pt>
                <c:pt idx="7">
                  <c:v>537434</c:v>
                </c:pt>
                <c:pt idx="8">
                  <c:v>580730</c:v>
                </c:pt>
                <c:pt idx="9">
                  <c:v>538071</c:v>
                </c:pt>
                <c:pt idx="10">
                  <c:v>580367</c:v>
                </c:pt>
              </c:strCache>
            </c:strRef>
          </c:cat>
          <c:val>
            <c:numRef>
              <c:f>'AVE NO. OF PRODUCT IN TRANSACTI'!$B$4:$B$15</c:f>
              <c:numCache>
                <c:formatCode>General</c:formatCode>
                <c:ptCount val="11"/>
                <c:pt idx="0">
                  <c:v>1111</c:v>
                </c:pt>
                <c:pt idx="1">
                  <c:v>747</c:v>
                </c:pt>
                <c:pt idx="2">
                  <c:v>730</c:v>
                </c:pt>
                <c:pt idx="3">
                  <c:v>720</c:v>
                </c:pt>
                <c:pt idx="4">
                  <c:v>704</c:v>
                </c:pt>
                <c:pt idx="5">
                  <c:v>685</c:v>
                </c:pt>
                <c:pt idx="6">
                  <c:v>674</c:v>
                </c:pt>
                <c:pt idx="7">
                  <c:v>673</c:v>
                </c:pt>
                <c:pt idx="8">
                  <c:v>661</c:v>
                </c:pt>
                <c:pt idx="9">
                  <c:v>649</c:v>
                </c:pt>
                <c:pt idx="10">
                  <c:v>649</c:v>
                </c:pt>
              </c:numCache>
            </c:numRef>
          </c:val>
          <c:smooth val="0"/>
          <c:extLst>
            <c:ext xmlns:c16="http://schemas.microsoft.com/office/drawing/2014/chart" uri="{C3380CC4-5D6E-409C-BE32-E72D297353CC}">
              <c16:uniqueId val="{00000000-6424-451B-9DC7-A15659C1B569}"/>
            </c:ext>
          </c:extLst>
        </c:ser>
        <c:dLbls>
          <c:showLegendKey val="0"/>
          <c:showVal val="1"/>
          <c:showCatName val="0"/>
          <c:showSerName val="0"/>
          <c:showPercent val="0"/>
          <c:showBubbleSize val="0"/>
        </c:dLbls>
        <c:marker val="1"/>
        <c:smooth val="0"/>
        <c:axId val="1115944879"/>
        <c:axId val="1115945295"/>
      </c:lineChart>
      <c:catAx>
        <c:axId val="111594487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transaction</a:t>
                </a:r>
                <a:r>
                  <a:rPr lang="en-IN" baseline="0"/>
                  <a:t> id</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945295"/>
        <c:crosses val="autoZero"/>
        <c:auto val="1"/>
        <c:lblAlgn val="ctr"/>
        <c:lblOffset val="100"/>
        <c:noMultiLvlLbl val="0"/>
      </c:catAx>
      <c:valAx>
        <c:axId val="11159452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no.</a:t>
                </a:r>
                <a:r>
                  <a:rPr lang="en-IN" baseline="0"/>
                  <a:t> oroduct</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944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10 MOST PURCHASE PROD.!PivotTable1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MOST PURCHASE PRODUCT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MOST PURCHASE PROD.'!$B$3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'TOP 10 MOST PURCHASE PROD.'!$A$4:$A$14</c:f>
              <c:strCache>
                <c:ptCount val="10"/>
                <c:pt idx="0">
                  <c:v>Popcorn Holder</c:v>
                </c:pt>
                <c:pt idx="1">
                  <c:v>World War 2 Gliders Asstd Designs</c:v>
                </c:pt>
                <c:pt idx="2">
                  <c:v>Jumbo Bag Red Retrospot</c:v>
                </c:pt>
                <c:pt idx="3">
                  <c:v>Assorted Colour Bird Ornament</c:v>
                </c:pt>
                <c:pt idx="4">
                  <c:v>Pack Of 72 Retrospot Cake Cases</c:v>
                </c:pt>
                <c:pt idx="5">
                  <c:v>Cream Hanging Heart T-Light Holder</c:v>
                </c:pt>
                <c:pt idx="6">
                  <c:v>Rabbit Night Light</c:v>
                </c:pt>
                <c:pt idx="7">
                  <c:v>Mini Paint Set Vintage</c:v>
                </c:pt>
                <c:pt idx="8">
                  <c:v>Pack Of 12 London Tissues</c:v>
                </c:pt>
                <c:pt idx="9">
                  <c:v>Pack Of 60 Pink Paisley Cake Cases</c:v>
                </c:pt>
              </c:strCache>
            </c:strRef>
          </c:cat>
          <c:val>
            <c:numRef>
              <c:f>'TOP 10 MOST PURCHASE PROD.'!$B$4:$B$14</c:f>
              <c:numCache>
                <c:formatCode>General</c:formatCode>
                <c:ptCount val="10"/>
                <c:pt idx="0">
                  <c:v>56450</c:v>
                </c:pt>
                <c:pt idx="1">
                  <c:v>53847</c:v>
                </c:pt>
                <c:pt idx="2">
                  <c:v>47363</c:v>
                </c:pt>
                <c:pt idx="3">
                  <c:v>36445</c:v>
                </c:pt>
                <c:pt idx="4">
                  <c:v>36231</c:v>
                </c:pt>
                <c:pt idx="5">
                  <c:v>35378</c:v>
                </c:pt>
                <c:pt idx="6">
                  <c:v>30680</c:v>
                </c:pt>
                <c:pt idx="7">
                  <c:v>26437</c:v>
                </c:pt>
                <c:pt idx="8">
                  <c:v>25907</c:v>
                </c:pt>
                <c:pt idx="9">
                  <c:v>24753</c:v>
                </c:pt>
              </c:numCache>
            </c:numRef>
          </c:val>
          <c:extLst>
            <c:ext xmlns:c16="http://schemas.microsoft.com/office/drawing/2014/chart" uri="{C3380CC4-5D6E-409C-BE32-E72D297353CC}">
              <c16:uniqueId val="{00000000-CAF2-4D3A-B1A6-767EDB6F458D}"/>
            </c:ext>
          </c:extLst>
        </c:ser>
        <c:dLbls>
          <c:showLegendKey val="0"/>
          <c:showVal val="0"/>
          <c:showCatName val="0"/>
          <c:showSerName val="0"/>
          <c:showPercent val="0"/>
          <c:showBubbleSize val="0"/>
        </c:dLbls>
        <c:gapWidth val="100"/>
        <c:overlap val="-24"/>
        <c:axId val="1120746863"/>
        <c:axId val="1120752271"/>
      </c:barChart>
      <c:catAx>
        <c:axId val="11207468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0752271"/>
        <c:crosses val="autoZero"/>
        <c:auto val="1"/>
        <c:lblAlgn val="ctr"/>
        <c:lblOffset val="100"/>
        <c:noMultiLvlLbl val="0"/>
      </c:catAx>
      <c:valAx>
        <c:axId val="11207522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0746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EXCEL.xlsx]AVE NO. OF PRODUCT IN TRANSACTI!PivotTable3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 NOs. OF PRODUCT IN EACH TRASACTION</a:t>
            </a:r>
          </a:p>
        </c:rich>
      </c:tx>
      <c:layout>
        <c:manualLayout>
          <c:xMode val="edge"/>
          <c:yMode val="edge"/>
          <c:x val="0.1943198804185351"/>
          <c:y val="5.122143420015760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'AVE NO. OF PRODUCT IN TRANSACTI'!$B$3</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 NO. OF PRODUCT IN TRANSACTI'!$A$4:$A$15</c:f>
              <c:strCache>
                <c:ptCount val="11"/>
                <c:pt idx="0">
                  <c:v>573585</c:v>
                </c:pt>
                <c:pt idx="1">
                  <c:v>581219</c:v>
                </c:pt>
                <c:pt idx="2">
                  <c:v>581492</c:v>
                </c:pt>
                <c:pt idx="3">
                  <c:v>580729</c:v>
                </c:pt>
                <c:pt idx="4">
                  <c:v>558475</c:v>
                </c:pt>
                <c:pt idx="5">
                  <c:v>579777</c:v>
                </c:pt>
                <c:pt idx="6">
                  <c:v>581217</c:v>
                </c:pt>
                <c:pt idx="7">
                  <c:v>537434</c:v>
                </c:pt>
                <c:pt idx="8">
                  <c:v>580730</c:v>
                </c:pt>
                <c:pt idx="9">
                  <c:v>538071</c:v>
                </c:pt>
                <c:pt idx="10">
                  <c:v>580367</c:v>
                </c:pt>
              </c:strCache>
            </c:strRef>
          </c:cat>
          <c:val>
            <c:numRef>
              <c:f>'AVE NO. OF PRODUCT IN TRANSACTI'!$B$4:$B$15</c:f>
              <c:numCache>
                <c:formatCode>General</c:formatCode>
                <c:ptCount val="11"/>
                <c:pt idx="0">
                  <c:v>1111</c:v>
                </c:pt>
                <c:pt idx="1">
                  <c:v>747</c:v>
                </c:pt>
                <c:pt idx="2">
                  <c:v>730</c:v>
                </c:pt>
                <c:pt idx="3">
                  <c:v>720</c:v>
                </c:pt>
                <c:pt idx="4">
                  <c:v>704</c:v>
                </c:pt>
                <c:pt idx="5">
                  <c:v>685</c:v>
                </c:pt>
                <c:pt idx="6">
                  <c:v>674</c:v>
                </c:pt>
                <c:pt idx="7">
                  <c:v>673</c:v>
                </c:pt>
                <c:pt idx="8">
                  <c:v>661</c:v>
                </c:pt>
                <c:pt idx="9">
                  <c:v>649</c:v>
                </c:pt>
                <c:pt idx="10">
                  <c:v>649</c:v>
                </c:pt>
              </c:numCache>
            </c:numRef>
          </c:val>
          <c:smooth val="0"/>
          <c:extLst>
            <c:ext xmlns:c16="http://schemas.microsoft.com/office/drawing/2014/chart" uri="{C3380CC4-5D6E-409C-BE32-E72D297353CC}">
              <c16:uniqueId val="{00000000-3CD9-4167-9D03-6BD9EF9F5A94}"/>
            </c:ext>
          </c:extLst>
        </c:ser>
        <c:dLbls>
          <c:showLegendKey val="0"/>
          <c:showVal val="1"/>
          <c:showCatName val="0"/>
          <c:showSerName val="0"/>
          <c:showPercent val="0"/>
          <c:showBubbleSize val="0"/>
        </c:dLbls>
        <c:marker val="1"/>
        <c:smooth val="0"/>
        <c:axId val="1115944879"/>
        <c:axId val="1115945295"/>
      </c:lineChart>
      <c:catAx>
        <c:axId val="11159448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945295"/>
        <c:crosses val="autoZero"/>
        <c:auto val="1"/>
        <c:lblAlgn val="ctr"/>
        <c:lblOffset val="100"/>
        <c:noMultiLvlLbl val="0"/>
      </c:catAx>
      <c:valAx>
        <c:axId val="11159452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944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5 REVENUE GENE. PRODUCT!PivotTable4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MOST REVENUE GENERATING PRODUCT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833333333333328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5555555555555455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2777777777777778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4.444444444444444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645192078262944"/>
          <c:y val="0.3463189626049219"/>
          <c:w val="0.299001312335958"/>
          <c:h val="0.49833552055993002"/>
        </c:manualLayout>
      </c:layout>
      <c:doughnutChart>
        <c:varyColors val="1"/>
        <c:ser>
          <c:idx val="0"/>
          <c:order val="0"/>
          <c:tx>
            <c:strRef>
              <c:f>'TOP 5 REVENUE GENE. PRODUCT'!$B$3</c:f>
              <c:strCache>
                <c:ptCount val="1"/>
                <c:pt idx="0">
                  <c:v>Total</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6FF-4427-94A2-EDDF151FE7D0}"/>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6FF-4427-94A2-EDDF151FE7D0}"/>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6FF-4427-94A2-EDDF151FE7D0}"/>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6FF-4427-94A2-EDDF151FE7D0}"/>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06FF-4427-94A2-EDDF151FE7D0}"/>
              </c:ext>
            </c:extLst>
          </c:dPt>
          <c:dLbls>
            <c:dLbl>
              <c:idx val="0"/>
              <c:layout>
                <c:manualLayout>
                  <c:x val="5.8333333333333286E-2"/>
                  <c:y val="-3.2407407407407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FF-4427-94A2-EDDF151FE7D0}"/>
                </c:ext>
              </c:extLst>
            </c:dLbl>
            <c:dLbl>
              <c:idx val="1"/>
              <c:layout>
                <c:manualLayout>
                  <c:x val="5.5555555555555455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6FF-4427-94A2-EDDF151FE7D0}"/>
                </c:ext>
              </c:extLst>
            </c:dLbl>
            <c:dLbl>
              <c:idx val="2"/>
              <c:layout>
                <c:manualLayout>
                  <c:x val="2.2222222222222272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6FF-4427-94A2-EDDF151FE7D0}"/>
                </c:ext>
              </c:extLst>
            </c:dLbl>
            <c:dLbl>
              <c:idx val="3"/>
              <c:layout>
                <c:manualLayout>
                  <c:x val="-5.2777777777777778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6FF-4427-94A2-EDDF151FE7D0}"/>
                </c:ext>
              </c:extLst>
            </c:dLbl>
            <c:dLbl>
              <c:idx val="4"/>
              <c:layout>
                <c:manualLayout>
                  <c:x val="-4.4444444444444446E-2"/>
                  <c:y val="-1.85185185185186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6FF-4427-94A2-EDDF151FE7D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REVENUE GENE. PRODUCT'!$A$4:$A$9</c:f>
              <c:strCache>
                <c:ptCount val="5"/>
                <c:pt idx="0">
                  <c:v>Assorted Colour Bird Ornament</c:v>
                </c:pt>
                <c:pt idx="1">
                  <c:v>Cream Hanging Heart T-Light Holder</c:v>
                </c:pt>
                <c:pt idx="2">
                  <c:v>Jumbo Bag Red Retrospot</c:v>
                </c:pt>
                <c:pt idx="3">
                  <c:v>Popcorn Holder</c:v>
                </c:pt>
                <c:pt idx="4">
                  <c:v>World War 2 Gliders Asstd Designs</c:v>
                </c:pt>
              </c:strCache>
            </c:strRef>
          </c:cat>
          <c:val>
            <c:numRef>
              <c:f>'TOP 5 REVENUE GENE. PRODUCT'!$B$4:$B$9</c:f>
              <c:numCache>
                <c:formatCode>0%</c:formatCode>
                <c:ptCount val="5"/>
                <c:pt idx="0">
                  <c:v>0.16222578012806771</c:v>
                </c:pt>
                <c:pt idx="1">
                  <c:v>0.17371818339302728</c:v>
                </c:pt>
                <c:pt idx="2">
                  <c:v>0.21674880455444798</c:v>
                </c:pt>
                <c:pt idx="3">
                  <c:v>0.23577974255511028</c:v>
                </c:pt>
                <c:pt idx="4">
                  <c:v>0.21152748936934679</c:v>
                </c:pt>
              </c:numCache>
            </c:numRef>
          </c:val>
          <c:extLst>
            <c:ext xmlns:c16="http://schemas.microsoft.com/office/drawing/2014/chart" uri="{C3380CC4-5D6E-409C-BE32-E72D297353CC}">
              <c16:uniqueId val="{0000000A-06FF-4427-94A2-EDDF151FE7D0}"/>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EXCEL.xlsx]REVENUE FROM COUNTRIES!PivotTable5</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REVENUE FROM TOP 5 COUNTRY</a:t>
            </a:r>
            <a:endParaRPr lang="en-US"/>
          </a:p>
        </c:rich>
      </c:tx>
      <c:layout>
        <c:manualLayout>
          <c:xMode val="edge"/>
          <c:yMode val="edge"/>
          <c:x val="0.22254855643044616"/>
          <c:y val="4.136855989448019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27088801399825E-2"/>
              <c:y val="-1.685219233382629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9.045603674540683E-3"/>
              <c:y val="3.45830502151698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0889107611548555E-3"/>
              <c:y val="-6.549688903100310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738517060367454E-2"/>
              <c:y val="-2.05130767283531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6.900164041994751E-2"/>
              <c:y val="-6.185299172628801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17038495188098"/>
          <c:y val="0.21902559055118109"/>
          <c:w val="0.40469575678040243"/>
          <c:h val="0.6744929279673374"/>
        </c:manualLayout>
      </c:layout>
      <c:pieChart>
        <c:varyColors val="1"/>
        <c:ser>
          <c:idx val="0"/>
          <c:order val="0"/>
          <c:tx>
            <c:strRef>
              <c:f>'REVENUE FROM COUNTRIES'!$B$3</c:f>
              <c:strCache>
                <c:ptCount val="1"/>
                <c:pt idx="0">
                  <c:v>Total</c:v>
                </c:pt>
              </c:strCache>
            </c:strRef>
          </c:tx>
          <c:dPt>
            <c:idx val="0"/>
            <c:bubble3D val="0"/>
            <c:explosion val="14"/>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8B5A-4E88-8941-2A8D10972B05}"/>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8B5A-4E88-8941-2A8D10972B05}"/>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8B5A-4E88-8941-2A8D10972B05}"/>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8B5A-4E88-8941-2A8D10972B05}"/>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8B5A-4E88-8941-2A8D10972B05}"/>
              </c:ext>
            </c:extLst>
          </c:dPt>
          <c:dLbls>
            <c:dLbl>
              <c:idx val="0"/>
              <c:layout>
                <c:manualLayout>
                  <c:x val="3.27088801399825E-2"/>
                  <c:y val="-1.685219233382629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5A-4E88-8941-2A8D10972B05}"/>
                </c:ext>
              </c:extLst>
            </c:dLbl>
            <c:dLbl>
              <c:idx val="1"/>
              <c:layout>
                <c:manualLayout>
                  <c:x val="-9.045603674540683E-3"/>
                  <c:y val="3.458305021516980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B5A-4E88-8941-2A8D10972B05}"/>
                </c:ext>
              </c:extLst>
            </c:dLbl>
            <c:dLbl>
              <c:idx val="2"/>
              <c:layout>
                <c:manualLayout>
                  <c:x val="2.0889107611548555E-3"/>
                  <c:y val="-6.549688903100310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B5A-4E88-8941-2A8D10972B05}"/>
                </c:ext>
              </c:extLst>
            </c:dLbl>
            <c:dLbl>
              <c:idx val="3"/>
              <c:layout>
                <c:manualLayout>
                  <c:x val="3.0738517060367454E-2"/>
                  <c:y val="-2.051307672835311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B5A-4E88-8941-2A8D10972B05}"/>
                </c:ext>
              </c:extLst>
            </c:dLbl>
            <c:dLbl>
              <c:idx val="4"/>
              <c:layout>
                <c:manualLayout>
                  <c:x val="6.900164041994751E-2"/>
                  <c:y val="-6.1852991726288019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B5A-4E88-8941-2A8D10972B0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'REVENUE FROM COUNTRIES'!$A$4:$A$9</c:f>
              <c:strCache>
                <c:ptCount val="5"/>
                <c:pt idx="0">
                  <c:v>United Kingdom</c:v>
                </c:pt>
                <c:pt idx="1">
                  <c:v>Netherlands</c:v>
                </c:pt>
                <c:pt idx="2">
                  <c:v>EIRE</c:v>
                </c:pt>
                <c:pt idx="3">
                  <c:v>Germany</c:v>
                </c:pt>
                <c:pt idx="4">
                  <c:v>France</c:v>
                </c:pt>
              </c:strCache>
            </c:strRef>
          </c:cat>
          <c:val>
            <c:numRef>
              <c:f>'REVENUE FROM COUNTRIES'!$B$4:$B$9</c:f>
              <c:numCache>
                <c:formatCode>0.00%</c:formatCode>
                <c:ptCount val="5"/>
                <c:pt idx="0">
                  <c:v>0.8857672756789472</c:v>
                </c:pt>
                <c:pt idx="1">
                  <c:v>3.8721388286173553E-2</c:v>
                </c:pt>
                <c:pt idx="2">
                  <c:v>2.8540195179023026E-2</c:v>
                </c:pt>
                <c:pt idx="3">
                  <c:v>2.3632109588652837E-2</c:v>
                </c:pt>
                <c:pt idx="4">
                  <c:v>2.3339031267203422E-2</c:v>
                </c:pt>
              </c:numCache>
            </c:numRef>
          </c:val>
          <c:extLst>
            <c:ext xmlns:c16="http://schemas.microsoft.com/office/drawing/2014/chart" uri="{C3380CC4-5D6E-409C-BE32-E72D297353CC}">
              <c16:uniqueId val="{0000000A-8B5A-4E88-8941-2A8D10972B0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EXCEL.xlsx]TOP 20 PRODUCT &amp; QUANTITY!PivotTable6</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20 PRODUCT AND QUANTITY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20 PRODUCT &amp; QUANTITY'!$B$3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20 PRODUCT &amp; QUANTITY'!$A$4:$A$24</c:f>
              <c:strCache>
                <c:ptCount val="20"/>
                <c:pt idx="0">
                  <c:v>60 Teatime Fairy Cake Cases</c:v>
                </c:pt>
                <c:pt idx="1">
                  <c:v>Paper Chain Kit 50'S Christmas</c:v>
                </c:pt>
                <c:pt idx="2">
                  <c:v>Antique Silver T-Light Glass</c:v>
                </c:pt>
                <c:pt idx="3">
                  <c:v>Lunch Bag Red Retrospot</c:v>
                </c:pt>
                <c:pt idx="4">
                  <c:v>Jumbo Bag Vintage Doily</c:v>
                </c:pt>
                <c:pt idx="5">
                  <c:v>Jumbo Bag Pink Polkadot</c:v>
                </c:pt>
                <c:pt idx="6">
                  <c:v>Red Harmonica In Box</c:v>
                </c:pt>
                <c:pt idx="7">
                  <c:v>Brocade Ring Purse</c:v>
                </c:pt>
                <c:pt idx="8">
                  <c:v>Assorted Colours Silk Fan</c:v>
                </c:pt>
                <c:pt idx="9">
                  <c:v>Victorian Glass Hanging T-Light</c:v>
                </c:pt>
                <c:pt idx="10">
                  <c:v>Pack Of 60 Pink Paisley Cake Cases</c:v>
                </c:pt>
                <c:pt idx="11">
                  <c:v>Pack Of 12 London Tissues</c:v>
                </c:pt>
                <c:pt idx="12">
                  <c:v>Mini Paint Set Vintage</c:v>
                </c:pt>
                <c:pt idx="13">
                  <c:v>Rabbit Night Light</c:v>
                </c:pt>
                <c:pt idx="14">
                  <c:v>Cream Hanging Heart T-Light Holder</c:v>
                </c:pt>
                <c:pt idx="15">
                  <c:v>Pack Of 72 Retrospot Cake Cases</c:v>
                </c:pt>
                <c:pt idx="16">
                  <c:v>Assorted Colour Bird Ornament</c:v>
                </c:pt>
                <c:pt idx="17">
                  <c:v>Jumbo Bag Red Retrospot</c:v>
                </c:pt>
                <c:pt idx="18">
                  <c:v>World War 2 Gliders Asstd Designs</c:v>
                </c:pt>
                <c:pt idx="19">
                  <c:v>Popcorn Holder</c:v>
                </c:pt>
              </c:strCache>
            </c:strRef>
          </c:cat>
          <c:val>
            <c:numRef>
              <c:f>'TOP 20 PRODUCT &amp; QUANTITY'!$B$4:$B$24</c:f>
              <c:numCache>
                <c:formatCode>General</c:formatCode>
                <c:ptCount val="20"/>
                <c:pt idx="0">
                  <c:v>18088</c:v>
                </c:pt>
                <c:pt idx="1">
                  <c:v>18902</c:v>
                </c:pt>
                <c:pt idx="2">
                  <c:v>18911</c:v>
                </c:pt>
                <c:pt idx="3">
                  <c:v>19023</c:v>
                </c:pt>
                <c:pt idx="4">
                  <c:v>19913</c:v>
                </c:pt>
                <c:pt idx="5">
                  <c:v>21009</c:v>
                </c:pt>
                <c:pt idx="6">
                  <c:v>21874</c:v>
                </c:pt>
                <c:pt idx="7">
                  <c:v>23053</c:v>
                </c:pt>
                <c:pt idx="8">
                  <c:v>23082</c:v>
                </c:pt>
                <c:pt idx="9">
                  <c:v>23854</c:v>
                </c:pt>
                <c:pt idx="10">
                  <c:v>24753</c:v>
                </c:pt>
                <c:pt idx="11">
                  <c:v>25907</c:v>
                </c:pt>
                <c:pt idx="12">
                  <c:v>26437</c:v>
                </c:pt>
                <c:pt idx="13">
                  <c:v>30680</c:v>
                </c:pt>
                <c:pt idx="14">
                  <c:v>35378</c:v>
                </c:pt>
                <c:pt idx="15">
                  <c:v>36231</c:v>
                </c:pt>
                <c:pt idx="16">
                  <c:v>36445</c:v>
                </c:pt>
                <c:pt idx="17">
                  <c:v>47363</c:v>
                </c:pt>
                <c:pt idx="18">
                  <c:v>53847</c:v>
                </c:pt>
                <c:pt idx="19">
                  <c:v>56450</c:v>
                </c:pt>
              </c:numCache>
            </c:numRef>
          </c:val>
          <c:extLst>
            <c:ext xmlns:c16="http://schemas.microsoft.com/office/drawing/2014/chart" uri="{C3380CC4-5D6E-409C-BE32-E72D297353CC}">
              <c16:uniqueId val="{00000000-35FB-449E-B314-24B549E09DD0}"/>
            </c:ext>
          </c:extLst>
        </c:ser>
        <c:dLbls>
          <c:dLblPos val="outEnd"/>
          <c:showLegendKey val="0"/>
          <c:showVal val="1"/>
          <c:showCatName val="0"/>
          <c:showSerName val="0"/>
          <c:showPercent val="0"/>
          <c:showBubbleSize val="0"/>
        </c:dLbls>
        <c:gapWidth val="115"/>
        <c:overlap val="-20"/>
        <c:axId val="2040776879"/>
        <c:axId val="2040777711"/>
      </c:barChart>
      <c:catAx>
        <c:axId val="2040776879"/>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Product</a:t>
                </a:r>
                <a:r>
                  <a:rPr lang="en-IN" baseline="0" dirty="0"/>
                  <a:t> name</a:t>
                </a:r>
                <a:endParaRPr lang="en-IN" dirty="0"/>
              </a:p>
            </c:rich>
          </c:tx>
          <c:layout>
            <c:manualLayout>
              <c:xMode val="edge"/>
              <c:yMode val="edge"/>
              <c:x val="1.5907447577729574E-2"/>
              <c:y val="0.39557392205406955"/>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0777711"/>
        <c:crosses val="autoZero"/>
        <c:auto val="1"/>
        <c:lblAlgn val="ctr"/>
        <c:lblOffset val="100"/>
        <c:noMultiLvlLbl val="0"/>
      </c:catAx>
      <c:valAx>
        <c:axId val="2040777711"/>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quantity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0776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EXCEL.xlsx]REVENUE &amp; TRANSACTIONS!PivotTable7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a:t>
            </a:r>
            <a:r>
              <a:rPr lang="en-IN" baseline="0"/>
              <a:t> AND  TRANSACTION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&amp; TRANSACTIONS'!$B$3</c:f>
              <c:strCache>
                <c:ptCount val="1"/>
                <c:pt idx="0">
                  <c:v>Sum of Revenue</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'REVENUE &amp; TRANSACTIONS'!$A$4:$A$14</c:f>
              <c:strCache>
                <c:ptCount val="10"/>
                <c:pt idx="0">
                  <c:v>14646</c:v>
                </c:pt>
                <c:pt idx="1">
                  <c:v>14911</c:v>
                </c:pt>
                <c:pt idx="2">
                  <c:v>14298</c:v>
                </c:pt>
                <c:pt idx="3">
                  <c:v>15311</c:v>
                </c:pt>
                <c:pt idx="4">
                  <c:v>13089</c:v>
                </c:pt>
                <c:pt idx="5">
                  <c:v>12748</c:v>
                </c:pt>
                <c:pt idx="6">
                  <c:v>17841</c:v>
                </c:pt>
                <c:pt idx="7">
                  <c:v>14096</c:v>
                </c:pt>
                <c:pt idx="8">
                  <c:v>14606</c:v>
                </c:pt>
                <c:pt idx="9">
                  <c:v>13263</c:v>
                </c:pt>
              </c:strCache>
            </c:strRef>
          </c:cat>
          <c:val>
            <c:numRef>
              <c:f>'REVENUE &amp; TRANSACTIONS'!$B$4:$B$14</c:f>
              <c:numCache>
                <c:formatCode>_-[$£-809]* #,##0_-;\-[$£-809]* #,##0_-;_-[$£-809]* "-"??_-;_-@_-</c:formatCode>
                <c:ptCount val="10"/>
                <c:pt idx="0">
                  <c:v>2306444.4500000062</c:v>
                </c:pt>
                <c:pt idx="1">
                  <c:v>921661.02999999747</c:v>
                </c:pt>
                <c:pt idx="2">
                  <c:v>646869.19000000029</c:v>
                </c:pt>
                <c:pt idx="3">
                  <c:v>446384.77000000043</c:v>
                </c:pt>
                <c:pt idx="4">
                  <c:v>374984.11999999767</c:v>
                </c:pt>
                <c:pt idx="5">
                  <c:v>277045.28999999724</c:v>
                </c:pt>
                <c:pt idx="6">
                  <c:v>275491.02999999461</c:v>
                </c:pt>
                <c:pt idx="7">
                  <c:v>221965.43999999578</c:v>
                </c:pt>
                <c:pt idx="8">
                  <c:v>72887.959999999715</c:v>
                </c:pt>
                <c:pt idx="9">
                  <c:v>56533.919999999671</c:v>
                </c:pt>
              </c:numCache>
            </c:numRef>
          </c:val>
          <c:extLst>
            <c:ext xmlns:c16="http://schemas.microsoft.com/office/drawing/2014/chart" uri="{C3380CC4-5D6E-409C-BE32-E72D297353CC}">
              <c16:uniqueId val="{00000000-4603-4265-A6E7-0C80382F8D32}"/>
            </c:ext>
          </c:extLst>
        </c:ser>
        <c:dLbls>
          <c:showLegendKey val="0"/>
          <c:showVal val="0"/>
          <c:showCatName val="0"/>
          <c:showSerName val="0"/>
          <c:showPercent val="0"/>
          <c:showBubbleSize val="0"/>
        </c:dLbls>
        <c:gapWidth val="219"/>
        <c:axId val="706646623"/>
        <c:axId val="706648287"/>
      </c:barChart>
      <c:lineChart>
        <c:grouping val="standard"/>
        <c:varyColors val="0"/>
        <c:ser>
          <c:idx val="1"/>
          <c:order val="1"/>
          <c:tx>
            <c:strRef>
              <c:f>'REVENUE &amp; TRANSACTIONS'!$C$3</c:f>
              <c:strCache>
                <c:ptCount val="1"/>
                <c:pt idx="0">
                  <c:v>Count of TransactionNo</c:v>
                </c:pt>
              </c:strCache>
            </c:strRef>
          </c:tx>
          <c:spPr>
            <a:ln w="34925" cap="rnd">
              <a:solidFill>
                <a:schemeClr val="accent2"/>
              </a:solidFill>
              <a:round/>
            </a:ln>
            <a:effectLst>
              <a:outerShdw blurRad="44450" dist="25400" dir="2700000" algn="br" rotWithShape="0">
                <a:srgbClr val="000000">
                  <a:alpha val="60000"/>
                </a:srgbClr>
              </a:outerShdw>
            </a:effectLst>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cat>
            <c:strRef>
              <c:f>'REVENUE &amp; TRANSACTIONS'!$A$4:$A$14</c:f>
              <c:strCache>
                <c:ptCount val="10"/>
                <c:pt idx="0">
                  <c:v>14646</c:v>
                </c:pt>
                <c:pt idx="1">
                  <c:v>14911</c:v>
                </c:pt>
                <c:pt idx="2">
                  <c:v>14298</c:v>
                </c:pt>
                <c:pt idx="3">
                  <c:v>15311</c:v>
                </c:pt>
                <c:pt idx="4">
                  <c:v>13089</c:v>
                </c:pt>
                <c:pt idx="5">
                  <c:v>12748</c:v>
                </c:pt>
                <c:pt idx="6">
                  <c:v>17841</c:v>
                </c:pt>
                <c:pt idx="7">
                  <c:v>14096</c:v>
                </c:pt>
                <c:pt idx="8">
                  <c:v>14606</c:v>
                </c:pt>
                <c:pt idx="9">
                  <c:v>13263</c:v>
                </c:pt>
              </c:strCache>
            </c:strRef>
          </c:cat>
          <c:val>
            <c:numRef>
              <c:f>'REVENUE &amp; TRANSACTIONS'!$C$4:$C$14</c:f>
              <c:numCache>
                <c:formatCode>General</c:formatCode>
                <c:ptCount val="10"/>
                <c:pt idx="0">
                  <c:v>2066</c:v>
                </c:pt>
                <c:pt idx="1">
                  <c:v>5800</c:v>
                </c:pt>
                <c:pt idx="2">
                  <c:v>1640</c:v>
                </c:pt>
                <c:pt idx="3">
                  <c:v>2464</c:v>
                </c:pt>
                <c:pt idx="4">
                  <c:v>1888</c:v>
                </c:pt>
                <c:pt idx="5">
                  <c:v>4627</c:v>
                </c:pt>
                <c:pt idx="6">
                  <c:v>7967</c:v>
                </c:pt>
                <c:pt idx="7">
                  <c:v>5093</c:v>
                </c:pt>
                <c:pt idx="8">
                  <c:v>2773</c:v>
                </c:pt>
                <c:pt idx="9">
                  <c:v>1672</c:v>
                </c:pt>
              </c:numCache>
            </c:numRef>
          </c:val>
          <c:smooth val="0"/>
          <c:extLst>
            <c:ext xmlns:c16="http://schemas.microsoft.com/office/drawing/2014/chart" uri="{C3380CC4-5D6E-409C-BE32-E72D297353CC}">
              <c16:uniqueId val="{00000001-4603-4265-A6E7-0C80382F8D32}"/>
            </c:ext>
          </c:extLst>
        </c:ser>
        <c:dLbls>
          <c:showLegendKey val="0"/>
          <c:showVal val="0"/>
          <c:showCatName val="0"/>
          <c:showSerName val="0"/>
          <c:showPercent val="0"/>
          <c:showBubbleSize val="0"/>
        </c:dLbls>
        <c:marker val="1"/>
        <c:smooth val="0"/>
        <c:axId val="706638719"/>
        <c:axId val="706618751"/>
      </c:lineChart>
      <c:catAx>
        <c:axId val="70664662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customer</a:t>
                </a:r>
                <a:r>
                  <a:rPr lang="en-IN" baseline="0"/>
                  <a:t> no.</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48287"/>
        <c:crosses val="autoZero"/>
        <c:auto val="1"/>
        <c:lblAlgn val="ctr"/>
        <c:lblOffset val="100"/>
        <c:noMultiLvlLbl val="0"/>
      </c:catAx>
      <c:valAx>
        <c:axId val="7066482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809]* #,##0_-;\-[$£-809]* #,##0_-;_-[$£-8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46623"/>
        <c:crosses val="autoZero"/>
        <c:crossBetween val="between"/>
      </c:valAx>
      <c:valAx>
        <c:axId val="706618751"/>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no . of</a:t>
                </a:r>
                <a:r>
                  <a:rPr lang="en-IN" baseline="0"/>
                  <a:t> </a:t>
                </a:r>
                <a:r>
                  <a:rPr lang="en-IN"/>
                  <a:t>transaction</a:t>
                </a:r>
                <a:r>
                  <a:rPr lang="en-IN" baseline="0"/>
                  <a:t> </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38719"/>
        <c:crosses val="max"/>
        <c:crossBetween val="between"/>
      </c:valAx>
      <c:catAx>
        <c:axId val="706638719"/>
        <c:scaling>
          <c:orientation val="minMax"/>
        </c:scaling>
        <c:delete val="1"/>
        <c:axPos val="b"/>
        <c:numFmt formatCode="General" sourceLinked="1"/>
        <c:majorTickMark val="none"/>
        <c:minorTickMark val="none"/>
        <c:tickLblPos val="nextTo"/>
        <c:crossAx val="70661875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EXCEL.xlsx]COUNTRY-WISE SALES &amp; REVENUE!PivotTable8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COUNTRY-WISE SALES AND REVENUE</a:t>
            </a:r>
          </a:p>
        </c:rich>
      </c:tx>
      <c:layout>
        <c:manualLayout>
          <c:xMode val="edge"/>
          <c:yMode val="edge"/>
          <c:x val="0.18270844269466316"/>
          <c:y val="5.307008265757825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'COUNTRY-WISE SALES &amp; REVENUE'!$B$3</c:f>
              <c:strCache>
                <c:ptCount val="1"/>
                <c:pt idx="0">
                  <c:v>Sum of Quantity</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elete val="1"/>
          </c:dLbls>
          <c:cat>
            <c:strRef>
              <c:f>'COUNTRY-WISE SALES &amp; REVENUE'!$A$4:$A$14</c:f>
              <c:strCache>
                <c:ptCount val="10"/>
                <c:pt idx="0">
                  <c:v>Australia</c:v>
                </c:pt>
                <c:pt idx="1">
                  <c:v>Belgium</c:v>
                </c:pt>
                <c:pt idx="2">
                  <c:v>EIRE</c:v>
                </c:pt>
                <c:pt idx="3">
                  <c:v>France</c:v>
                </c:pt>
                <c:pt idx="4">
                  <c:v>Germany</c:v>
                </c:pt>
                <c:pt idx="5">
                  <c:v>Japan</c:v>
                </c:pt>
                <c:pt idx="6">
                  <c:v>Netherlands</c:v>
                </c:pt>
                <c:pt idx="7">
                  <c:v>Sweden</c:v>
                </c:pt>
                <c:pt idx="8">
                  <c:v>Switzerland</c:v>
                </c:pt>
                <c:pt idx="9">
                  <c:v>United Kingdom</c:v>
                </c:pt>
              </c:strCache>
            </c:strRef>
          </c:cat>
          <c:val>
            <c:numRef>
              <c:f>'COUNTRY-WISE SALES &amp; REVENUE'!$B$4:$B$14</c:f>
              <c:numCache>
                <c:formatCode>General</c:formatCode>
                <c:ptCount val="10"/>
                <c:pt idx="0">
                  <c:v>85199</c:v>
                </c:pt>
                <c:pt idx="1">
                  <c:v>23665</c:v>
                </c:pt>
                <c:pt idx="2">
                  <c:v>142549</c:v>
                </c:pt>
                <c:pt idx="3">
                  <c:v>117010</c:v>
                </c:pt>
                <c:pt idx="4">
                  <c:v>118630</c:v>
                </c:pt>
                <c:pt idx="5">
                  <c:v>25258</c:v>
                </c:pt>
                <c:pt idx="6">
                  <c:v>200510</c:v>
                </c:pt>
                <c:pt idx="7">
                  <c:v>35404</c:v>
                </c:pt>
                <c:pt idx="8">
                  <c:v>30496</c:v>
                </c:pt>
                <c:pt idx="9">
                  <c:v>4409751</c:v>
                </c:pt>
              </c:numCache>
            </c:numRef>
          </c:val>
          <c:extLst>
            <c:ext xmlns:c16="http://schemas.microsoft.com/office/drawing/2014/chart" uri="{C3380CC4-5D6E-409C-BE32-E72D297353CC}">
              <c16:uniqueId val="{00000000-0DE2-402E-ACAB-9E0A9AA44E39}"/>
            </c:ext>
          </c:extLst>
        </c:ser>
        <c:dLbls>
          <c:showLegendKey val="0"/>
          <c:showVal val="1"/>
          <c:showCatName val="0"/>
          <c:showSerName val="0"/>
          <c:showPercent val="0"/>
          <c:showBubbleSize val="0"/>
        </c:dLbls>
        <c:gapWidth val="219"/>
        <c:overlap val="-27"/>
        <c:axId val="706623743"/>
        <c:axId val="706628319"/>
      </c:barChart>
      <c:lineChart>
        <c:grouping val="standard"/>
        <c:varyColors val="0"/>
        <c:ser>
          <c:idx val="1"/>
          <c:order val="1"/>
          <c:tx>
            <c:strRef>
              <c:f>'COUNTRY-WISE SALES &amp; REVENUE'!$C$3</c:f>
              <c:strCache>
                <c:ptCount val="1"/>
                <c:pt idx="0">
                  <c:v>Sum of Revenue</c:v>
                </c:pt>
              </c:strCache>
            </c:strRef>
          </c:tx>
          <c:spPr>
            <a:ln w="34925" cap="rnd">
              <a:solidFill>
                <a:schemeClr val="accent2"/>
              </a:solidFill>
              <a:round/>
            </a:ln>
            <a:effectLst>
              <a:outerShdw blurRad="44450" dist="25400" dir="2700000" algn="br" rotWithShape="0">
                <a:srgbClr val="000000">
                  <a:alpha val="60000"/>
                </a:srgbClr>
              </a:outerShdw>
            </a:effectLst>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dLbls>
            <c:delete val="1"/>
          </c:dLbls>
          <c:cat>
            <c:strRef>
              <c:f>'COUNTRY-WISE SALES &amp; REVENUE'!$A$4:$A$14</c:f>
              <c:strCache>
                <c:ptCount val="10"/>
                <c:pt idx="0">
                  <c:v>Australia</c:v>
                </c:pt>
                <c:pt idx="1">
                  <c:v>Belgium</c:v>
                </c:pt>
                <c:pt idx="2">
                  <c:v>EIRE</c:v>
                </c:pt>
                <c:pt idx="3">
                  <c:v>France</c:v>
                </c:pt>
                <c:pt idx="4">
                  <c:v>Germany</c:v>
                </c:pt>
                <c:pt idx="5">
                  <c:v>Japan</c:v>
                </c:pt>
                <c:pt idx="6">
                  <c:v>Netherlands</c:v>
                </c:pt>
                <c:pt idx="7">
                  <c:v>Sweden</c:v>
                </c:pt>
                <c:pt idx="8">
                  <c:v>Switzerland</c:v>
                </c:pt>
                <c:pt idx="9">
                  <c:v>United Kingdom</c:v>
                </c:pt>
              </c:strCache>
            </c:strRef>
          </c:cat>
          <c:val>
            <c:numRef>
              <c:f>'COUNTRY-WISE SALES &amp; REVENUE'!$C$4:$C$14</c:f>
              <c:numCache>
                <c:formatCode>General</c:formatCode>
                <c:ptCount val="10"/>
                <c:pt idx="0">
                  <c:v>1017220.2700000029</c:v>
                </c:pt>
                <c:pt idx="1">
                  <c:v>285150.75</c:v>
                </c:pt>
                <c:pt idx="2">
                  <c:v>1729070.7100000076</c:v>
                </c:pt>
                <c:pt idx="3">
                  <c:v>1413964.9400000076</c:v>
                </c:pt>
                <c:pt idx="4">
                  <c:v>1431720.7100000184</c:v>
                </c:pt>
                <c:pt idx="5">
                  <c:v>295304.33</c:v>
                </c:pt>
                <c:pt idx="6">
                  <c:v>2345885.0900000031</c:v>
                </c:pt>
                <c:pt idx="7">
                  <c:v>398663.78999999963</c:v>
                </c:pt>
                <c:pt idx="8">
                  <c:v>369496.45999999892</c:v>
                </c:pt>
                <c:pt idx="9">
                  <c:v>53663061.60998711</c:v>
                </c:pt>
              </c:numCache>
            </c:numRef>
          </c:val>
          <c:smooth val="0"/>
          <c:extLst>
            <c:ext xmlns:c16="http://schemas.microsoft.com/office/drawing/2014/chart" uri="{C3380CC4-5D6E-409C-BE32-E72D297353CC}">
              <c16:uniqueId val="{00000001-0DE2-402E-ACAB-9E0A9AA44E39}"/>
            </c:ext>
          </c:extLst>
        </c:ser>
        <c:dLbls>
          <c:showLegendKey val="0"/>
          <c:showVal val="1"/>
          <c:showCatName val="0"/>
          <c:showSerName val="0"/>
          <c:showPercent val="0"/>
          <c:showBubbleSize val="0"/>
        </c:dLbls>
        <c:marker val="1"/>
        <c:smooth val="0"/>
        <c:axId val="706639551"/>
        <c:axId val="706639135"/>
      </c:lineChart>
      <c:catAx>
        <c:axId val="706623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28319"/>
        <c:crosses val="autoZero"/>
        <c:auto val="1"/>
        <c:lblAlgn val="ctr"/>
        <c:lblOffset val="100"/>
        <c:noMultiLvlLbl val="0"/>
      </c:catAx>
      <c:valAx>
        <c:axId val="70662831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23743"/>
        <c:crosses val="autoZero"/>
        <c:crossBetween val="between"/>
      </c:valAx>
      <c:valAx>
        <c:axId val="706639135"/>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6639551"/>
        <c:crosses val="max"/>
        <c:crossBetween val="between"/>
      </c:valAx>
      <c:catAx>
        <c:axId val="706639551"/>
        <c:scaling>
          <c:orientation val="minMax"/>
        </c:scaling>
        <c:delete val="1"/>
        <c:axPos val="b"/>
        <c:numFmt formatCode="General" sourceLinked="1"/>
        <c:majorTickMark val="none"/>
        <c:minorTickMark val="none"/>
        <c:tickLblPos val="nextTo"/>
        <c:crossAx val="70663913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PROJECT IN EXCEL.xlsx]MONTH-WISE REVENUE!PivotTable10</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MONTH-WISE REVENUE FROM COUNTRIES </a:t>
            </a:r>
          </a:p>
        </c:rich>
      </c:tx>
      <c:layout>
        <c:manualLayout>
          <c:xMode val="edge"/>
          <c:yMode val="edge"/>
          <c:x val="0.17708333333333334"/>
          <c:y val="9.2081031307550652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0925337632079971E-17"/>
              <c:y val="-5.064456721915285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523E-3"/>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0"/>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0"/>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523E-3"/>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0925337632079971E-17"/>
              <c:y val="-5.064456721915285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3.0555555555555659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0"/>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523E-3"/>
              <c:y val="-5.52486187845304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5.0925337632079971E-17"/>
              <c:y val="-5.064456721915285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dLbl>
          <c:idx val="0"/>
          <c:layout>
            <c:manualLayout>
              <c:x val="2.7777777777777776E-2"/>
              <c:y val="1.3888888888888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'MONTH-WISE REVENUE'!$B$3:$B$4</c:f>
              <c:strCache>
                <c:ptCount val="1"/>
                <c:pt idx="0">
                  <c:v>Jan</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94E-45F2-BC11-7D3EA833DAB6}"/>
              </c:ext>
            </c:extLst>
          </c:dPt>
          <c:dLbls>
            <c:dLbl>
              <c:idx val="0"/>
              <c:layout>
                <c:manualLayout>
                  <c:x val="-3.0555555555555659E-2"/>
                  <c:y val="4.62962962962962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4E-45F2-BC11-7D3EA833DA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REVENUE'!$B$5:$B$9</c:f>
              <c:numCache>
                <c:formatCode>General</c:formatCode>
                <c:ptCount val="4"/>
                <c:pt idx="0">
                  <c:v>377136</c:v>
                </c:pt>
                <c:pt idx="1">
                  <c:v>29639</c:v>
                </c:pt>
                <c:pt idx="2">
                  <c:v>12166</c:v>
                </c:pt>
                <c:pt idx="3">
                  <c:v>12106</c:v>
                </c:pt>
              </c:numCache>
            </c:numRef>
          </c:val>
          <c:extLst>
            <c:ext xmlns:c16="http://schemas.microsoft.com/office/drawing/2014/chart" uri="{C3380CC4-5D6E-409C-BE32-E72D297353CC}">
              <c16:uniqueId val="{00000002-194E-45F2-BC11-7D3EA833DAB6}"/>
            </c:ext>
          </c:extLst>
        </c:ser>
        <c:ser>
          <c:idx val="1"/>
          <c:order val="1"/>
          <c:tx>
            <c:strRef>
              <c:f>'MONTH-WISE REVENUE'!$C$3:$C$4</c:f>
              <c:strCache>
                <c:ptCount val="1"/>
                <c:pt idx="0">
                  <c:v>Aug</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1"/>
              <c:layout>
                <c:manualLayout>
                  <c:x val="0"/>
                  <c:y val="-5.52486187845304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4E-45F2-BC11-7D3EA833DAB6}"/>
                </c:ext>
              </c:extLst>
            </c:dLbl>
            <c:dLbl>
              <c:idx val="2"/>
              <c:layout>
                <c:manualLayout>
                  <c:x val="2.7777777777777523E-3"/>
                  <c:y val="-5.52486187845304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4E-45F2-BC11-7D3EA833DAB6}"/>
                </c:ext>
              </c:extLst>
            </c:dLbl>
            <c:dLbl>
              <c:idx val="3"/>
              <c:layout>
                <c:manualLayout>
                  <c:x val="-5.0925337632079971E-17"/>
                  <c:y val="-5.06445672191528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4E-45F2-BC11-7D3EA833DA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REVENUE'!$C$5:$C$9</c:f>
              <c:numCache>
                <c:formatCode>General</c:formatCode>
                <c:ptCount val="4"/>
                <c:pt idx="0">
                  <c:v>428802</c:v>
                </c:pt>
                <c:pt idx="1">
                  <c:v>15422</c:v>
                </c:pt>
                <c:pt idx="2">
                  <c:v>13458</c:v>
                </c:pt>
                <c:pt idx="3">
                  <c:v>9166</c:v>
                </c:pt>
              </c:numCache>
            </c:numRef>
          </c:val>
          <c:extLst>
            <c:ext xmlns:c16="http://schemas.microsoft.com/office/drawing/2014/chart" uri="{C3380CC4-5D6E-409C-BE32-E72D297353CC}">
              <c16:uniqueId val="{00000006-194E-45F2-BC11-7D3EA833DAB6}"/>
            </c:ext>
          </c:extLst>
        </c:ser>
        <c:ser>
          <c:idx val="2"/>
          <c:order val="2"/>
          <c:tx>
            <c:strRef>
              <c:f>'MONTH-WISE REVENUE'!$D$3:$D$4</c:f>
              <c:strCache>
                <c:ptCount val="1"/>
                <c:pt idx="0">
                  <c:v>Oct</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8-194E-45F2-BC11-7D3EA833DAB6}"/>
              </c:ext>
            </c:extLst>
          </c:dPt>
          <c:dLbls>
            <c:dLbl>
              <c:idx val="0"/>
              <c:layout>
                <c:manualLayout>
                  <c:x val="2.7777777777777776E-2"/>
                  <c:y val="1.38888888888888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94E-45F2-BC11-7D3EA833DA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'MONTH-WISE REVENUE'!$A$5:$A$9</c:f>
              <c:strCache>
                <c:ptCount val="4"/>
                <c:pt idx="0">
                  <c:v>United Kingdom</c:v>
                </c:pt>
                <c:pt idx="1">
                  <c:v>Netherlands</c:v>
                </c:pt>
                <c:pt idx="2">
                  <c:v>EIRE</c:v>
                </c:pt>
                <c:pt idx="3">
                  <c:v>Germany</c:v>
                </c:pt>
              </c:strCache>
            </c:strRef>
          </c:cat>
          <c:val>
            <c:numRef>
              <c:f>'MONTH-WISE REVENUE'!$D$5:$D$9</c:f>
              <c:numCache>
                <c:formatCode>General</c:formatCode>
                <c:ptCount val="4"/>
                <c:pt idx="0">
                  <c:v>397506</c:v>
                </c:pt>
                <c:pt idx="1">
                  <c:v>16188</c:v>
                </c:pt>
                <c:pt idx="2">
                  <c:v>5160</c:v>
                </c:pt>
                <c:pt idx="3">
                  <c:v>8605</c:v>
                </c:pt>
              </c:numCache>
            </c:numRef>
          </c:val>
          <c:extLst>
            <c:ext xmlns:c16="http://schemas.microsoft.com/office/drawing/2014/chart" uri="{C3380CC4-5D6E-409C-BE32-E72D297353CC}">
              <c16:uniqueId val="{00000009-194E-45F2-BC11-7D3EA833DAB6}"/>
            </c:ext>
          </c:extLst>
        </c:ser>
        <c:dLbls>
          <c:dLblPos val="outEnd"/>
          <c:showLegendKey val="0"/>
          <c:showVal val="1"/>
          <c:showCatName val="0"/>
          <c:showSerName val="0"/>
          <c:showPercent val="0"/>
          <c:showBubbleSize val="0"/>
        </c:dLbls>
        <c:gapWidth val="100"/>
        <c:overlap val="-24"/>
        <c:axId val="1975236991"/>
        <c:axId val="1975242815"/>
      </c:barChart>
      <c:catAx>
        <c:axId val="197523699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42815"/>
        <c:crosses val="autoZero"/>
        <c:auto val="1"/>
        <c:lblAlgn val="ctr"/>
        <c:lblOffset val="100"/>
        <c:noMultiLvlLbl val="0"/>
      </c:catAx>
      <c:valAx>
        <c:axId val="197524281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236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E7A09-2BB0-49E6-B5FB-8E07C3C86827}" type="datetimeFigureOut">
              <a:rPr lang="en-IN" smtClean="0"/>
              <a:t>20-02-2022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4CDA7-9F87-4E8A-98DB-F1D2D6F339EE}" type="slidenum">
              <a:rPr lang="en-IN" smtClean="0"/>
              <a:t>‹#›</a:t>
            </a:fld>
            <a:endParaRPr lang="en-IN"/>
          </a:p>
        </p:txBody>
      </p:sp>
    </p:spTree>
    <p:extLst>
      <p:ext uri="{BB962C8B-B14F-4D97-AF65-F5344CB8AC3E}">
        <p14:creationId xmlns:p14="http://schemas.microsoft.com/office/powerpoint/2010/main" val="407573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94CDA7-9F87-4E8A-98DB-F1D2D6F339EE}" type="slidenum">
              <a:rPr lang="en-IN" smtClean="0"/>
              <a:t>1</a:t>
            </a:fld>
            <a:endParaRPr lang="en-IN"/>
          </a:p>
        </p:txBody>
      </p:sp>
    </p:spTree>
    <p:extLst>
      <p:ext uri="{BB962C8B-B14F-4D97-AF65-F5344CB8AC3E}">
        <p14:creationId xmlns:p14="http://schemas.microsoft.com/office/powerpoint/2010/main" val="36760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49BB9-56DA-4EE9-8213-4D2FA964400E}"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804F-4522-42C7-9196-0AE34F58FC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7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49BB9-56DA-4EE9-8213-4D2FA964400E}"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14630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49BB9-56DA-4EE9-8213-4D2FA964400E}"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143141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49BB9-56DA-4EE9-8213-4D2FA964400E}"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243360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49BB9-56DA-4EE9-8213-4D2FA964400E}"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6804F-4522-42C7-9196-0AE34F58FC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52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49BB9-56DA-4EE9-8213-4D2FA964400E}"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154484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49BB9-56DA-4EE9-8213-4D2FA964400E}" type="datetimeFigureOut">
              <a:rPr lang="en-IN" smtClean="0"/>
              <a:t>20-02-2022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429477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49BB9-56DA-4EE9-8213-4D2FA964400E}"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356085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B49BB9-56DA-4EE9-8213-4D2FA964400E}" type="datetimeFigureOut">
              <a:rPr lang="en-IN" smtClean="0"/>
              <a:t>20-02-2022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38606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B49BB9-56DA-4EE9-8213-4D2FA964400E}" type="datetimeFigureOut">
              <a:rPr lang="en-IN" smtClean="0"/>
              <a:t>20-02-2022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56804F-4522-42C7-9196-0AE34F58FCB5}" type="slidenum">
              <a:rPr lang="en-IN" smtClean="0"/>
              <a:t>‹#›</a:t>
            </a:fld>
            <a:endParaRPr lang="en-IN"/>
          </a:p>
        </p:txBody>
      </p:sp>
    </p:spTree>
    <p:extLst>
      <p:ext uri="{BB962C8B-B14F-4D97-AF65-F5344CB8AC3E}">
        <p14:creationId xmlns:p14="http://schemas.microsoft.com/office/powerpoint/2010/main" val="320917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49BB9-56DA-4EE9-8213-4D2FA964400E}"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6804F-4522-42C7-9196-0AE34F58FCB5}" type="slidenum">
              <a:rPr lang="en-IN" smtClean="0"/>
              <a:t>‹#›</a:t>
            </a:fld>
            <a:endParaRPr lang="en-IN"/>
          </a:p>
        </p:txBody>
      </p:sp>
    </p:spTree>
    <p:extLst>
      <p:ext uri="{BB962C8B-B14F-4D97-AF65-F5344CB8AC3E}">
        <p14:creationId xmlns:p14="http://schemas.microsoft.com/office/powerpoint/2010/main" val="160692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B49BB9-56DA-4EE9-8213-4D2FA964400E}" type="datetimeFigureOut">
              <a:rPr lang="en-IN" smtClean="0"/>
              <a:t>20-02-2022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56804F-4522-42C7-9196-0AE34F58FCB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433189"/>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hart" Target="../charts/chart11.xml"/><Relationship Id="rId7" Type="http://schemas.openxmlformats.org/officeDocument/2006/relationships/image" Target="../media/image2.png"/><Relationship Id="rId2" Type="http://schemas.openxmlformats.org/officeDocument/2006/relationships/chart" Target="../charts/chart10.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13.xml"/><Relationship Id="rId4" Type="http://schemas.openxmlformats.org/officeDocument/2006/relationships/chart" Target="../charts/chart12.xml"/><Relationship Id="rId9" Type="http://schemas.openxmlformats.org/officeDocument/2006/relationships/chart" Target="../charts/char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7" Type="http://schemas.openxmlformats.org/officeDocument/2006/relationships/image" Target="../media/image5.png"/><Relationship Id="rId2" Type="http://schemas.openxmlformats.org/officeDocument/2006/relationships/chart" Target="../charts/chart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hart" Target="../charts/chart18.xml"/><Relationship Id="rId4" Type="http://schemas.openxmlformats.org/officeDocument/2006/relationships/chart" Target="../charts/char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docs.live.net/98f110f5a04d6b5c/Desktop/ppt%20%20in%20video%20format.mp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D3F9-A458-4653-950E-AC27FC196F01}"/>
              </a:ext>
            </a:extLst>
          </p:cNvPr>
          <p:cNvSpPr>
            <a:spLocks noGrp="1"/>
          </p:cNvSpPr>
          <p:nvPr>
            <p:ph type="title"/>
          </p:nvPr>
        </p:nvSpPr>
        <p:spPr/>
        <p:txBody>
          <a:bodyPr/>
          <a:lstStyle/>
          <a:p>
            <a:pPr algn="ctr"/>
            <a:r>
              <a:rPr lang="en-IN" b="1" u="sng" dirty="0">
                <a:latin typeface="Algerian" panose="04020705040A02060702" pitchFamily="82" charset="0"/>
              </a:rPr>
              <a:t>CAPSTONE PROJECT ON EXCEL</a:t>
            </a:r>
            <a:br>
              <a:rPr lang="en-IN" dirty="0"/>
            </a:br>
            <a:r>
              <a:rPr lang="en-IN" sz="2400" dirty="0">
                <a:latin typeface="Arial Rounded MT Bold" panose="020F0704030504030204" pitchFamily="34" charset="0"/>
              </a:rPr>
              <a:t>Submission to Board Infinity</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922E1D9-E462-498F-9B83-F763E0E7470D}"/>
              </a:ext>
            </a:extLst>
          </p:cNvPr>
          <p:cNvSpPr>
            <a:spLocks noGrp="1"/>
          </p:cNvSpPr>
          <p:nvPr>
            <p:ph idx="1"/>
          </p:nvPr>
        </p:nvSpPr>
        <p:spPr/>
        <p:txBody>
          <a:bodyPr>
            <a:normAutofit/>
          </a:bodyPr>
          <a:lstStyle/>
          <a:p>
            <a:pPr marL="0" indent="0">
              <a:buNone/>
            </a:pPr>
            <a:endParaRPr lang="en-IN" dirty="0"/>
          </a:p>
          <a:p>
            <a:pPr marL="0" indent="0">
              <a:buNone/>
            </a:pPr>
            <a:r>
              <a:rPr lang="en-IN" dirty="0">
                <a:latin typeface="Arial Black" panose="020B0A04020102020204" pitchFamily="34" charset="0"/>
              </a:rPr>
              <a:t>PROJECT: E-BUSINESS SALES TRANSACTION</a:t>
            </a:r>
            <a:r>
              <a:rPr lang="en-IN" dirty="0"/>
              <a:t>.</a:t>
            </a:r>
          </a:p>
          <a:p>
            <a:pPr marL="0" indent="0">
              <a:buNone/>
            </a:pPr>
            <a:endParaRPr lang="en-IN" dirty="0"/>
          </a:p>
          <a:p>
            <a:pPr marL="457200" lvl="1" indent="0">
              <a:buNone/>
            </a:pPr>
            <a:endParaRPr lang="en-IN" dirty="0"/>
          </a:p>
          <a:p>
            <a:pPr marL="0" indent="0" algn="r">
              <a:buNone/>
            </a:pPr>
            <a:endParaRPr lang="en-IN" dirty="0"/>
          </a:p>
          <a:p>
            <a:pPr marL="0" indent="0">
              <a:buNone/>
            </a:pPr>
            <a:r>
              <a:rPr lang="en-IN" dirty="0">
                <a:latin typeface="Bahnschrift Condensed" panose="020B0502040204020203" pitchFamily="34" charset="0"/>
              </a:rPr>
              <a:t>                                                                                                                              by</a:t>
            </a:r>
          </a:p>
          <a:p>
            <a:pPr marL="0" indent="0">
              <a:buNone/>
            </a:pPr>
            <a:r>
              <a:rPr lang="en-IN" dirty="0">
                <a:latin typeface="Bahnschrift Condensed" panose="020B0502040204020203" pitchFamily="34" charset="0"/>
              </a:rPr>
              <a:t>                                                                                                                                                </a:t>
            </a:r>
            <a:r>
              <a:rPr lang="en-IN" sz="2000" dirty="0">
                <a:latin typeface="Bahnschrift Condensed" panose="020B0502040204020203" pitchFamily="34" charset="0"/>
              </a:rPr>
              <a:t>Vaishnavi </a:t>
            </a:r>
            <a:r>
              <a:rPr lang="en-IN" sz="2000" dirty="0" err="1">
                <a:latin typeface="Bahnschrift Condensed" panose="020B0502040204020203" pitchFamily="34" charset="0"/>
              </a:rPr>
              <a:t>pravin</a:t>
            </a:r>
            <a:r>
              <a:rPr lang="en-IN" sz="2000" dirty="0">
                <a:latin typeface="Bahnschrift Condensed" panose="020B0502040204020203" pitchFamily="34" charset="0"/>
              </a:rPr>
              <a:t> waghmare</a:t>
            </a:r>
          </a:p>
          <a:p>
            <a:pPr marL="0" indent="0">
              <a:buNone/>
            </a:pPr>
            <a:r>
              <a:rPr lang="en-IN" sz="2000" dirty="0">
                <a:latin typeface="Bahnschrift Condensed" panose="020B0502040204020203" pitchFamily="34" charset="0"/>
              </a:rPr>
              <a:t>                                                                                                                                                 L-Path: Data Science</a:t>
            </a:r>
          </a:p>
          <a:p>
            <a:pPr marL="0" indent="0">
              <a:buNone/>
            </a:pPr>
            <a:r>
              <a:rPr lang="en-IN" sz="2000" dirty="0">
                <a:latin typeface="Bahnschrift Condensed" panose="020B0502040204020203" pitchFamily="34" charset="0"/>
              </a:rPr>
              <a:t>                                                                                                                               </a:t>
            </a:r>
            <a:endParaRPr lang="en-IN" dirty="0">
              <a:latin typeface="Bahnschrift Condensed" panose="020B0502040204020203" pitchFamily="34" charset="0"/>
            </a:endParaRPr>
          </a:p>
        </p:txBody>
      </p:sp>
    </p:spTree>
    <p:extLst>
      <p:ext uri="{BB962C8B-B14F-4D97-AF65-F5344CB8AC3E}">
        <p14:creationId xmlns:p14="http://schemas.microsoft.com/office/powerpoint/2010/main" val="4089598077"/>
      </p:ext>
    </p:extLst>
  </p:cSld>
  <p:clrMapOvr>
    <a:masterClrMapping/>
  </p:clrMapOvr>
  <mc:AlternateContent xmlns:mc="http://schemas.openxmlformats.org/markup-compatibility/2006">
    <mc:Choice xmlns:p14="http://schemas.microsoft.com/office/powerpoint/2010/main" Requires="p14">
      <p:transition spd="slow" p14:dur="2000" advTm="15542"/>
    </mc:Choice>
    <mc:Fallback>
      <p:transition spd="slow" advTm="15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9EC2278-3D09-4A6B-897B-66737C4C6730}"/>
              </a:ext>
            </a:extLst>
          </p:cNvPr>
          <p:cNvGraphicFramePr>
            <a:graphicFrameLocks/>
          </p:cNvGraphicFramePr>
          <p:nvPr>
            <p:extLst>
              <p:ext uri="{D42A27DB-BD31-4B8C-83A1-F6EECF244321}">
                <p14:modId xmlns:p14="http://schemas.microsoft.com/office/powerpoint/2010/main" val="3133160988"/>
              </p:ext>
            </p:extLst>
          </p:nvPr>
        </p:nvGraphicFramePr>
        <p:xfrm>
          <a:off x="1665287" y="314324"/>
          <a:ext cx="8639175"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9B1EA0F-E3D4-4229-9175-F3A6D8436D26}"/>
              </a:ext>
            </a:extLst>
          </p:cNvPr>
          <p:cNvSpPr>
            <a:spLocks noGrp="1"/>
          </p:cNvSpPr>
          <p:nvPr>
            <p:ph type="body" idx="1"/>
          </p:nvPr>
        </p:nvSpPr>
        <p:spPr>
          <a:xfrm>
            <a:off x="727074" y="4910138"/>
            <a:ext cx="10515600" cy="1500187"/>
          </a:xfrm>
        </p:spPr>
        <p:txBody>
          <a:bodyPr>
            <a:normAutofit fontScale="85000" lnSpcReduction="20000"/>
          </a:bodyPr>
          <a:lstStyle/>
          <a:p>
            <a:pPr marL="342900" indent="-342900">
              <a:lnSpc>
                <a:spcPct val="120000"/>
              </a:lnSpc>
              <a:buFont typeface="Arial" panose="020B0604020202020204" pitchFamily="34" charset="0"/>
              <a:buChar char="•"/>
            </a:pPr>
            <a:r>
              <a:rPr lang="en-IN" sz="2100" dirty="0">
                <a:solidFill>
                  <a:schemeClr val="tx1">
                    <a:lumMod val="75000"/>
                    <a:lumOff val="25000"/>
                  </a:schemeClr>
                </a:solidFill>
                <a:latin typeface="+mn-lt"/>
              </a:rPr>
              <a:t>This chart is about revenue per customer and the number of transactions by customers.</a:t>
            </a:r>
          </a:p>
          <a:p>
            <a:pPr marL="342900" indent="-342900">
              <a:lnSpc>
                <a:spcPct val="120000"/>
              </a:lnSpc>
              <a:buFont typeface="Arial" panose="020B0604020202020204" pitchFamily="34" charset="0"/>
              <a:buChar char="•"/>
            </a:pPr>
            <a:r>
              <a:rPr lang="en-IN" sz="2100" dirty="0">
                <a:solidFill>
                  <a:schemeClr val="tx1">
                    <a:lumMod val="75000"/>
                    <a:lumOff val="25000"/>
                  </a:schemeClr>
                </a:solidFill>
                <a:latin typeface="+mn-lt"/>
              </a:rPr>
              <a:t>We see that revenue and transaction are not that related, as for some customers have a maximum transaction in spit generated revenue is low.</a:t>
            </a: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027491586"/>
      </p:ext>
    </p:extLst>
  </p:cSld>
  <p:clrMapOvr>
    <a:masterClrMapping/>
  </p:clrMapOvr>
  <mc:AlternateContent xmlns:mc="http://schemas.openxmlformats.org/markup-compatibility/2006">
    <mc:Choice xmlns:p14="http://schemas.microsoft.com/office/powerpoint/2010/main" Requires="p14">
      <p:transition spd="slow" p14:dur="2000" advTm="18286"/>
    </mc:Choice>
    <mc:Fallback>
      <p:transition spd="slow" advTm="1828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46F3406-6312-433C-9DAE-E2D0F556361C}"/>
              </a:ext>
            </a:extLst>
          </p:cNvPr>
          <p:cNvGraphicFramePr>
            <a:graphicFrameLocks/>
          </p:cNvGraphicFramePr>
          <p:nvPr>
            <p:extLst>
              <p:ext uri="{D42A27DB-BD31-4B8C-83A1-F6EECF244321}">
                <p14:modId xmlns:p14="http://schemas.microsoft.com/office/powerpoint/2010/main" val="2482609719"/>
              </p:ext>
            </p:extLst>
          </p:nvPr>
        </p:nvGraphicFramePr>
        <p:xfrm>
          <a:off x="1409700" y="514350"/>
          <a:ext cx="8439150" cy="43243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2D52E7B4-593C-46E8-83A5-B44580A32232}"/>
              </a:ext>
            </a:extLst>
          </p:cNvPr>
          <p:cNvSpPr>
            <a:spLocks noGrp="1"/>
          </p:cNvSpPr>
          <p:nvPr>
            <p:ph type="body" idx="1"/>
          </p:nvPr>
        </p:nvSpPr>
        <p:spPr>
          <a:xfrm>
            <a:off x="1409700" y="5141913"/>
            <a:ext cx="10515600" cy="1500187"/>
          </a:xfrm>
        </p:spPr>
        <p:txBody>
          <a:bodyPr/>
          <a:lstStyle/>
          <a:p>
            <a:pPr marL="342900" indent="-342900">
              <a:lnSpc>
                <a:spcPct val="100000"/>
              </a:lnSpc>
              <a:buFont typeface="Arial" panose="020B0604020202020204" pitchFamily="34" charset="0"/>
              <a:buChar char="•"/>
            </a:pPr>
            <a:r>
              <a:rPr lang="en-IN" sz="1800" dirty="0">
                <a:solidFill>
                  <a:schemeClr val="tx1">
                    <a:lumMod val="75000"/>
                    <a:lumOff val="25000"/>
                  </a:schemeClr>
                </a:solidFill>
                <a:latin typeface="+mn-lt"/>
              </a:rPr>
              <a:t>This chart is about country-wise sales and revenue.</a:t>
            </a:r>
          </a:p>
          <a:p>
            <a:pPr>
              <a:lnSpc>
                <a:spcPct val="100000"/>
              </a:lnSpc>
            </a:pPr>
            <a:r>
              <a:rPr lang="en-IN" sz="1800" dirty="0">
                <a:solidFill>
                  <a:schemeClr val="tx1">
                    <a:lumMod val="75000"/>
                    <a:lumOff val="25000"/>
                  </a:schemeClr>
                </a:solidFill>
                <a:latin typeface="+mn-lt"/>
              </a:rPr>
              <a:t> the trendline says is that as sales increase revenue also increases</a:t>
            </a:r>
            <a:r>
              <a:rPr lang="en-IN" dirty="0">
                <a:solidFill>
                  <a:schemeClr val="tx1"/>
                </a:solidFill>
              </a:rPr>
              <a:t>.</a:t>
            </a:r>
          </a:p>
        </p:txBody>
      </p:sp>
    </p:spTree>
    <p:extLst>
      <p:ext uri="{BB962C8B-B14F-4D97-AF65-F5344CB8AC3E}">
        <p14:creationId xmlns:p14="http://schemas.microsoft.com/office/powerpoint/2010/main" val="2146118303"/>
      </p:ext>
    </p:extLst>
  </p:cSld>
  <p:clrMapOvr>
    <a:masterClrMapping/>
  </p:clrMapOvr>
  <mc:AlternateContent xmlns:mc="http://schemas.openxmlformats.org/markup-compatibility/2006">
    <mc:Choice xmlns:p14="http://schemas.microsoft.com/office/powerpoint/2010/main" Requires="p14">
      <p:transition spd="slow" p14:dur="2000" advTm="10515"/>
    </mc:Choice>
    <mc:Fallback>
      <p:transition spd="slow" advTm="105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E812167-1F6C-4EE2-8807-56E2EE444E8D}"/>
              </a:ext>
            </a:extLst>
          </p:cNvPr>
          <p:cNvGraphicFramePr>
            <a:graphicFrameLocks/>
          </p:cNvGraphicFramePr>
          <p:nvPr>
            <p:extLst>
              <p:ext uri="{D42A27DB-BD31-4B8C-83A1-F6EECF244321}">
                <p14:modId xmlns:p14="http://schemas.microsoft.com/office/powerpoint/2010/main" val="2205427758"/>
              </p:ext>
            </p:extLst>
          </p:nvPr>
        </p:nvGraphicFramePr>
        <p:xfrm>
          <a:off x="1790700" y="1019175"/>
          <a:ext cx="8439150" cy="41624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CBF06A0-1EDB-4680-B940-B0B62CE1BB7A}"/>
              </a:ext>
            </a:extLst>
          </p:cNvPr>
          <p:cNvSpPr>
            <a:spLocks noGrp="1"/>
          </p:cNvSpPr>
          <p:nvPr>
            <p:ph type="body" idx="1"/>
          </p:nvPr>
        </p:nvSpPr>
        <p:spPr>
          <a:xfrm>
            <a:off x="1790700" y="5279231"/>
            <a:ext cx="10515600" cy="1500187"/>
          </a:xfrm>
        </p:spPr>
        <p:txBody>
          <a:bodyPr/>
          <a:lstStyle/>
          <a:p>
            <a:pPr marL="342900" indent="-342900">
              <a:lnSpc>
                <a:spcPct val="100000"/>
              </a:lnSpc>
              <a:buFont typeface="Arial" panose="020B0604020202020204" pitchFamily="34" charset="0"/>
              <a:buChar char="•"/>
            </a:pPr>
            <a:r>
              <a:rPr lang="en-IN" sz="1800" dirty="0">
                <a:solidFill>
                  <a:schemeClr val="tx1">
                    <a:lumMod val="75000"/>
                    <a:lumOff val="25000"/>
                  </a:schemeClr>
                </a:solidFill>
                <a:latin typeface="+mn-lt"/>
              </a:rPr>
              <a:t>Revenue from the top 3 months from different countries.</a:t>
            </a:r>
          </a:p>
          <a:p>
            <a:pPr marL="342900" indent="-342900">
              <a:lnSpc>
                <a:spcPct val="100000"/>
              </a:lnSpc>
              <a:buFont typeface="Arial" panose="020B0604020202020204" pitchFamily="34" charset="0"/>
              <a:buChar char="•"/>
            </a:pPr>
            <a:r>
              <a:rPr lang="en-IN" sz="1800" dirty="0">
                <a:solidFill>
                  <a:schemeClr val="tx1">
                    <a:lumMod val="75000"/>
                    <a:lumOff val="25000"/>
                  </a:schemeClr>
                </a:solidFill>
                <a:latin typeface="+mn-lt"/>
              </a:rPr>
              <a:t>For UK country in the month of august maximum purchase is done.</a:t>
            </a:r>
            <a:endParaRPr lang="en-IN" dirty="0"/>
          </a:p>
        </p:txBody>
      </p:sp>
    </p:spTree>
    <p:extLst>
      <p:ext uri="{BB962C8B-B14F-4D97-AF65-F5344CB8AC3E}">
        <p14:creationId xmlns:p14="http://schemas.microsoft.com/office/powerpoint/2010/main" val="2159043354"/>
      </p:ext>
    </p:extLst>
  </p:cSld>
  <p:clrMapOvr>
    <a:masterClrMapping/>
  </p:clrMapOvr>
  <mc:AlternateContent xmlns:mc="http://schemas.openxmlformats.org/markup-compatibility/2006">
    <mc:Choice xmlns:p14="http://schemas.microsoft.com/office/powerpoint/2010/main" Requires="p14">
      <p:transition spd="slow" p14:dur="2000" advTm="14851"/>
    </mc:Choice>
    <mc:Fallback>
      <p:transition spd="slow" advTm="1485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559471E-6860-4081-BB0D-AF9AD80AA214}"/>
              </a:ext>
            </a:extLst>
          </p:cNvPr>
          <p:cNvGraphicFramePr>
            <a:graphicFrameLocks/>
          </p:cNvGraphicFramePr>
          <p:nvPr>
            <p:extLst>
              <p:ext uri="{D42A27DB-BD31-4B8C-83A1-F6EECF244321}">
                <p14:modId xmlns:p14="http://schemas.microsoft.com/office/powerpoint/2010/main" val="3639021304"/>
              </p:ext>
            </p:extLst>
          </p:nvPr>
        </p:nvGraphicFramePr>
        <p:xfrm>
          <a:off x="-439271" y="936625"/>
          <a:ext cx="4793784" cy="2781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E2F52F7-A871-4C7F-BABB-6450C8D678AE}"/>
              </a:ext>
            </a:extLst>
          </p:cNvPr>
          <p:cNvGraphicFramePr>
            <a:graphicFrameLocks/>
          </p:cNvGraphicFramePr>
          <p:nvPr>
            <p:extLst>
              <p:ext uri="{D42A27DB-BD31-4B8C-83A1-F6EECF244321}">
                <p14:modId xmlns:p14="http://schemas.microsoft.com/office/powerpoint/2010/main" val="3417197256"/>
              </p:ext>
            </p:extLst>
          </p:nvPr>
        </p:nvGraphicFramePr>
        <p:xfrm>
          <a:off x="8134350" y="868363"/>
          <a:ext cx="4577603" cy="28495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13C97BA-D594-4D5E-8270-4C656354033B}"/>
              </a:ext>
            </a:extLst>
          </p:cNvPr>
          <p:cNvGraphicFramePr>
            <a:graphicFrameLocks/>
          </p:cNvGraphicFramePr>
          <p:nvPr>
            <p:extLst>
              <p:ext uri="{D42A27DB-BD31-4B8C-83A1-F6EECF244321}">
                <p14:modId xmlns:p14="http://schemas.microsoft.com/office/powerpoint/2010/main" val="2838305329"/>
              </p:ext>
            </p:extLst>
          </p:nvPr>
        </p:nvGraphicFramePr>
        <p:xfrm>
          <a:off x="8138647" y="3770313"/>
          <a:ext cx="4636059" cy="29495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84132737-2C82-4D7C-9346-3BD1A7699861}"/>
              </a:ext>
            </a:extLst>
          </p:cNvPr>
          <p:cNvGraphicFramePr>
            <a:graphicFrameLocks/>
          </p:cNvGraphicFramePr>
          <p:nvPr>
            <p:extLst>
              <p:ext uri="{D42A27DB-BD31-4B8C-83A1-F6EECF244321}">
                <p14:modId xmlns:p14="http://schemas.microsoft.com/office/powerpoint/2010/main" val="1301603545"/>
              </p:ext>
            </p:extLst>
          </p:nvPr>
        </p:nvGraphicFramePr>
        <p:xfrm>
          <a:off x="-439271" y="3756025"/>
          <a:ext cx="4793784" cy="2941638"/>
        </p:xfrm>
        <a:graphic>
          <a:graphicData uri="http://schemas.openxmlformats.org/drawingml/2006/chart">
            <c:chart xmlns:c="http://schemas.openxmlformats.org/drawingml/2006/chart" xmlns:r="http://schemas.openxmlformats.org/officeDocument/2006/relationships" r:id="rId5"/>
          </a:graphicData>
        </a:graphic>
      </p:graphicFrame>
      <p:sp>
        <p:nvSpPr>
          <p:cNvPr id="7" name="Rectangle: Rounded Corners 6">
            <a:extLst>
              <a:ext uri="{FF2B5EF4-FFF2-40B4-BE49-F238E27FC236}">
                <a16:creationId xmlns:a16="http://schemas.microsoft.com/office/drawing/2014/main" id="{91865D23-D114-467F-9C78-4B17F447A785}"/>
              </a:ext>
            </a:extLst>
          </p:cNvPr>
          <p:cNvSpPr/>
          <p:nvPr/>
        </p:nvSpPr>
        <p:spPr>
          <a:xfrm>
            <a:off x="2046288" y="152400"/>
            <a:ext cx="8355012" cy="6635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IN" sz="2800" b="1" u="dbl" dirty="0">
                <a:solidFill>
                  <a:sysClr val="windowText" lastClr="000000"/>
                </a:solidFill>
              </a:rPr>
              <a:t>DASHBOARD-1 FOR  E-BUSINESS SALES TRANSACTION </a:t>
            </a:r>
          </a:p>
        </p:txBody>
      </p:sp>
      <p:pic>
        <p:nvPicPr>
          <p:cNvPr id="8" name="table">
            <a:extLst>
              <a:ext uri="{FF2B5EF4-FFF2-40B4-BE49-F238E27FC236}">
                <a16:creationId xmlns:a16="http://schemas.microsoft.com/office/drawing/2014/main" id="{8AE93CE4-403D-417C-AFB8-1B06A8542B1C}"/>
              </a:ext>
            </a:extLst>
          </p:cNvPr>
          <p:cNvPicPr>
            <a:picLocks noChangeAspect="1"/>
          </p:cNvPicPr>
          <p:nvPr/>
        </p:nvPicPr>
        <p:blipFill>
          <a:blip r:embed="rId6"/>
          <a:stretch>
            <a:fillRect/>
          </a:stretch>
        </p:blipFill>
        <p:spPr>
          <a:xfrm>
            <a:off x="6297613" y="4999038"/>
            <a:ext cx="1828800" cy="868362"/>
          </a:xfrm>
          <a:prstGeom prst="rect">
            <a:avLst/>
          </a:prstGeom>
        </p:spPr>
      </p:pic>
      <p:pic>
        <p:nvPicPr>
          <p:cNvPr id="9" name="table">
            <a:extLst>
              <a:ext uri="{FF2B5EF4-FFF2-40B4-BE49-F238E27FC236}">
                <a16:creationId xmlns:a16="http://schemas.microsoft.com/office/drawing/2014/main" id="{26346081-FADC-487A-9E0F-A379FBA71F17}"/>
              </a:ext>
            </a:extLst>
          </p:cNvPr>
          <p:cNvPicPr>
            <a:picLocks noChangeAspect="1"/>
          </p:cNvPicPr>
          <p:nvPr/>
        </p:nvPicPr>
        <p:blipFill>
          <a:blip r:embed="rId7"/>
          <a:stretch>
            <a:fillRect/>
          </a:stretch>
        </p:blipFill>
        <p:spPr>
          <a:xfrm>
            <a:off x="4468813" y="4968875"/>
            <a:ext cx="1828800" cy="898525"/>
          </a:xfrm>
          <a:prstGeom prst="rect">
            <a:avLst/>
          </a:prstGeom>
        </p:spPr>
      </p:pic>
      <p:pic>
        <p:nvPicPr>
          <p:cNvPr id="10" name="table">
            <a:extLst>
              <a:ext uri="{FF2B5EF4-FFF2-40B4-BE49-F238E27FC236}">
                <a16:creationId xmlns:a16="http://schemas.microsoft.com/office/drawing/2014/main" id="{154CBF37-405F-4C49-8742-6C51AE2B62BC}"/>
              </a:ext>
            </a:extLst>
          </p:cNvPr>
          <p:cNvPicPr>
            <a:picLocks noChangeAspect="1"/>
          </p:cNvPicPr>
          <p:nvPr/>
        </p:nvPicPr>
        <p:blipFill>
          <a:blip r:embed="rId8"/>
          <a:stretch>
            <a:fillRect/>
          </a:stretch>
        </p:blipFill>
        <p:spPr>
          <a:xfrm>
            <a:off x="5178425" y="990600"/>
            <a:ext cx="1828800" cy="830263"/>
          </a:xfrm>
          <a:prstGeom prst="rect">
            <a:avLst/>
          </a:prstGeom>
        </p:spPr>
      </p:pic>
      <p:graphicFrame>
        <p:nvGraphicFramePr>
          <p:cNvPr id="11" name="Chart 10">
            <a:extLst>
              <a:ext uri="{FF2B5EF4-FFF2-40B4-BE49-F238E27FC236}">
                <a16:creationId xmlns:a16="http://schemas.microsoft.com/office/drawing/2014/main" id="{241F3C57-14D1-436F-9C1B-0261135F6A21}"/>
              </a:ext>
            </a:extLst>
          </p:cNvPr>
          <p:cNvGraphicFramePr>
            <a:graphicFrameLocks/>
          </p:cNvGraphicFramePr>
          <p:nvPr/>
        </p:nvGraphicFramePr>
        <p:xfrm>
          <a:off x="4362450" y="1897063"/>
          <a:ext cx="3733800" cy="295751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20429004"/>
      </p:ext>
    </p:extLst>
  </p:cSld>
  <p:clrMapOvr>
    <a:masterClrMapping/>
  </p:clrMapOvr>
  <mc:AlternateContent xmlns:mc="http://schemas.openxmlformats.org/markup-compatibility/2006">
    <mc:Choice xmlns:p14="http://schemas.microsoft.com/office/powerpoint/2010/main" Requires="p14">
      <p:transition spd="slow" p14:dur="2000" advTm="74914"/>
    </mc:Choice>
    <mc:Fallback>
      <p:transition spd="slow" advTm="749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979B4DA-4A69-4E67-8B8A-A8004B08AF8D}"/>
              </a:ext>
            </a:extLst>
          </p:cNvPr>
          <p:cNvGraphicFramePr>
            <a:graphicFrameLocks/>
          </p:cNvGraphicFramePr>
          <p:nvPr>
            <p:extLst>
              <p:ext uri="{D42A27DB-BD31-4B8C-83A1-F6EECF244321}">
                <p14:modId xmlns:p14="http://schemas.microsoft.com/office/powerpoint/2010/main" val="1014270646"/>
              </p:ext>
            </p:extLst>
          </p:nvPr>
        </p:nvGraphicFramePr>
        <p:xfrm>
          <a:off x="152400" y="946150"/>
          <a:ext cx="5245893" cy="2605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142FD82-BA20-4E12-A5A1-D80AB2B94E49}"/>
              </a:ext>
            </a:extLst>
          </p:cNvPr>
          <p:cNvGraphicFramePr>
            <a:graphicFrameLocks/>
          </p:cNvGraphicFramePr>
          <p:nvPr>
            <p:extLst>
              <p:ext uri="{D42A27DB-BD31-4B8C-83A1-F6EECF244321}">
                <p14:modId xmlns:p14="http://schemas.microsoft.com/office/powerpoint/2010/main" val="2232993491"/>
              </p:ext>
            </p:extLst>
          </p:nvPr>
        </p:nvGraphicFramePr>
        <p:xfrm>
          <a:off x="6969125" y="966788"/>
          <a:ext cx="5245893" cy="2584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7A2056B-9375-4511-A18C-2B7AE0D18CE9}"/>
              </a:ext>
            </a:extLst>
          </p:cNvPr>
          <p:cNvGraphicFramePr>
            <a:graphicFrameLocks/>
          </p:cNvGraphicFramePr>
          <p:nvPr>
            <p:extLst>
              <p:ext uri="{D42A27DB-BD31-4B8C-83A1-F6EECF244321}">
                <p14:modId xmlns:p14="http://schemas.microsoft.com/office/powerpoint/2010/main" val="1474417564"/>
              </p:ext>
            </p:extLst>
          </p:nvPr>
        </p:nvGraphicFramePr>
        <p:xfrm>
          <a:off x="129382" y="3627438"/>
          <a:ext cx="5245893" cy="2781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4B0F6BFA-9396-48FB-910E-4A148B35649B}"/>
              </a:ext>
            </a:extLst>
          </p:cNvPr>
          <p:cNvGraphicFramePr>
            <a:graphicFrameLocks/>
          </p:cNvGraphicFramePr>
          <p:nvPr>
            <p:extLst>
              <p:ext uri="{D42A27DB-BD31-4B8C-83A1-F6EECF244321}">
                <p14:modId xmlns:p14="http://schemas.microsoft.com/office/powerpoint/2010/main" val="4048333449"/>
              </p:ext>
            </p:extLst>
          </p:nvPr>
        </p:nvGraphicFramePr>
        <p:xfrm>
          <a:off x="6999289" y="3611563"/>
          <a:ext cx="5192712" cy="2765425"/>
        </p:xfrm>
        <a:graphic>
          <a:graphicData uri="http://schemas.openxmlformats.org/drawingml/2006/chart">
            <c:chart xmlns:c="http://schemas.openxmlformats.org/drawingml/2006/chart" xmlns:r="http://schemas.openxmlformats.org/officeDocument/2006/relationships" r:id="rId5"/>
          </a:graphicData>
        </a:graphic>
      </p:graphicFrame>
      <p:sp>
        <p:nvSpPr>
          <p:cNvPr id="7" name="Rectangle: Rounded Corners 6">
            <a:extLst>
              <a:ext uri="{FF2B5EF4-FFF2-40B4-BE49-F238E27FC236}">
                <a16:creationId xmlns:a16="http://schemas.microsoft.com/office/drawing/2014/main" id="{1C3DEEFE-B538-4A29-B00E-F530EC323415}"/>
              </a:ext>
            </a:extLst>
          </p:cNvPr>
          <p:cNvSpPr/>
          <p:nvPr/>
        </p:nvSpPr>
        <p:spPr>
          <a:xfrm>
            <a:off x="4374356" y="434975"/>
            <a:ext cx="3443287" cy="4349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IN" sz="1400" b="1" u="dbl">
                <a:solidFill>
                  <a:sysClr val="windowText" lastClr="000000"/>
                </a:solidFill>
              </a:rPr>
              <a:t>DASHBOARD -2  FOR</a:t>
            </a:r>
            <a:r>
              <a:rPr lang="en-IN" sz="1400" b="1" u="dbl" baseline="0">
                <a:solidFill>
                  <a:sysClr val="windowText" lastClr="000000"/>
                </a:solidFill>
              </a:rPr>
              <a:t> TOP CATEGARIES</a:t>
            </a:r>
            <a:endParaRPr lang="en-IN" sz="1400" b="1" u="dbl">
              <a:solidFill>
                <a:sysClr val="windowText" lastClr="000000"/>
              </a:solidFill>
            </a:endParaRPr>
          </a:p>
        </p:txBody>
      </p:sp>
      <p:pic>
        <p:nvPicPr>
          <p:cNvPr id="8" name="table">
            <a:extLst>
              <a:ext uri="{FF2B5EF4-FFF2-40B4-BE49-F238E27FC236}">
                <a16:creationId xmlns:a16="http://schemas.microsoft.com/office/drawing/2014/main" id="{60CAA439-823C-4FC1-B200-90A260897564}"/>
              </a:ext>
            </a:extLst>
          </p:cNvPr>
          <p:cNvPicPr>
            <a:picLocks noChangeAspect="1"/>
          </p:cNvPicPr>
          <p:nvPr/>
        </p:nvPicPr>
        <p:blipFill>
          <a:blip r:embed="rId6"/>
          <a:stretch>
            <a:fillRect/>
          </a:stretch>
        </p:blipFill>
        <p:spPr>
          <a:xfrm>
            <a:off x="5513388" y="3832225"/>
            <a:ext cx="1317625" cy="1325563"/>
          </a:xfrm>
          <a:prstGeom prst="rect">
            <a:avLst/>
          </a:prstGeom>
        </p:spPr>
      </p:pic>
      <p:pic>
        <p:nvPicPr>
          <p:cNvPr id="9" name="table">
            <a:extLst>
              <a:ext uri="{FF2B5EF4-FFF2-40B4-BE49-F238E27FC236}">
                <a16:creationId xmlns:a16="http://schemas.microsoft.com/office/drawing/2014/main" id="{13399FDE-1143-40CC-BCD5-D1EAD6F50019}"/>
              </a:ext>
            </a:extLst>
          </p:cNvPr>
          <p:cNvPicPr>
            <a:picLocks noChangeAspect="1"/>
          </p:cNvPicPr>
          <p:nvPr/>
        </p:nvPicPr>
        <p:blipFill>
          <a:blip r:embed="rId7"/>
          <a:stretch>
            <a:fillRect/>
          </a:stretch>
        </p:blipFill>
        <p:spPr>
          <a:xfrm>
            <a:off x="5475288" y="2338388"/>
            <a:ext cx="1325562" cy="1417637"/>
          </a:xfrm>
          <a:prstGeom prst="rect">
            <a:avLst/>
          </a:prstGeom>
        </p:spPr>
      </p:pic>
    </p:spTree>
    <p:extLst>
      <p:ext uri="{BB962C8B-B14F-4D97-AF65-F5344CB8AC3E}">
        <p14:creationId xmlns:p14="http://schemas.microsoft.com/office/powerpoint/2010/main" val="1445661516"/>
      </p:ext>
    </p:extLst>
  </p:cSld>
  <p:clrMapOvr>
    <a:masterClrMapping/>
  </p:clrMapOvr>
  <mc:AlternateContent xmlns:mc="http://schemas.openxmlformats.org/markup-compatibility/2006">
    <mc:Choice xmlns:p14="http://schemas.microsoft.com/office/powerpoint/2010/main" Requires="p14">
      <p:transition spd="slow" p14:dur="2000" advTm="79303"/>
    </mc:Choice>
    <mc:Fallback>
      <p:transition spd="slow" advTm="793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15FC-ED4E-45F0-BFFB-8521073A9096}"/>
              </a:ext>
            </a:extLst>
          </p:cNvPr>
          <p:cNvSpPr>
            <a:spLocks noGrp="1"/>
          </p:cNvSpPr>
          <p:nvPr>
            <p:ph type="title"/>
          </p:nvPr>
        </p:nvSpPr>
        <p:spPr/>
        <p:txBody>
          <a:bodyPr>
            <a:normAutofit/>
          </a:bodyPr>
          <a:lstStyle/>
          <a:p>
            <a:r>
              <a:rPr lang="en-IN" b="1" u="sng" dirty="0"/>
              <a:t>Summary </a:t>
            </a:r>
            <a:br>
              <a:rPr lang="en-IN" b="1" u="sng" dirty="0"/>
            </a:br>
            <a:endParaRPr lang="en-IN" b="1" u="sng" dirty="0"/>
          </a:p>
        </p:txBody>
      </p:sp>
      <p:sp>
        <p:nvSpPr>
          <p:cNvPr id="3" name="Content Placeholder 2">
            <a:extLst>
              <a:ext uri="{FF2B5EF4-FFF2-40B4-BE49-F238E27FC236}">
                <a16:creationId xmlns:a16="http://schemas.microsoft.com/office/drawing/2014/main" id="{B70EC1DD-BAA5-42F8-AB91-E074ADA9EA97}"/>
              </a:ext>
            </a:extLst>
          </p:cNvPr>
          <p:cNvSpPr>
            <a:spLocks noGrp="1"/>
          </p:cNvSpPr>
          <p:nvPr>
            <p:ph idx="1"/>
          </p:nvPr>
        </p:nvSpPr>
        <p:spPr/>
        <p:txBody>
          <a:bodyPr>
            <a:normAutofit/>
          </a:bodyPr>
          <a:lstStyle/>
          <a:p>
            <a:pPr>
              <a:buFont typeface="Wingdings" panose="05000000000000000000" pitchFamily="2" charset="2"/>
              <a:buChar char="v"/>
            </a:pPr>
            <a:r>
              <a:rPr lang="en-IN" dirty="0"/>
              <a:t>Trend of sales over a month shows that sales of the product are </a:t>
            </a:r>
            <a:r>
              <a:rPr lang="en-IN" dirty="0" err="1"/>
              <a:t>linner</a:t>
            </a:r>
            <a:r>
              <a:rPr lang="en-IN" dirty="0"/>
              <a:t> in the whole year. Which is good for business.</a:t>
            </a:r>
          </a:p>
          <a:p>
            <a:pPr>
              <a:buFont typeface="Wingdings" panose="05000000000000000000" pitchFamily="2" charset="2"/>
              <a:buChar char="v"/>
            </a:pPr>
            <a:r>
              <a:rPr lang="en-IN" dirty="0"/>
              <a:t>Where 10 products are mostly purchased, so their supply should increase.</a:t>
            </a:r>
          </a:p>
          <a:p>
            <a:pPr>
              <a:buFont typeface="Wingdings" panose="05000000000000000000" pitchFamily="2" charset="2"/>
              <a:buChar char="v"/>
            </a:pPr>
            <a:r>
              <a:rPr lang="en-IN" dirty="0"/>
              <a:t> we get that an average of 727 products are bought during each transaction. The trend of buying products is increasing so need to increase production.</a:t>
            </a:r>
          </a:p>
          <a:p>
            <a:pPr>
              <a:buFont typeface="Wingdings" panose="05000000000000000000" pitchFamily="2" charset="2"/>
              <a:buChar char="v"/>
            </a:pPr>
            <a:r>
              <a:rPr lang="en-IN" dirty="0"/>
              <a:t>There are only  5 countries which purchase maximum products. To increase countries participation in business should provide them offers.</a:t>
            </a:r>
          </a:p>
          <a:p>
            <a:pPr>
              <a:buFont typeface="Wingdings" panose="05000000000000000000" pitchFamily="2" charset="2"/>
              <a:buChar char="v"/>
            </a:pPr>
            <a:r>
              <a:rPr lang="en-IN" dirty="0"/>
              <a:t>In country-wise sales and revenue UK itself generate maximum revenue.</a:t>
            </a:r>
          </a:p>
          <a:p>
            <a:pPr>
              <a:buFont typeface="Wingdings" panose="05000000000000000000" pitchFamily="2" charset="2"/>
              <a:buChar char="v"/>
            </a:pPr>
            <a:r>
              <a:rPr lang="en-IN" dirty="0"/>
              <a:t>In short businesses should focus on supply and production and they should provide offers and sales to counties to increase their participation.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645088534"/>
      </p:ext>
    </p:extLst>
  </p:cSld>
  <p:clrMapOvr>
    <a:masterClrMapping/>
  </p:clrMapOvr>
  <mc:AlternateContent xmlns:mc="http://schemas.openxmlformats.org/markup-compatibility/2006">
    <mc:Choice xmlns:p14="http://schemas.microsoft.com/office/powerpoint/2010/main" Requires="p14">
      <p:transition spd="slow" p14:dur="2000" advTm="50411"/>
    </mc:Choice>
    <mc:Fallback>
      <p:transition spd="slow" advTm="5041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ED0-96E8-45C0-A037-41EC3F06F766}"/>
              </a:ext>
            </a:extLst>
          </p:cNvPr>
          <p:cNvSpPr>
            <a:spLocks noGrp="1"/>
          </p:cNvSpPr>
          <p:nvPr>
            <p:ph type="title"/>
          </p:nvPr>
        </p:nvSpPr>
        <p:spPr>
          <a:xfrm>
            <a:off x="1097280" y="286604"/>
            <a:ext cx="10058400" cy="1304072"/>
          </a:xfrm>
        </p:spPr>
        <p:txBody>
          <a:bodyPr/>
          <a:lstStyle/>
          <a:p>
            <a:r>
              <a:rPr lang="en-IN" b="1" u="sng" dirty="0"/>
              <a:t>References and links</a:t>
            </a:r>
          </a:p>
        </p:txBody>
      </p:sp>
      <p:sp>
        <p:nvSpPr>
          <p:cNvPr id="3" name="Content Placeholder 2">
            <a:extLst>
              <a:ext uri="{FF2B5EF4-FFF2-40B4-BE49-F238E27FC236}">
                <a16:creationId xmlns:a16="http://schemas.microsoft.com/office/drawing/2014/main" id="{94C96F9E-39C4-44B8-A3E5-F25D5C148C28}"/>
              </a:ext>
            </a:extLst>
          </p:cNvPr>
          <p:cNvSpPr>
            <a:spLocks noGrp="1"/>
          </p:cNvSpPr>
          <p:nvPr>
            <p:ph idx="1"/>
          </p:nvPr>
        </p:nvSpPr>
        <p:spPr/>
        <p:txBody>
          <a:bodyPr/>
          <a:lstStyle/>
          <a:p>
            <a:pPr marL="0" indent="0">
              <a:buNone/>
            </a:pPr>
            <a:r>
              <a:rPr lang="en-IN" dirty="0"/>
              <a:t>     </a:t>
            </a:r>
          </a:p>
        </p:txBody>
      </p:sp>
      <p:sp>
        <p:nvSpPr>
          <p:cNvPr id="7" name="TextBox 6">
            <a:extLst>
              <a:ext uri="{FF2B5EF4-FFF2-40B4-BE49-F238E27FC236}">
                <a16:creationId xmlns:a16="http://schemas.microsoft.com/office/drawing/2014/main" id="{9E30A4BA-7708-477A-BA4D-3EF778C4E3F0}"/>
              </a:ext>
            </a:extLst>
          </p:cNvPr>
          <p:cNvSpPr txBox="1"/>
          <p:nvPr/>
        </p:nvSpPr>
        <p:spPr>
          <a:xfrm>
            <a:off x="1174376" y="1743200"/>
            <a:ext cx="6096000" cy="646331"/>
          </a:xfrm>
          <a:prstGeom prst="rect">
            <a:avLst/>
          </a:prstGeom>
          <a:noFill/>
        </p:spPr>
        <p:txBody>
          <a:bodyPr wrap="square">
            <a:spAutoFit/>
          </a:bodyPr>
          <a:lstStyle/>
          <a:p>
            <a:pPr marL="285750" indent="-285750">
              <a:buFont typeface="Wingdings" panose="05000000000000000000" pitchFamily="2" charset="2"/>
              <a:buChar char="q"/>
            </a:pPr>
            <a:r>
              <a:rPr lang="en-IN" dirty="0">
                <a:hlinkClick r:id="rId2"/>
              </a:rPr>
              <a:t>https://drive.google.com/file/d/1hbxFHrpNortL-DfRRw4uVlFsYYG3ney6/view?usp=sharing</a:t>
            </a:r>
            <a:endParaRPr lang="en-IN" dirty="0"/>
          </a:p>
        </p:txBody>
      </p:sp>
    </p:spTree>
    <p:extLst>
      <p:ext uri="{BB962C8B-B14F-4D97-AF65-F5344CB8AC3E}">
        <p14:creationId xmlns:p14="http://schemas.microsoft.com/office/powerpoint/2010/main" val="3448108883"/>
      </p:ext>
    </p:extLst>
  </p:cSld>
  <p:clrMapOvr>
    <a:masterClrMapping/>
  </p:clrMapOvr>
  <mc:AlternateContent xmlns:mc="http://schemas.openxmlformats.org/markup-compatibility/2006">
    <mc:Choice xmlns:p14="http://schemas.microsoft.com/office/powerpoint/2010/main" Requires="p14">
      <p:transition spd="slow" p14:dur="2000" advTm="6225"/>
    </mc:Choice>
    <mc:Fallback>
      <p:transition spd="slow" advTm="62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FBEB-8F42-4B14-94FC-3AC9FF279D66}"/>
              </a:ext>
            </a:extLst>
          </p:cNvPr>
          <p:cNvSpPr>
            <a:spLocks noGrp="1"/>
          </p:cNvSpPr>
          <p:nvPr>
            <p:ph type="title"/>
          </p:nvPr>
        </p:nvSpPr>
        <p:spPr>
          <a:xfrm>
            <a:off x="980739" y="250745"/>
            <a:ext cx="10058400" cy="1235156"/>
          </a:xfrm>
        </p:spPr>
        <p:txBody>
          <a:bodyPr/>
          <a:lstStyle/>
          <a:p>
            <a:r>
              <a:rPr lang="en-IN" b="1" u="sng" dirty="0"/>
              <a:t>PROBLEM STATEMENT </a:t>
            </a:r>
          </a:p>
        </p:txBody>
      </p:sp>
      <p:sp>
        <p:nvSpPr>
          <p:cNvPr id="3" name="Content Placeholder 2">
            <a:extLst>
              <a:ext uri="{FF2B5EF4-FFF2-40B4-BE49-F238E27FC236}">
                <a16:creationId xmlns:a16="http://schemas.microsoft.com/office/drawing/2014/main" id="{2636B16B-9BC7-47CD-85C2-263CED8A1AB3}"/>
              </a:ext>
            </a:extLst>
          </p:cNvPr>
          <p:cNvSpPr>
            <a:spLocks noGrp="1"/>
          </p:cNvSpPr>
          <p:nvPr>
            <p:ph idx="1"/>
          </p:nvPr>
        </p:nvSpPr>
        <p:spPr>
          <a:xfrm>
            <a:off x="838200" y="1768475"/>
            <a:ext cx="10515600" cy="4351338"/>
          </a:xfrm>
        </p:spPr>
        <p:txBody>
          <a:bodyPr>
            <a:normAutofit lnSpcReduction="10000"/>
          </a:bodyPr>
          <a:lstStyle/>
          <a:p>
            <a:pPr marL="457200" indent="-457200">
              <a:buFont typeface="+mj-lt"/>
              <a:buAutoNum type="arabicParenR"/>
            </a:pPr>
            <a:r>
              <a:rPr lang="en-IN" sz="2400" dirty="0"/>
              <a:t>What is Sales Trend over Month?</a:t>
            </a:r>
          </a:p>
          <a:p>
            <a:pPr marL="457200" indent="-457200">
              <a:buFont typeface="+mj-lt"/>
              <a:buAutoNum type="arabicParenR"/>
            </a:pPr>
            <a:r>
              <a:rPr lang="en-IN" sz="2400" dirty="0"/>
              <a:t>Which are the Top 10 most purchased products?</a:t>
            </a:r>
          </a:p>
          <a:p>
            <a:pPr marL="457200" indent="-457200">
              <a:buFont typeface="+mj-lt"/>
              <a:buAutoNum type="arabicParenR"/>
            </a:pPr>
            <a:r>
              <a:rPr lang="en-IN" sz="2400" dirty="0"/>
              <a:t>What is the average number of products in each transaction?</a:t>
            </a:r>
          </a:p>
          <a:p>
            <a:pPr marL="457200" indent="-457200">
              <a:buFont typeface="+mj-lt"/>
              <a:buAutoNum type="arabicParenR"/>
            </a:pPr>
            <a:r>
              <a:rPr lang="en-IN" sz="2400" dirty="0"/>
              <a:t>Which are the top 5 revenue-generating products?</a:t>
            </a:r>
          </a:p>
          <a:p>
            <a:pPr marL="457200" indent="-457200">
              <a:buFont typeface="+mj-lt"/>
              <a:buAutoNum type="arabicParenR"/>
            </a:pPr>
            <a:r>
              <a:rPr lang="en-IN" sz="2400" dirty="0"/>
              <a:t>What is Revenue from the top 5 countries?</a:t>
            </a:r>
          </a:p>
          <a:p>
            <a:pPr marL="457200" indent="-457200">
              <a:buFont typeface="+mj-lt"/>
              <a:buAutoNum type="arabicParenR"/>
            </a:pPr>
            <a:r>
              <a:rPr lang="en-IN" sz="2400" dirty="0"/>
              <a:t>What is the Top 20 products and quantity?</a:t>
            </a:r>
          </a:p>
          <a:p>
            <a:pPr marL="457200" indent="-457200">
              <a:buFont typeface="+mj-lt"/>
              <a:buAutoNum type="arabicParenR"/>
            </a:pPr>
            <a:r>
              <a:rPr lang="en-IN" sz="2400" dirty="0"/>
              <a:t>What is Revenue and transaction?</a:t>
            </a:r>
          </a:p>
          <a:p>
            <a:pPr marL="457200" indent="-457200">
              <a:buFont typeface="+mj-lt"/>
              <a:buAutoNum type="arabicParenR"/>
            </a:pPr>
            <a:r>
              <a:rPr lang="en-IN" sz="2400" dirty="0"/>
              <a:t>What is Country-wise sales and revenue?</a:t>
            </a:r>
          </a:p>
          <a:p>
            <a:pPr marL="457200" indent="-457200">
              <a:buFont typeface="+mj-lt"/>
              <a:buAutoNum type="arabicParenR"/>
            </a:pPr>
            <a:r>
              <a:rPr lang="en-IN" sz="2400" dirty="0"/>
              <a:t>What is Month-wise revenue from countries?</a:t>
            </a:r>
          </a:p>
          <a:p>
            <a:endParaRPr lang="en-IN" sz="2400" dirty="0"/>
          </a:p>
        </p:txBody>
      </p:sp>
    </p:spTree>
    <p:extLst>
      <p:ext uri="{BB962C8B-B14F-4D97-AF65-F5344CB8AC3E}">
        <p14:creationId xmlns:p14="http://schemas.microsoft.com/office/powerpoint/2010/main" val="2457068101"/>
      </p:ext>
    </p:extLst>
  </p:cSld>
  <p:clrMapOvr>
    <a:masterClrMapping/>
  </p:clrMapOvr>
  <mc:AlternateContent xmlns:mc="http://schemas.openxmlformats.org/markup-compatibility/2006">
    <mc:Choice xmlns:p14="http://schemas.microsoft.com/office/powerpoint/2010/main" Requires="p14">
      <p:transition spd="slow" p14:dur="2000" advTm="37080"/>
    </mc:Choice>
    <mc:Fallback>
      <p:transition spd="slow" advTm="370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052E-D93B-4EF0-BB97-0DA0C417DA34}"/>
              </a:ext>
            </a:extLst>
          </p:cNvPr>
          <p:cNvSpPr>
            <a:spLocks noGrp="1"/>
          </p:cNvSpPr>
          <p:nvPr>
            <p:ph type="title"/>
          </p:nvPr>
        </p:nvSpPr>
        <p:spPr>
          <a:xfrm>
            <a:off x="1097280" y="286603"/>
            <a:ext cx="10058400" cy="950526"/>
          </a:xfrm>
        </p:spPr>
        <p:txBody>
          <a:bodyPr>
            <a:normAutofit/>
          </a:bodyPr>
          <a:lstStyle/>
          <a:p>
            <a:r>
              <a:rPr lang="en-IN" b="1" u="sng" dirty="0"/>
              <a:t>ABOUT DATA</a:t>
            </a:r>
          </a:p>
        </p:txBody>
      </p:sp>
      <p:sp>
        <p:nvSpPr>
          <p:cNvPr id="3" name="Content Placeholder 2">
            <a:extLst>
              <a:ext uri="{FF2B5EF4-FFF2-40B4-BE49-F238E27FC236}">
                <a16:creationId xmlns:a16="http://schemas.microsoft.com/office/drawing/2014/main" id="{6E43B8AF-602F-43B9-AD34-4A2DE2B0FB8D}"/>
              </a:ext>
            </a:extLst>
          </p:cNvPr>
          <p:cNvSpPr>
            <a:spLocks noGrp="1"/>
          </p:cNvSpPr>
          <p:nvPr>
            <p:ph idx="1"/>
          </p:nvPr>
        </p:nvSpPr>
        <p:spPr>
          <a:xfrm>
            <a:off x="1097280" y="1972234"/>
            <a:ext cx="10058400" cy="3896859"/>
          </a:xfrm>
        </p:spPr>
        <p:txBody>
          <a:bodyPr>
            <a:normAutofit fontScale="47500" lnSpcReduction="20000"/>
          </a:bodyPr>
          <a:lstStyle/>
          <a:p>
            <a:pPr marL="457200" indent="-457200" fontAlgn="base">
              <a:lnSpc>
                <a:spcPct val="110000"/>
              </a:lnSpc>
              <a:buFont typeface="+mj-lt"/>
              <a:buAutoNum type="arabicParenR"/>
            </a:pPr>
            <a:r>
              <a:rPr lang="en-US" sz="2400" dirty="0">
                <a:latin typeface="Arial Rounded MT Bold" panose="020F0704030504030204" pitchFamily="34" charset="0"/>
              </a:rPr>
              <a:t>This is a dataset of UK-based B2C e-commerce sales transactions for one year. </a:t>
            </a:r>
          </a:p>
          <a:p>
            <a:pPr marL="457200" indent="-457200" fontAlgn="base">
              <a:lnSpc>
                <a:spcPct val="110000"/>
              </a:lnSpc>
              <a:buFont typeface="+mj-lt"/>
              <a:buAutoNum type="arabicParenR"/>
            </a:pPr>
            <a:r>
              <a:rPr lang="en-US" sz="2400" dirty="0">
                <a:latin typeface="Arial Rounded MT Bold" panose="020F0704030504030204" pitchFamily="34" charset="0"/>
              </a:rPr>
              <a:t>This London-based shop has been selling gifts and homewares for adults and children through the website since 2007. </a:t>
            </a:r>
          </a:p>
          <a:p>
            <a:pPr marL="457200" indent="-457200" fontAlgn="base">
              <a:lnSpc>
                <a:spcPct val="110000"/>
              </a:lnSpc>
              <a:buFont typeface="+mj-lt"/>
              <a:buAutoNum type="arabicParenR"/>
            </a:pPr>
            <a:r>
              <a:rPr lang="en-US" sz="2400" dirty="0">
                <a:latin typeface="Arial Rounded MT Bold" panose="020F0704030504030204" pitchFamily="34" charset="0"/>
              </a:rPr>
              <a:t>Their customers come from all over the world and usually make direct purchases for themselves. There are also small businesses that buy in bulk and sell to other customers through retail outlet channels.</a:t>
            </a:r>
          </a:p>
          <a:p>
            <a:pPr marL="457200" indent="-457200" fontAlgn="base">
              <a:lnSpc>
                <a:spcPct val="110000"/>
              </a:lnSpc>
              <a:buFont typeface="+mj-lt"/>
              <a:buAutoNum type="arabicParenR"/>
            </a:pPr>
            <a:br>
              <a:rPr lang="en-US" sz="2400" dirty="0">
                <a:latin typeface="Arial Rounded MT Bold" panose="020F0704030504030204" pitchFamily="34" charset="0"/>
              </a:rPr>
            </a:br>
            <a:r>
              <a:rPr lang="en-US" sz="2400" dirty="0">
                <a:latin typeface="Arial Rounded MT Bold" panose="020F0704030504030204" pitchFamily="34" charset="0"/>
              </a:rPr>
              <a:t>The following is the description of each column.</a:t>
            </a:r>
          </a:p>
          <a:p>
            <a:pPr marL="457200" indent="-457200" fontAlgn="base">
              <a:lnSpc>
                <a:spcPct val="110000"/>
              </a:lnSpc>
              <a:buFont typeface="+mj-lt"/>
              <a:buAutoNum type="arabicParenR"/>
            </a:pPr>
            <a:r>
              <a:rPr lang="en-US" sz="2400" dirty="0">
                <a:latin typeface="Arial Rounded MT Bold" panose="020F0704030504030204" pitchFamily="34" charset="0"/>
              </a:rPr>
              <a:t>Transaction NO: a six-digit unique number that defines each transaction. </a:t>
            </a:r>
          </a:p>
          <a:p>
            <a:pPr marL="457200" indent="-457200" fontAlgn="base">
              <a:lnSpc>
                <a:spcPct val="110000"/>
              </a:lnSpc>
              <a:buFont typeface="+mj-lt"/>
              <a:buAutoNum type="arabicParenR"/>
            </a:pPr>
            <a:r>
              <a:rPr lang="en-US" sz="2400" dirty="0">
                <a:latin typeface="Arial Rounded MT Bold" panose="020F0704030504030204" pitchFamily="34" charset="0"/>
              </a:rPr>
              <a:t>Date : the date when each transaction was generated.</a:t>
            </a:r>
          </a:p>
          <a:p>
            <a:pPr marL="457200" indent="-457200" fontAlgn="base">
              <a:lnSpc>
                <a:spcPct val="110000"/>
              </a:lnSpc>
              <a:buFont typeface="+mj-lt"/>
              <a:buAutoNum type="arabicParenR"/>
            </a:pPr>
            <a:r>
              <a:rPr lang="en-US" sz="2400" dirty="0">
                <a:latin typeface="Arial Rounded MT Bold" panose="020F0704030504030204" pitchFamily="34" charset="0"/>
              </a:rPr>
              <a:t>Product No : a five or six-digit unique character used to identify a specific product.</a:t>
            </a:r>
          </a:p>
          <a:p>
            <a:pPr marL="457200" indent="-457200" fontAlgn="base">
              <a:lnSpc>
                <a:spcPct val="110000"/>
              </a:lnSpc>
              <a:buFont typeface="+mj-lt"/>
              <a:buAutoNum type="arabicParenR"/>
            </a:pPr>
            <a:r>
              <a:rPr lang="en-US" sz="2400" dirty="0">
                <a:latin typeface="Arial Rounded MT Bold" panose="020F0704030504030204" pitchFamily="34" charset="0"/>
              </a:rPr>
              <a:t>Price : the price of each product per unit in pound sterling (£).</a:t>
            </a:r>
          </a:p>
          <a:p>
            <a:pPr marL="457200" indent="-457200" fontAlgn="base">
              <a:lnSpc>
                <a:spcPct val="110000"/>
              </a:lnSpc>
              <a:buFont typeface="+mj-lt"/>
              <a:buAutoNum type="arabicParenR"/>
            </a:pPr>
            <a:r>
              <a:rPr lang="en-US" sz="2400" dirty="0">
                <a:latin typeface="Arial Rounded MT Bold" panose="020F0704030504030204" pitchFamily="34" charset="0"/>
              </a:rPr>
              <a:t>Quantity : the quantity of each product per transaction. Negative values related to cancelled transactions.</a:t>
            </a:r>
          </a:p>
          <a:p>
            <a:pPr marL="457200" indent="-457200" fontAlgn="base">
              <a:lnSpc>
                <a:spcPct val="110000"/>
              </a:lnSpc>
              <a:buFont typeface="+mj-lt"/>
              <a:buAutoNum type="arabicParenR"/>
            </a:pPr>
            <a:r>
              <a:rPr lang="en-US" sz="2400" dirty="0">
                <a:latin typeface="Arial Rounded MT Bold" panose="020F0704030504030204" pitchFamily="34" charset="0"/>
              </a:rPr>
              <a:t>Customer No: a five-digit unique number that defines each customer.</a:t>
            </a:r>
          </a:p>
          <a:p>
            <a:pPr marL="457200" indent="-457200" fontAlgn="base">
              <a:lnSpc>
                <a:spcPct val="110000"/>
              </a:lnSpc>
              <a:buFont typeface="+mj-lt"/>
              <a:buAutoNum type="arabicParenR"/>
            </a:pPr>
            <a:r>
              <a:rPr lang="en-US" sz="2400" dirty="0">
                <a:latin typeface="Arial Rounded MT Bold" panose="020F0704030504030204" pitchFamily="34" charset="0"/>
              </a:rPr>
              <a:t>Country : name of the country where the customer resides.</a:t>
            </a:r>
          </a:p>
        </p:txBody>
      </p:sp>
    </p:spTree>
    <p:extLst>
      <p:ext uri="{BB962C8B-B14F-4D97-AF65-F5344CB8AC3E}">
        <p14:creationId xmlns:p14="http://schemas.microsoft.com/office/powerpoint/2010/main" val="4193195436"/>
      </p:ext>
    </p:extLst>
  </p:cSld>
  <p:clrMapOvr>
    <a:masterClrMapping/>
  </p:clrMapOvr>
  <mc:AlternateContent xmlns:mc="http://schemas.openxmlformats.org/markup-compatibility/2006">
    <mc:Choice xmlns:p14="http://schemas.microsoft.com/office/powerpoint/2010/main" Requires="p14">
      <p:transition spd="slow" p14:dur="2000" advTm="71959"/>
    </mc:Choice>
    <mc:Fallback>
      <p:transition spd="slow" advTm="719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0C0DF7D-2F05-4641-BAA9-F502A67E58AF}"/>
              </a:ext>
            </a:extLst>
          </p:cNvPr>
          <p:cNvGraphicFramePr>
            <a:graphicFrameLocks/>
          </p:cNvGraphicFramePr>
          <p:nvPr>
            <p:extLst>
              <p:ext uri="{D42A27DB-BD31-4B8C-83A1-F6EECF244321}">
                <p14:modId xmlns:p14="http://schemas.microsoft.com/office/powerpoint/2010/main" val="530024518"/>
              </p:ext>
            </p:extLst>
          </p:nvPr>
        </p:nvGraphicFramePr>
        <p:xfrm>
          <a:off x="1581150" y="609601"/>
          <a:ext cx="8334375" cy="401955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D09E401A-52CA-4C1F-B7AF-9081A1609D1F}"/>
              </a:ext>
            </a:extLst>
          </p:cNvPr>
          <p:cNvSpPr>
            <a:spLocks noGrp="1"/>
          </p:cNvSpPr>
          <p:nvPr>
            <p:ph type="body" idx="1"/>
          </p:nvPr>
        </p:nvSpPr>
        <p:spPr>
          <a:xfrm>
            <a:off x="1289610" y="4823013"/>
            <a:ext cx="9455150" cy="1830900"/>
          </a:xfrm>
        </p:spPr>
        <p:txBody>
          <a:bodyPr>
            <a:normAutofit/>
          </a:bodyPr>
          <a:lstStyle/>
          <a:p>
            <a:pPr marL="342900" indent="-342900">
              <a:buFont typeface="Arial" panose="020B0604020202020204" pitchFamily="34" charset="0"/>
              <a:buChar char="•"/>
            </a:pPr>
            <a:r>
              <a:rPr lang="en-IN" dirty="0">
                <a:solidFill>
                  <a:schemeClr val="tx1">
                    <a:lumMod val="75000"/>
                    <a:lumOff val="25000"/>
                  </a:schemeClr>
                </a:solidFill>
                <a:latin typeface="+mn-lt"/>
              </a:rPr>
              <a:t>This chart is about the number of sales over the months in a year.</a:t>
            </a:r>
          </a:p>
          <a:p>
            <a:pPr marL="342900" indent="-342900">
              <a:buFont typeface="Arial" panose="020B0604020202020204" pitchFamily="34" charset="0"/>
              <a:buChar char="•"/>
            </a:pPr>
            <a:r>
              <a:rPr lang="en-IN" dirty="0">
                <a:solidFill>
                  <a:schemeClr val="tx1">
                    <a:lumMod val="75000"/>
                    <a:lumOff val="25000"/>
                  </a:schemeClr>
                </a:solidFill>
                <a:latin typeface="+mn-lt"/>
              </a:rPr>
              <a:t> Where trendline shows the sales are linear in the year.</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149374385"/>
      </p:ext>
    </p:extLst>
  </p:cSld>
  <p:clrMapOvr>
    <a:masterClrMapping/>
  </p:clrMapOvr>
  <mc:AlternateContent xmlns:mc="http://schemas.openxmlformats.org/markup-compatibility/2006">
    <mc:Choice xmlns:p14="http://schemas.microsoft.com/office/powerpoint/2010/main" Requires="p14">
      <p:transition spd="slow" p14:dur="2000" advTm="12671"/>
    </mc:Choice>
    <mc:Fallback>
      <p:transition spd="slow" advTm="126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6BA0A7C-D039-45D8-B8C8-54E4E4A63A07}"/>
              </a:ext>
            </a:extLst>
          </p:cNvPr>
          <p:cNvGraphicFramePr>
            <a:graphicFrameLocks/>
          </p:cNvGraphicFramePr>
          <p:nvPr>
            <p:extLst>
              <p:ext uri="{D42A27DB-BD31-4B8C-83A1-F6EECF244321}">
                <p14:modId xmlns:p14="http://schemas.microsoft.com/office/powerpoint/2010/main" val="2292654899"/>
              </p:ext>
            </p:extLst>
          </p:nvPr>
        </p:nvGraphicFramePr>
        <p:xfrm>
          <a:off x="1333499" y="1116105"/>
          <a:ext cx="8181975" cy="33589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22B02E31-FCC3-4BD4-B68C-BE0505E23FC0}"/>
              </a:ext>
            </a:extLst>
          </p:cNvPr>
          <p:cNvSpPr>
            <a:spLocks noGrp="1"/>
          </p:cNvSpPr>
          <p:nvPr>
            <p:ph type="body" idx="1"/>
          </p:nvPr>
        </p:nvSpPr>
        <p:spPr>
          <a:xfrm>
            <a:off x="866774" y="4886326"/>
            <a:ext cx="7419976" cy="1577088"/>
          </a:xfrm>
        </p:spPr>
        <p:txBody>
          <a:bodyPr>
            <a:normAutofit fontScale="92500" lnSpcReduction="10000"/>
          </a:bodyPr>
          <a:lstStyle/>
          <a:p>
            <a:pPr marL="342900" indent="-342900">
              <a:lnSpc>
                <a:spcPct val="100000"/>
              </a:lnSpc>
              <a:buFont typeface="Arial" panose="020B0604020202020204" pitchFamily="34" charset="0"/>
              <a:buChar char="•"/>
            </a:pPr>
            <a:r>
              <a:rPr lang="en-IN" dirty="0">
                <a:solidFill>
                  <a:schemeClr val="tx1">
                    <a:lumMod val="75000"/>
                    <a:lumOff val="25000"/>
                  </a:schemeClr>
                </a:solidFill>
                <a:latin typeface="+mn-lt"/>
              </a:rPr>
              <a:t>This chart is about the top 10 popularly purchase products.</a:t>
            </a:r>
          </a:p>
          <a:p>
            <a:pPr marL="342900" indent="-342900">
              <a:lnSpc>
                <a:spcPct val="100000"/>
              </a:lnSpc>
              <a:buFont typeface="Arial" panose="020B0604020202020204" pitchFamily="34" charset="0"/>
              <a:buChar char="•"/>
            </a:pPr>
            <a:r>
              <a:rPr lang="en-IN" dirty="0">
                <a:solidFill>
                  <a:schemeClr val="tx1">
                    <a:lumMod val="75000"/>
                    <a:lumOff val="25000"/>
                  </a:schemeClr>
                </a:solidFill>
                <a:latin typeface="+mn-lt"/>
              </a:rPr>
              <a:t>Where popcorn holder is one of the most purchase products.</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851792019"/>
      </p:ext>
    </p:extLst>
  </p:cSld>
  <p:clrMapOvr>
    <a:masterClrMapping/>
  </p:clrMapOvr>
  <mc:AlternateContent xmlns:mc="http://schemas.openxmlformats.org/markup-compatibility/2006">
    <mc:Choice xmlns:p14="http://schemas.microsoft.com/office/powerpoint/2010/main" Requires="p14">
      <p:transition spd="slow" p14:dur="2000" advTm="9325"/>
    </mc:Choice>
    <mc:Fallback>
      <p:transition spd="slow" advTm="93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27AFEE-FDFE-4B5D-90FF-CCB4512AC758}"/>
              </a:ext>
            </a:extLst>
          </p:cNvPr>
          <p:cNvGraphicFramePr>
            <a:graphicFrameLocks/>
          </p:cNvGraphicFramePr>
          <p:nvPr>
            <p:extLst>
              <p:ext uri="{D42A27DB-BD31-4B8C-83A1-F6EECF244321}">
                <p14:modId xmlns:p14="http://schemas.microsoft.com/office/powerpoint/2010/main" val="2151462577"/>
              </p:ext>
            </p:extLst>
          </p:nvPr>
        </p:nvGraphicFramePr>
        <p:xfrm>
          <a:off x="1276350" y="714374"/>
          <a:ext cx="8391525" cy="39624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1CD54E28-669D-4863-9326-2A44D943E933}"/>
              </a:ext>
            </a:extLst>
          </p:cNvPr>
          <p:cNvSpPr>
            <a:spLocks noGrp="1"/>
          </p:cNvSpPr>
          <p:nvPr>
            <p:ph type="body" idx="1"/>
          </p:nvPr>
        </p:nvSpPr>
        <p:spPr>
          <a:xfrm>
            <a:off x="1184275" y="4989513"/>
            <a:ext cx="10515600" cy="1500187"/>
          </a:xfrm>
        </p:spPr>
        <p:txBody>
          <a:bodyPr>
            <a:normAutofit fontScale="92500" lnSpcReduction="10000"/>
          </a:bodyPr>
          <a:lstStyle/>
          <a:p>
            <a:pPr marL="342900" indent="-342900">
              <a:lnSpc>
                <a:spcPct val="100000"/>
              </a:lnSpc>
              <a:buFont typeface="Arial" panose="020B0604020202020204" pitchFamily="34" charset="0"/>
              <a:buChar char="•"/>
            </a:pPr>
            <a:r>
              <a:rPr lang="en-IN" sz="2200" dirty="0">
                <a:solidFill>
                  <a:schemeClr val="tx1">
                    <a:lumMod val="75000"/>
                    <a:lumOff val="25000"/>
                  </a:schemeClr>
                </a:solidFill>
                <a:latin typeface="+mn-lt"/>
              </a:rPr>
              <a:t>This chart is about the average number of products in each transaction.</a:t>
            </a:r>
          </a:p>
          <a:p>
            <a:pPr marL="342900" indent="-342900">
              <a:lnSpc>
                <a:spcPct val="100000"/>
              </a:lnSpc>
              <a:buFont typeface="Arial" panose="020B0604020202020204" pitchFamily="34" charset="0"/>
              <a:buChar char="•"/>
            </a:pPr>
            <a:r>
              <a:rPr lang="en-IN" sz="2200" dirty="0">
                <a:solidFill>
                  <a:schemeClr val="tx1">
                    <a:lumMod val="75000"/>
                    <a:lumOff val="25000"/>
                  </a:schemeClr>
                </a:solidFill>
                <a:latin typeface="+mn-lt"/>
              </a:rPr>
              <a:t>Where the maximum number of products is 1111 in transaction id 573585.</a:t>
            </a: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32556772"/>
      </p:ext>
    </p:extLst>
  </p:cSld>
  <p:clrMapOvr>
    <a:masterClrMapping/>
  </p:clrMapOvr>
  <mc:AlternateContent xmlns:mc="http://schemas.openxmlformats.org/markup-compatibility/2006">
    <mc:Choice xmlns:p14="http://schemas.microsoft.com/office/powerpoint/2010/main" Requires="p14">
      <p:transition spd="slow" p14:dur="2000" advTm="20653"/>
    </mc:Choice>
    <mc:Fallback>
      <p:transition spd="slow" advTm="206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AAE0F4-5CAD-48D1-8D4D-FF5F720C24EF}"/>
              </a:ext>
            </a:extLst>
          </p:cNvPr>
          <p:cNvGraphicFramePr>
            <a:graphicFrameLocks/>
          </p:cNvGraphicFramePr>
          <p:nvPr>
            <p:extLst>
              <p:ext uri="{D42A27DB-BD31-4B8C-83A1-F6EECF244321}">
                <p14:modId xmlns:p14="http://schemas.microsoft.com/office/powerpoint/2010/main" val="2297195527"/>
              </p:ext>
            </p:extLst>
          </p:nvPr>
        </p:nvGraphicFramePr>
        <p:xfrm>
          <a:off x="2466975" y="304800"/>
          <a:ext cx="64770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D7873FFD-6884-4E67-BE75-BA9D79F9E419}"/>
              </a:ext>
            </a:extLst>
          </p:cNvPr>
          <p:cNvSpPr>
            <a:spLocks noGrp="1"/>
          </p:cNvSpPr>
          <p:nvPr>
            <p:ph type="body" idx="1"/>
          </p:nvPr>
        </p:nvSpPr>
        <p:spPr>
          <a:xfrm>
            <a:off x="679450" y="4856163"/>
            <a:ext cx="10515600" cy="1500187"/>
          </a:xfrm>
        </p:spPr>
        <p:txBody>
          <a:bodyPr>
            <a:normAutofit lnSpcReduction="10000"/>
          </a:bodyPr>
          <a:lstStyle/>
          <a:p>
            <a:pPr marL="342900" indent="-342900">
              <a:lnSpc>
                <a:spcPct val="100000"/>
              </a:lnSpc>
              <a:buFont typeface="Arial" panose="020B0604020202020204" pitchFamily="34" charset="0"/>
              <a:buChar char="•"/>
            </a:pPr>
            <a:r>
              <a:rPr lang="en-IN" sz="2000" dirty="0">
                <a:solidFill>
                  <a:schemeClr val="tx1">
                    <a:lumMod val="75000"/>
                    <a:lumOff val="25000"/>
                  </a:schemeClr>
                </a:solidFill>
                <a:latin typeface="+mn-lt"/>
              </a:rPr>
              <a:t>This chart is about the top 5 products due to which maximum revenue is generated.</a:t>
            </a:r>
          </a:p>
          <a:p>
            <a:pPr marL="342900" indent="-342900">
              <a:lnSpc>
                <a:spcPct val="100000"/>
              </a:lnSpc>
              <a:buFont typeface="Arial" panose="020B0604020202020204" pitchFamily="34" charset="0"/>
              <a:buChar char="•"/>
            </a:pPr>
            <a:r>
              <a:rPr lang="en-IN" sz="2000" dirty="0">
                <a:solidFill>
                  <a:schemeClr val="tx1">
                    <a:lumMod val="75000"/>
                    <a:lumOff val="25000"/>
                  </a:schemeClr>
                </a:solidFill>
                <a:latin typeface="+mn-lt"/>
              </a:rPr>
              <a:t>Where ‘assorted </a:t>
            </a:r>
            <a:r>
              <a:rPr lang="en-IN" sz="2000" dirty="0" err="1">
                <a:solidFill>
                  <a:schemeClr val="tx1">
                    <a:lumMod val="75000"/>
                    <a:lumOff val="25000"/>
                  </a:schemeClr>
                </a:solidFill>
                <a:latin typeface="+mn-lt"/>
              </a:rPr>
              <a:t>color</a:t>
            </a:r>
            <a:r>
              <a:rPr lang="en-IN" sz="2000" dirty="0">
                <a:solidFill>
                  <a:schemeClr val="tx1">
                    <a:lumMod val="75000"/>
                    <a:lumOff val="25000"/>
                  </a:schemeClr>
                </a:solidFill>
                <a:latin typeface="+mn-lt"/>
              </a:rPr>
              <a:t> bird ornament’ is highest purchasing rate is 24% </a:t>
            </a:r>
            <a:r>
              <a:rPr lang="en-IN" dirty="0">
                <a:solidFill>
                  <a:schemeClr val="tx1"/>
                </a:solidFill>
              </a:rPr>
              <a:t>.</a:t>
            </a:r>
          </a:p>
        </p:txBody>
      </p:sp>
    </p:spTree>
    <p:extLst>
      <p:ext uri="{BB962C8B-B14F-4D97-AF65-F5344CB8AC3E}">
        <p14:creationId xmlns:p14="http://schemas.microsoft.com/office/powerpoint/2010/main" val="4171421884"/>
      </p:ext>
    </p:extLst>
  </p:cSld>
  <p:clrMapOvr>
    <a:masterClrMapping/>
  </p:clrMapOvr>
  <mc:AlternateContent xmlns:mc="http://schemas.openxmlformats.org/markup-compatibility/2006">
    <mc:Choice xmlns:p14="http://schemas.microsoft.com/office/powerpoint/2010/main" Requires="p14">
      <p:transition spd="slow" p14:dur="2000" advTm="13544"/>
    </mc:Choice>
    <mc:Fallback>
      <p:transition spd="slow" advTm="135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1A8919F-2E2F-4682-B713-6DBD0B946808}"/>
              </a:ext>
            </a:extLst>
          </p:cNvPr>
          <p:cNvGraphicFramePr>
            <a:graphicFrameLocks/>
          </p:cNvGraphicFramePr>
          <p:nvPr>
            <p:extLst>
              <p:ext uri="{D42A27DB-BD31-4B8C-83A1-F6EECF244321}">
                <p14:modId xmlns:p14="http://schemas.microsoft.com/office/powerpoint/2010/main" val="2791909330"/>
              </p:ext>
            </p:extLst>
          </p:nvPr>
        </p:nvGraphicFramePr>
        <p:xfrm>
          <a:off x="2505074" y="775334"/>
          <a:ext cx="6143625" cy="356806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5ED19D8-F4A9-4168-876F-B3BD82DDAC21}"/>
              </a:ext>
            </a:extLst>
          </p:cNvPr>
          <p:cNvSpPr>
            <a:spLocks noGrp="1"/>
          </p:cNvSpPr>
          <p:nvPr>
            <p:ph type="body" idx="1"/>
          </p:nvPr>
        </p:nvSpPr>
        <p:spPr>
          <a:xfrm>
            <a:off x="669925" y="4789488"/>
            <a:ext cx="10515600" cy="1500187"/>
          </a:xfrm>
        </p:spPr>
        <p:txBody>
          <a:bodyPr>
            <a:normAutofit fontScale="92500" lnSpcReduction="10000"/>
          </a:bodyPr>
          <a:lstStyle/>
          <a:p>
            <a:pPr marL="342900" indent="-342900">
              <a:lnSpc>
                <a:spcPct val="110000"/>
              </a:lnSpc>
              <a:buFont typeface="Arial" panose="020B0604020202020204" pitchFamily="34" charset="0"/>
              <a:buChar char="•"/>
            </a:pPr>
            <a:r>
              <a:rPr lang="en-IN" sz="2000" dirty="0">
                <a:solidFill>
                  <a:schemeClr val="tx1">
                    <a:lumMod val="75000"/>
                    <a:lumOff val="25000"/>
                  </a:schemeClr>
                </a:solidFill>
                <a:latin typeface="+mn-lt"/>
              </a:rPr>
              <a:t>This chart tells about the countries from which maximum revenue is generated.</a:t>
            </a:r>
          </a:p>
          <a:p>
            <a:pPr marL="342900" indent="-342900">
              <a:lnSpc>
                <a:spcPct val="110000"/>
              </a:lnSpc>
              <a:buFont typeface="Arial" panose="020B0604020202020204" pitchFamily="34" charset="0"/>
              <a:buChar char="•"/>
            </a:pPr>
            <a:r>
              <a:rPr lang="en-IN" sz="2000" dirty="0">
                <a:solidFill>
                  <a:schemeClr val="tx1">
                    <a:lumMod val="75000"/>
                    <a:lumOff val="25000"/>
                  </a:schemeClr>
                </a:solidFill>
                <a:latin typeface="+mn-lt"/>
              </a:rPr>
              <a:t>The </a:t>
            </a:r>
            <a:r>
              <a:rPr lang="en-IN" sz="2000" dirty="0" err="1">
                <a:solidFill>
                  <a:schemeClr val="tx1">
                    <a:lumMod val="75000"/>
                    <a:lumOff val="25000"/>
                  </a:schemeClr>
                </a:solidFill>
                <a:latin typeface="+mn-lt"/>
              </a:rPr>
              <a:t>uk</a:t>
            </a:r>
            <a:r>
              <a:rPr lang="en-IN" sz="2000" dirty="0">
                <a:solidFill>
                  <a:schemeClr val="tx1">
                    <a:lumMod val="75000"/>
                    <a:lumOff val="25000"/>
                  </a:schemeClr>
                </a:solidFill>
                <a:latin typeface="+mn-lt"/>
              </a:rPr>
              <a:t> purchases maximum products so it provides maximum revenue to the business</a:t>
            </a:r>
            <a:r>
              <a:rPr lang="en-IN" dirty="0">
                <a:solidFill>
                  <a:schemeClr val="tx1"/>
                </a:solidFill>
              </a:rPr>
              <a:t>.</a:t>
            </a:r>
          </a:p>
        </p:txBody>
      </p:sp>
    </p:spTree>
    <p:extLst>
      <p:ext uri="{BB962C8B-B14F-4D97-AF65-F5344CB8AC3E}">
        <p14:creationId xmlns:p14="http://schemas.microsoft.com/office/powerpoint/2010/main" val="2276343543"/>
      </p:ext>
    </p:extLst>
  </p:cSld>
  <p:clrMapOvr>
    <a:masterClrMapping/>
  </p:clrMapOvr>
  <mc:AlternateContent xmlns:mc="http://schemas.openxmlformats.org/markup-compatibility/2006">
    <mc:Choice xmlns:p14="http://schemas.microsoft.com/office/powerpoint/2010/main" Requires="p14">
      <p:transition spd="slow" p14:dur="2000" advTm="19066"/>
    </mc:Choice>
    <mc:Fallback>
      <p:transition spd="slow" advTm="190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742C731-8B57-4F0A-8FF9-9682DB95F31B}"/>
              </a:ext>
            </a:extLst>
          </p:cNvPr>
          <p:cNvGraphicFramePr>
            <a:graphicFrameLocks/>
          </p:cNvGraphicFramePr>
          <p:nvPr>
            <p:extLst>
              <p:ext uri="{D42A27DB-BD31-4B8C-83A1-F6EECF244321}">
                <p14:modId xmlns:p14="http://schemas.microsoft.com/office/powerpoint/2010/main" val="2307215471"/>
              </p:ext>
            </p:extLst>
          </p:nvPr>
        </p:nvGraphicFramePr>
        <p:xfrm>
          <a:off x="1295400" y="685799"/>
          <a:ext cx="8782050" cy="40290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C6229B2-4910-4EC7-8ADD-8EB719921878}"/>
              </a:ext>
            </a:extLst>
          </p:cNvPr>
          <p:cNvSpPr>
            <a:spLocks noGrp="1"/>
          </p:cNvSpPr>
          <p:nvPr>
            <p:ph type="body" idx="1"/>
          </p:nvPr>
        </p:nvSpPr>
        <p:spPr>
          <a:xfrm>
            <a:off x="1212850" y="4989513"/>
            <a:ext cx="10515600" cy="1500187"/>
          </a:xfrm>
        </p:spPr>
        <p:txBody>
          <a:bodyPr/>
          <a:lstStyle/>
          <a:p>
            <a:pPr marL="342900" indent="-342900">
              <a:lnSpc>
                <a:spcPct val="100000"/>
              </a:lnSpc>
              <a:buFont typeface="Arial" panose="020B0604020202020204" pitchFamily="34" charset="0"/>
              <a:buChar char="•"/>
            </a:pPr>
            <a:r>
              <a:rPr lang="en-IN" sz="1900" dirty="0">
                <a:solidFill>
                  <a:schemeClr val="tx1">
                    <a:lumMod val="75000"/>
                    <a:lumOff val="25000"/>
                  </a:schemeClr>
                </a:solidFill>
                <a:latin typeface="+mn-lt"/>
              </a:rPr>
              <a:t>This chart is about the top 20 products and the count of their purchases.</a:t>
            </a:r>
          </a:p>
          <a:p>
            <a:pPr marL="342900" indent="-342900">
              <a:lnSpc>
                <a:spcPct val="100000"/>
              </a:lnSpc>
              <a:buFont typeface="Arial" panose="020B0604020202020204" pitchFamily="34" charset="0"/>
              <a:buChar char="•"/>
            </a:pPr>
            <a:r>
              <a:rPr lang="en-IN" sz="1900" dirty="0">
                <a:solidFill>
                  <a:schemeClr val="tx1">
                    <a:lumMod val="75000"/>
                    <a:lumOff val="25000"/>
                  </a:schemeClr>
                </a:solidFill>
                <a:latin typeface="+mn-lt"/>
              </a:rPr>
              <a:t>Popcorn holder is highest purchases with 56450  quantity</a:t>
            </a:r>
            <a:r>
              <a:rPr lang="en-IN" dirty="0">
                <a:solidFill>
                  <a:schemeClr val="tx1"/>
                </a:solidFill>
              </a:rPr>
              <a:t>.</a:t>
            </a:r>
          </a:p>
        </p:txBody>
      </p:sp>
    </p:spTree>
    <p:extLst>
      <p:ext uri="{BB962C8B-B14F-4D97-AF65-F5344CB8AC3E}">
        <p14:creationId xmlns:p14="http://schemas.microsoft.com/office/powerpoint/2010/main" val="1686453637"/>
      </p:ext>
    </p:extLst>
  </p:cSld>
  <p:clrMapOvr>
    <a:masterClrMapping/>
  </p:clrMapOvr>
  <mc:AlternateContent xmlns:mc="http://schemas.openxmlformats.org/markup-compatibility/2006">
    <mc:Choice xmlns:p14="http://schemas.microsoft.com/office/powerpoint/2010/main" Requires="p14">
      <p:transition spd="slow" p14:dur="2000" advTm="14299"/>
    </mc:Choice>
    <mc:Fallback>
      <p:transition spd="slow" advTm="14299"/>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390</TotalTime>
  <Words>822</Words>
  <Application>Microsoft Office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Arial Rounded MT Bold</vt:lpstr>
      <vt:lpstr>Bahnschrift Condensed</vt:lpstr>
      <vt:lpstr>Calibri</vt:lpstr>
      <vt:lpstr>Calibri Light</vt:lpstr>
      <vt:lpstr>Wingdings</vt:lpstr>
      <vt:lpstr>Retrospect</vt:lpstr>
      <vt:lpstr>CAPSTONE PROJECT ON EXCEL Submission to Board Infinity</vt:lpstr>
      <vt:lpstr>PROBLEM STATEMENT </vt:lpstr>
      <vt:lpstr>ABOUT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References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EXCEL Submittion to Board Infinity</dc:title>
  <dc:creator>vaishnavi waghmare</dc:creator>
  <cp:lastModifiedBy>vaishnavi waghmare</cp:lastModifiedBy>
  <cp:revision>12</cp:revision>
  <dcterms:created xsi:type="dcterms:W3CDTF">2022-02-19T18:15:10Z</dcterms:created>
  <dcterms:modified xsi:type="dcterms:W3CDTF">2022-02-20T10:08:33Z</dcterms:modified>
</cp:coreProperties>
</file>