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1" r:id="rId3"/>
    <p:sldId id="274" r:id="rId4"/>
    <p:sldId id="266" r:id="rId5"/>
    <p:sldId id="258" r:id="rId6"/>
    <p:sldId id="259" r:id="rId7"/>
    <p:sldId id="260" r:id="rId8"/>
    <p:sldId id="261" r:id="rId9"/>
    <p:sldId id="262" r:id="rId10"/>
    <p:sldId id="264" r:id="rId11"/>
    <p:sldId id="263" r:id="rId12"/>
    <p:sldId id="269" r:id="rId13"/>
    <p:sldId id="267" r:id="rId14"/>
    <p:sldId id="268"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04"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9E3A4C-FE32-494F-9A68-F13A057D1A58}" type="doc">
      <dgm:prSet loTypeId="urn:microsoft.com/office/officeart/2005/8/layout/process1" loCatId="process" qsTypeId="urn:microsoft.com/office/officeart/2005/8/quickstyle/simple3" qsCatId="simple" csTypeId="urn:microsoft.com/office/officeart/2005/8/colors/accent2_3" csCatId="accent2" phldr="1"/>
      <dgm:spPr/>
    </dgm:pt>
    <dgm:pt modelId="{F633F82B-D395-4753-A405-1F716D562583}">
      <dgm:prSet phldrT="[Text]" custT="1"/>
      <dgm:spPr/>
      <dgm:t>
        <a:bodyPr/>
        <a:lstStyle/>
        <a:p>
          <a:r>
            <a:rPr lang="en-US" sz="2000" b="1" dirty="0" smtClean="0"/>
            <a:t>MSBTE </a:t>
          </a:r>
          <a:endParaRPr lang="en-US" sz="2000" b="1" dirty="0"/>
        </a:p>
      </dgm:t>
    </dgm:pt>
    <dgm:pt modelId="{E505F587-A51D-4ABA-9BC2-A95630EDC0CB}" type="parTrans" cxnId="{29298B91-5314-42EE-9527-E6E60EAC50C7}">
      <dgm:prSet/>
      <dgm:spPr/>
      <dgm:t>
        <a:bodyPr/>
        <a:lstStyle/>
        <a:p>
          <a:endParaRPr lang="en-US"/>
        </a:p>
      </dgm:t>
    </dgm:pt>
    <dgm:pt modelId="{A1843BE0-E932-4903-9DC2-552B401FF06C}" type="sibTrans" cxnId="{29298B91-5314-42EE-9527-E6E60EAC50C7}">
      <dgm:prSet/>
      <dgm:spPr/>
      <dgm:t>
        <a:bodyPr/>
        <a:lstStyle/>
        <a:p>
          <a:endParaRPr lang="en-US"/>
        </a:p>
      </dgm:t>
    </dgm:pt>
    <dgm:pt modelId="{CA56F659-B38B-49BF-AE4D-579E84F7A6EE}" type="pres">
      <dgm:prSet presAssocID="{4B9E3A4C-FE32-494F-9A68-F13A057D1A58}" presName="Name0" presStyleCnt="0">
        <dgm:presLayoutVars>
          <dgm:dir/>
          <dgm:resizeHandles val="exact"/>
        </dgm:presLayoutVars>
      </dgm:prSet>
      <dgm:spPr/>
    </dgm:pt>
    <dgm:pt modelId="{9ABA4282-7502-42FF-9174-9F76BA33A7DE}" type="pres">
      <dgm:prSet presAssocID="{F633F82B-D395-4753-A405-1F716D562583}" presName="node" presStyleLbl="node1" presStyleIdx="0" presStyleCnt="1" custScaleX="43283" custScaleY="45545" custLinFactNeighborX="-26265" custLinFactNeighborY="-28265">
        <dgm:presLayoutVars>
          <dgm:bulletEnabled val="1"/>
        </dgm:presLayoutVars>
      </dgm:prSet>
      <dgm:spPr/>
      <dgm:t>
        <a:bodyPr/>
        <a:lstStyle/>
        <a:p>
          <a:endParaRPr lang="en-US"/>
        </a:p>
      </dgm:t>
    </dgm:pt>
  </dgm:ptLst>
  <dgm:cxnLst>
    <dgm:cxn modelId="{F877B23B-CB7E-41FF-960D-C92B8DE6A733}" type="presOf" srcId="{F633F82B-D395-4753-A405-1F716D562583}" destId="{9ABA4282-7502-42FF-9174-9F76BA33A7DE}" srcOrd="0" destOrd="0" presId="urn:microsoft.com/office/officeart/2005/8/layout/process1"/>
    <dgm:cxn modelId="{29298B91-5314-42EE-9527-E6E60EAC50C7}" srcId="{4B9E3A4C-FE32-494F-9A68-F13A057D1A58}" destId="{F633F82B-D395-4753-A405-1F716D562583}" srcOrd="0" destOrd="0" parTransId="{E505F587-A51D-4ABA-9BC2-A95630EDC0CB}" sibTransId="{A1843BE0-E932-4903-9DC2-552B401FF06C}"/>
    <dgm:cxn modelId="{0E5FE402-46FD-4D5D-AA11-CE63EDA4E57F}" type="presOf" srcId="{4B9E3A4C-FE32-494F-9A68-F13A057D1A58}" destId="{CA56F659-B38B-49BF-AE4D-579E84F7A6EE}" srcOrd="0" destOrd="0" presId="urn:microsoft.com/office/officeart/2005/8/layout/process1"/>
    <dgm:cxn modelId="{43371E57-1BFC-450B-BFF0-E9C0DAD5D5FA}" type="presParOf" srcId="{CA56F659-B38B-49BF-AE4D-579E84F7A6EE}" destId="{9ABA4282-7502-42FF-9174-9F76BA33A7DE}"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A4282-7502-42FF-9174-9F76BA33A7DE}">
      <dsp:nvSpPr>
        <dsp:cNvPr id="0" name=""/>
        <dsp:cNvSpPr/>
      </dsp:nvSpPr>
      <dsp:spPr>
        <a:xfrm>
          <a:off x="99841" y="247728"/>
          <a:ext cx="2064214" cy="1303254"/>
        </a:xfrm>
        <a:prstGeom prst="roundRect">
          <a:avLst>
            <a:gd name="adj" fmla="val 10000"/>
          </a:avLst>
        </a:prstGeom>
        <a:gradFill rotWithShape="0">
          <a:gsLst>
            <a:gs pos="0">
              <a:schemeClr val="accent2">
                <a:shade val="80000"/>
                <a:hueOff val="0"/>
                <a:satOff val="0"/>
                <a:lumOff val="0"/>
                <a:alphaOff val="0"/>
                <a:tint val="64000"/>
                <a:lumMod val="118000"/>
              </a:schemeClr>
            </a:gs>
            <a:gs pos="100000">
              <a:schemeClr val="accent2">
                <a:shade val="80000"/>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MSBTE </a:t>
          </a:r>
          <a:endParaRPr lang="en-US" sz="2000" b="1" kern="1200" dirty="0"/>
        </a:p>
      </dsp:txBody>
      <dsp:txXfrm>
        <a:off x="138012" y="285899"/>
        <a:ext cx="1987872" cy="12269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A6E8C9E-FFD0-43C8-8B42-2EB17087C76B}" type="datetimeFigureOut">
              <a:rPr lang="en-US" smtClean="0"/>
              <a:t>02/02/2017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208651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E8C9E-FFD0-43C8-8B42-2EB17087C76B}" type="datetimeFigureOut">
              <a:rPr lang="en-US" smtClean="0"/>
              <a:t>02/02/2017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26727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E8C9E-FFD0-43C8-8B42-2EB17087C76B}" type="datetimeFigureOut">
              <a:rPr lang="en-US" smtClean="0"/>
              <a:t>02/02/2017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244984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E8C9E-FFD0-43C8-8B42-2EB17087C76B}" type="datetimeFigureOut">
              <a:rPr lang="en-US" smtClean="0"/>
              <a:t>02/02/2017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255712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E8C9E-FFD0-43C8-8B42-2EB17087C76B}" type="datetimeFigureOut">
              <a:rPr lang="en-US" smtClean="0"/>
              <a:t>02/02/2017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2209603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A6E8C9E-FFD0-43C8-8B42-2EB17087C76B}" type="datetimeFigureOut">
              <a:rPr lang="en-US" smtClean="0"/>
              <a:t>02/02/2017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608585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A6E8C9E-FFD0-43C8-8B42-2EB17087C76B}" type="datetimeFigureOut">
              <a:rPr lang="en-US" smtClean="0"/>
              <a:t>02/02/2017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3680415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A6E8C9E-FFD0-43C8-8B42-2EB17087C76B}" type="datetimeFigureOut">
              <a:rPr lang="en-US" smtClean="0"/>
              <a:t>02/02/2017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3465538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A6E8C9E-FFD0-43C8-8B42-2EB17087C76B}" type="datetimeFigureOut">
              <a:rPr lang="en-US" smtClean="0"/>
              <a:t>02/02/2017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99051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E8C9E-FFD0-43C8-8B42-2EB17087C76B}" type="datetimeFigureOut">
              <a:rPr lang="en-US" smtClean="0"/>
              <a:t>02/02/2017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247675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E8C9E-FFD0-43C8-8B42-2EB17087C76B}" type="datetimeFigureOut">
              <a:rPr lang="en-US" smtClean="0"/>
              <a:t>02/02/2017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48328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6E8C9E-FFD0-43C8-8B42-2EB17087C76B}" type="datetimeFigureOut">
              <a:rPr lang="en-US" smtClean="0"/>
              <a:t>02/02/2017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387279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6E8C9E-FFD0-43C8-8B42-2EB17087C76B}" type="datetimeFigureOut">
              <a:rPr lang="en-US" smtClean="0"/>
              <a:t>02/02/2017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117062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6E8C9E-FFD0-43C8-8B42-2EB17087C76B}" type="datetimeFigureOut">
              <a:rPr lang="en-US" smtClean="0"/>
              <a:t>02/02/2017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270670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E8C9E-FFD0-43C8-8B42-2EB17087C76B}" type="datetimeFigureOut">
              <a:rPr lang="en-US" smtClean="0"/>
              <a:t>02/02/2017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130304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E8C9E-FFD0-43C8-8B42-2EB17087C76B}" type="datetimeFigureOut">
              <a:rPr lang="en-US" smtClean="0"/>
              <a:t>02/02/2017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24196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E8C9E-FFD0-43C8-8B42-2EB17087C76B}" type="datetimeFigureOut">
              <a:rPr lang="en-US" smtClean="0"/>
              <a:t>02/02/2017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CE81DF-B26A-42BC-8960-9B24A943FE92}" type="slidenum">
              <a:rPr lang="en-US" smtClean="0"/>
              <a:t>‹#›</a:t>
            </a:fld>
            <a:endParaRPr lang="en-US"/>
          </a:p>
        </p:txBody>
      </p:sp>
    </p:spTree>
    <p:extLst>
      <p:ext uri="{BB962C8B-B14F-4D97-AF65-F5344CB8AC3E}">
        <p14:creationId xmlns:p14="http://schemas.microsoft.com/office/powerpoint/2010/main" val="367796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A6E8C9E-FFD0-43C8-8B42-2EB17087C76B}" type="datetimeFigureOut">
              <a:rPr lang="en-US" smtClean="0"/>
              <a:t>02/02/2017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6CE81DF-B26A-42BC-8960-9B24A943FE92}" type="slidenum">
              <a:rPr lang="en-US" smtClean="0"/>
              <a:t>‹#›</a:t>
            </a:fld>
            <a:endParaRPr lang="en-US"/>
          </a:p>
        </p:txBody>
      </p:sp>
    </p:spTree>
    <p:extLst>
      <p:ext uri="{BB962C8B-B14F-4D97-AF65-F5344CB8AC3E}">
        <p14:creationId xmlns:p14="http://schemas.microsoft.com/office/powerpoint/2010/main" val="3720887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w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jsr.net/..NOV151523.pdf" TargetMode="External"/><Relationship Id="rId2" Type="http://schemas.openxmlformats.org/officeDocument/2006/relationships/hyperlink" Target="http://www.ijirt.org/IJIRT101629_PAPER.pdf" TargetMode="External"/><Relationship Id="rId1" Type="http://schemas.openxmlformats.org/officeDocument/2006/relationships/slideLayout" Target="../slideLayouts/slideLayout2.xml"/><Relationship Id="rId5" Type="http://schemas.openxmlformats.org/officeDocument/2006/relationships/hyperlink" Target="http://www.ijarbest.com/mm-admin/conference" TargetMode="External"/><Relationship Id="rId4" Type="http://schemas.openxmlformats.org/officeDocument/2006/relationships/hyperlink" Target="http://www.scribd.com/doc/243642098/Examin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06086" y="2967335"/>
            <a:ext cx="357982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WELCOME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60289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System Architecture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251043"/>
              </p:ext>
            </p:extLst>
          </p:nvPr>
        </p:nvGraphicFramePr>
        <p:xfrm>
          <a:off x="147353" y="2322522"/>
          <a:ext cx="4769111"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Program Files (x86)\Microsoft Office\MEDIA\CAGCAT10\j0195384.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53546" y="2508097"/>
            <a:ext cx="1528175" cy="1521067"/>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3111500" y="2705101"/>
            <a:ext cx="1803401" cy="987364"/>
          </a:xfrm>
          <a:prstGeom prst="rightArrow">
            <a:avLst>
              <a:gd name="adj1" fmla="val 45114"/>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053546" y="4085413"/>
            <a:ext cx="2264249" cy="338554"/>
          </a:xfrm>
          <a:prstGeom prst="rect">
            <a:avLst/>
          </a:prstGeom>
          <a:noFill/>
        </p:spPr>
        <p:txBody>
          <a:bodyPr wrap="square" rtlCol="0">
            <a:spAutoFit/>
          </a:bodyPr>
          <a:lstStyle/>
          <a:p>
            <a:r>
              <a:rPr lang="en-US" sz="1600" b="1" i="1" dirty="0" smtClean="0"/>
              <a:t>Exam Coordinator</a:t>
            </a:r>
            <a:endParaRPr lang="en-US" sz="1600" b="1" dirty="0"/>
          </a:p>
        </p:txBody>
      </p:sp>
      <p:sp>
        <p:nvSpPr>
          <p:cNvPr id="3" name="Left-Up Arrow 2"/>
          <p:cNvSpPr/>
          <p:nvPr/>
        </p:nvSpPr>
        <p:spPr>
          <a:xfrm rot="16200000">
            <a:off x="9214851" y="2519953"/>
            <a:ext cx="1369606" cy="1739899"/>
          </a:xfrm>
          <a:prstGeom prst="leftUpArrow">
            <a:avLst>
              <a:gd name="adj1" fmla="val 27987"/>
              <a:gd name="adj2" fmla="val 26493"/>
              <a:gd name="adj3" fmla="val 294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90752999"/>
              </p:ext>
            </p:extLst>
          </p:nvPr>
        </p:nvGraphicFramePr>
        <p:xfrm>
          <a:off x="2184400" y="4775200"/>
          <a:ext cx="8470900" cy="760306"/>
        </p:xfrm>
        <a:graphic>
          <a:graphicData uri="http://schemas.openxmlformats.org/drawingml/2006/table">
            <a:tbl>
              <a:tblPr firstRow="1" bandRow="1">
                <a:tableStyleId>{638B1855-1B75-4FBE-930C-398BA8C253C6}</a:tableStyleId>
              </a:tblPr>
              <a:tblGrid>
                <a:gridCol w="2117725"/>
                <a:gridCol w="2117725"/>
                <a:gridCol w="2117725"/>
                <a:gridCol w="2117725"/>
              </a:tblGrid>
              <a:tr h="760306">
                <a:tc>
                  <a:txBody>
                    <a:bodyPr/>
                    <a:lstStyle/>
                    <a:p>
                      <a:pPr algn="ctr"/>
                      <a:r>
                        <a:rPr lang="en-US" sz="2000" dirty="0" smtClean="0"/>
                        <a:t>Date</a:t>
                      </a:r>
                      <a:endParaRPr lang="en-US" sz="2000" b="1" dirty="0"/>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Hall no.</a:t>
                      </a:r>
                      <a:endParaRPr lang="en-US" sz="2000" b="1" dirty="0"/>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Subject </a:t>
                      </a:r>
                      <a:endParaRPr lang="en-US" sz="2000" b="1" dirty="0"/>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Seat no.</a:t>
                      </a:r>
                      <a:endParaRPr lang="en-US" sz="2000" b="1" dirty="0"/>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47964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Software </a:t>
            </a:r>
            <a:r>
              <a:rPr lang="en-US" b="1" dirty="0" smtClean="0"/>
              <a:t>Requirements: </a:t>
            </a:r>
            <a:endParaRPr lang="en-US" dirty="0"/>
          </a:p>
        </p:txBody>
      </p:sp>
      <p:sp>
        <p:nvSpPr>
          <p:cNvPr id="3" name="Content Placeholder 2"/>
          <p:cNvSpPr>
            <a:spLocks noGrp="1"/>
          </p:cNvSpPr>
          <p:nvPr>
            <p:ph idx="1"/>
          </p:nvPr>
        </p:nvSpPr>
        <p:spPr/>
        <p:txBody>
          <a:bodyPr>
            <a:normAutofit/>
          </a:bodyPr>
          <a:lstStyle/>
          <a:p>
            <a:pPr lvl="0"/>
            <a:r>
              <a:rPr lang="en-US" sz="2000" b="1" dirty="0" smtClean="0">
                <a:latin typeface="Times New Roman" pitchFamily="18" charset="0"/>
                <a:cs typeface="Times New Roman" pitchFamily="18" charset="0"/>
              </a:rPr>
              <a:t>Operating </a:t>
            </a:r>
            <a:r>
              <a:rPr lang="en-US" sz="2000" b="1" dirty="0">
                <a:latin typeface="Times New Roman" pitchFamily="18" charset="0"/>
                <a:cs typeface="Times New Roman" pitchFamily="18" charset="0"/>
              </a:rPr>
              <a:t>System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Windows 7</a:t>
            </a:r>
          </a:p>
          <a:p>
            <a:pPr lvl="0"/>
            <a:r>
              <a:rPr lang="en-US" sz="2000" b="1" dirty="0">
                <a:latin typeface="Times New Roman" pitchFamily="18" charset="0"/>
                <a:cs typeface="Times New Roman" pitchFamily="18" charset="0"/>
              </a:rPr>
              <a:t>Technology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Java and J2EE</a:t>
            </a:r>
          </a:p>
          <a:p>
            <a:pPr lvl="0"/>
            <a:r>
              <a:rPr lang="en-US" sz="2000" b="1" dirty="0">
                <a:latin typeface="Times New Roman" pitchFamily="18" charset="0"/>
                <a:cs typeface="Times New Roman" pitchFamily="18" charset="0"/>
              </a:rPr>
              <a:t>Web Technologies</a:t>
            </a:r>
            <a:r>
              <a:rPr lang="en-US" sz="2000" dirty="0">
                <a:latin typeface="Times New Roman" pitchFamily="18" charset="0"/>
                <a:cs typeface="Times New Roman" pitchFamily="18" charset="0"/>
              </a:rPr>
              <a:t>		: 	Html, JavaScript, CSS</a:t>
            </a:r>
          </a:p>
          <a:p>
            <a:pPr lvl="0"/>
            <a:r>
              <a:rPr lang="en-US" sz="2000" b="1" dirty="0">
                <a:latin typeface="Times New Roman" pitchFamily="18" charset="0"/>
                <a:cs typeface="Times New Roman" pitchFamily="18" charset="0"/>
              </a:rPr>
              <a:t>IDE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My Eclipse</a:t>
            </a:r>
          </a:p>
          <a:p>
            <a:pPr lvl="0"/>
            <a:r>
              <a:rPr lang="en-US" sz="2000" b="1" dirty="0">
                <a:latin typeface="Times New Roman" pitchFamily="18" charset="0"/>
                <a:cs typeface="Times New Roman" pitchFamily="18" charset="0"/>
              </a:rPr>
              <a:t>Web Server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Tomcat</a:t>
            </a:r>
          </a:p>
          <a:p>
            <a:pPr lvl="0"/>
            <a:r>
              <a:rPr lang="en-US" sz="2000" b="1" dirty="0">
                <a:latin typeface="Times New Roman" pitchFamily="18" charset="0"/>
                <a:cs typeface="Times New Roman" pitchFamily="18" charset="0"/>
              </a:rPr>
              <a:t>Database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	My </a:t>
            </a:r>
            <a:r>
              <a:rPr lang="en-US" sz="2000" dirty="0" smtClean="0">
                <a:latin typeface="Times New Roman" pitchFamily="18" charset="0"/>
                <a:cs typeface="Times New Roman" pitchFamily="18" charset="0"/>
              </a:rPr>
              <a:t>SQL</a:t>
            </a:r>
          </a:p>
          <a:p>
            <a:pPr lvl="0"/>
            <a:r>
              <a:rPr lang="en-US" sz="2000" b="1" dirty="0" smtClean="0">
                <a:latin typeface="Times New Roman" pitchFamily="18" charset="0"/>
                <a:cs typeface="Times New Roman" pitchFamily="18" charset="0"/>
              </a:rPr>
              <a:t>Java version</a:t>
            </a:r>
            <a:r>
              <a:rPr lang="en-US" sz="2000" dirty="0" smtClean="0">
                <a:latin typeface="Times New Roman" pitchFamily="18" charset="0"/>
                <a:cs typeface="Times New Roman" pitchFamily="18" charset="0"/>
              </a:rPr>
              <a:t>			:      J2SDK1.7</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8500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Hardware Requirements</a:t>
            </a:r>
            <a:endParaRPr lang="en-US" b="1" dirty="0"/>
          </a:p>
        </p:txBody>
      </p:sp>
      <p:sp>
        <p:nvSpPr>
          <p:cNvPr id="3" name="Content Placeholder 2"/>
          <p:cNvSpPr>
            <a:spLocks noGrp="1"/>
          </p:cNvSpPr>
          <p:nvPr>
            <p:ph idx="1"/>
          </p:nvPr>
        </p:nvSpPr>
        <p:spPr/>
        <p:txBody>
          <a:bodyPr>
            <a:noAutofit/>
          </a:bodyPr>
          <a:lstStyle/>
          <a:p>
            <a:r>
              <a:rPr lang="en-US" sz="2000" b="1" dirty="0" smtClean="0">
                <a:latin typeface="Times New Roman" pitchFamily="18" charset="0"/>
                <a:cs typeface="Times New Roman" pitchFamily="18" charset="0"/>
              </a:rPr>
              <a:t>Hardware</a:t>
            </a:r>
            <a:r>
              <a:rPr lang="en-US" sz="2000" dirty="0" smtClean="0">
                <a:latin typeface="Times New Roman" pitchFamily="18" charset="0"/>
                <a:cs typeface="Times New Roman" pitchFamily="18" charset="0"/>
              </a:rPr>
              <a:t>	:	Pentium Dual Core</a:t>
            </a:r>
          </a:p>
          <a:p>
            <a:r>
              <a:rPr lang="en-US" sz="2000" b="1" dirty="0" smtClean="0">
                <a:latin typeface="Times New Roman" pitchFamily="18" charset="0"/>
                <a:cs typeface="Times New Roman" pitchFamily="18" charset="0"/>
              </a:rPr>
              <a:t>Speed</a:t>
            </a:r>
            <a:r>
              <a:rPr lang="en-US" sz="2000" dirty="0" smtClean="0">
                <a:latin typeface="Times New Roman" pitchFamily="18" charset="0"/>
                <a:cs typeface="Times New Roman" pitchFamily="18" charset="0"/>
              </a:rPr>
              <a:t>		:	2.80GHz</a:t>
            </a:r>
          </a:p>
          <a:p>
            <a:r>
              <a:rPr lang="en-US" sz="2000" b="1" dirty="0" smtClean="0">
                <a:latin typeface="Times New Roman" pitchFamily="18" charset="0"/>
                <a:cs typeface="Times New Roman" pitchFamily="18" charset="0"/>
              </a:rPr>
              <a:t>RAM</a:t>
            </a:r>
            <a:r>
              <a:rPr lang="en-US" sz="2000" dirty="0" smtClean="0">
                <a:latin typeface="Times New Roman" pitchFamily="18" charset="0"/>
                <a:cs typeface="Times New Roman" pitchFamily="18" charset="0"/>
              </a:rPr>
              <a:t>		:	1GB</a:t>
            </a:r>
          </a:p>
          <a:p>
            <a:r>
              <a:rPr lang="en-US" sz="2000" b="1" dirty="0" smtClean="0">
                <a:latin typeface="Times New Roman" pitchFamily="18" charset="0"/>
                <a:cs typeface="Times New Roman" pitchFamily="18" charset="0"/>
              </a:rPr>
              <a:t>Hard Disk</a:t>
            </a:r>
            <a:r>
              <a:rPr lang="en-US" sz="2000" dirty="0" smtClean="0">
                <a:latin typeface="Times New Roman" pitchFamily="18" charset="0"/>
                <a:cs typeface="Times New Roman" pitchFamily="18" charset="0"/>
              </a:rPr>
              <a:t>	:	20GB</a:t>
            </a:r>
          </a:p>
          <a:p>
            <a:r>
              <a:rPr lang="en-US" sz="2000" b="1" dirty="0" smtClean="0">
                <a:latin typeface="Times New Roman" pitchFamily="18" charset="0"/>
                <a:cs typeface="Times New Roman" pitchFamily="18" charset="0"/>
              </a:rPr>
              <a:t>Floppy Drive</a:t>
            </a:r>
            <a:r>
              <a:rPr lang="en-US" sz="2000" dirty="0" smtClean="0">
                <a:latin typeface="Times New Roman" pitchFamily="18" charset="0"/>
                <a:cs typeface="Times New Roman" pitchFamily="18" charset="0"/>
              </a:rPr>
              <a:t>	:	1.44MB</a:t>
            </a:r>
          </a:p>
          <a:p>
            <a:r>
              <a:rPr lang="en-US" sz="2000" b="1" dirty="0" smtClean="0">
                <a:latin typeface="Times New Roman" pitchFamily="18" charset="0"/>
                <a:cs typeface="Times New Roman" pitchFamily="18" charset="0"/>
              </a:rPr>
              <a:t>Keyboard</a:t>
            </a:r>
            <a:r>
              <a:rPr lang="en-US" sz="2000" dirty="0" smtClean="0">
                <a:latin typeface="Times New Roman" pitchFamily="18" charset="0"/>
                <a:cs typeface="Times New Roman" pitchFamily="18" charset="0"/>
              </a:rPr>
              <a:t>	:	Standard Windows Keyboard</a:t>
            </a:r>
          </a:p>
          <a:p>
            <a:r>
              <a:rPr lang="en-US" sz="2000" b="1" dirty="0" smtClean="0">
                <a:latin typeface="Times New Roman" pitchFamily="18" charset="0"/>
                <a:cs typeface="Times New Roman" pitchFamily="18" charset="0"/>
              </a:rPr>
              <a:t>Mouse</a:t>
            </a:r>
            <a:r>
              <a:rPr lang="en-US" sz="2000" dirty="0" smtClean="0">
                <a:latin typeface="Times New Roman" pitchFamily="18" charset="0"/>
                <a:cs typeface="Times New Roman" pitchFamily="18" charset="0"/>
              </a:rPr>
              <a:t>		:	Two or Three button</a:t>
            </a:r>
          </a:p>
          <a:p>
            <a:r>
              <a:rPr lang="en-US" sz="2000" b="1" dirty="0" smtClean="0">
                <a:latin typeface="Times New Roman" pitchFamily="18" charset="0"/>
                <a:cs typeface="Times New Roman" pitchFamily="18" charset="0"/>
              </a:rPr>
              <a:t>Monitor</a:t>
            </a:r>
            <a:r>
              <a:rPr lang="en-US" sz="2000" dirty="0" smtClean="0">
                <a:latin typeface="Times New Roman" pitchFamily="18" charset="0"/>
                <a:cs typeface="Times New Roman" pitchFamily="18" charset="0"/>
              </a:rPr>
              <a:t>		:	SVGA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2366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proposed idea greatly reduces the manpower error and time consumption. It benefits exam coordinator by reducing the complexity involved in allocation of seats for students appearing for exam.</a:t>
            </a:r>
          </a:p>
          <a:p>
            <a:r>
              <a:rPr lang="en-US" sz="2000" dirty="0" smtClean="0">
                <a:latin typeface="Times New Roman" pitchFamily="18" charset="0"/>
                <a:cs typeface="Times New Roman" pitchFamily="18" charset="0"/>
              </a:rPr>
              <a:t>As all the work of allocation of seats is automated, the percentage of doing mistakes will be reduced.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9736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b="1"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hlinkClick r:id="rId2"/>
              </a:rPr>
              <a:t>www.google.co.in/</a:t>
            </a:r>
          </a:p>
          <a:p>
            <a:r>
              <a:rPr lang="en-US" sz="2000" dirty="0" smtClean="0">
                <a:latin typeface="Times New Roman" pitchFamily="18" charset="0"/>
                <a:cs typeface="Times New Roman" pitchFamily="18" charset="0"/>
                <a:hlinkClick r:id="rId2"/>
              </a:rPr>
              <a:t>www.ijirt.org/IJIRT101629_PAPER.pdf</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hlinkClick r:id="rId3"/>
              </a:rPr>
              <a:t>www.ijsr.net/archive/v4i11/NOV151523.pdf</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hlinkClick r:id="rId4"/>
              </a:rPr>
              <a:t>www.scribd.com/doc/243642098/Examination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hlinkClick r:id="rId5"/>
              </a:rPr>
              <a:t>www.ijarbest.com/mm-admin/conference</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5042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4526" y="2967335"/>
            <a:ext cx="610295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ANY QUESTIONS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34081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17865" y="3272135"/>
            <a:ext cx="42450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19951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Exam Seating Arrangement Automation System</a:t>
            </a:r>
            <a:endParaRPr lang="en-US" b="1" dirty="0"/>
          </a:p>
        </p:txBody>
      </p:sp>
      <p:sp>
        <p:nvSpPr>
          <p:cNvPr id="3" name="Content Placeholder 2"/>
          <p:cNvSpPr>
            <a:spLocks noGrp="1"/>
          </p:cNvSpPr>
          <p:nvPr>
            <p:ph idx="1"/>
          </p:nvPr>
        </p:nvSpPr>
        <p:spPr/>
        <p:txBody>
          <a:bodyPr>
            <a:normAutofit/>
          </a:bodyPr>
          <a:lstStyle/>
          <a:p>
            <a:r>
              <a:rPr lang="en-US" sz="2000" b="1" u="sng" dirty="0" smtClean="0">
                <a:latin typeface="Times New Roman" pitchFamily="18" charset="0"/>
                <a:cs typeface="Times New Roman" pitchFamily="18" charset="0"/>
              </a:rPr>
              <a:t>Presented by: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1.Vaishnavi Sanjay Zope-28</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2.Anushri Shashikant Wali-30</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3.Shivani Pradip Pawtekar-33</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4.Deepti Pravin Sahare-39</a:t>
            </a:r>
          </a:p>
          <a:p>
            <a:r>
              <a:rPr lang="en-US" sz="2000" b="1" u="sng" dirty="0" smtClean="0">
                <a:latin typeface="Times New Roman" pitchFamily="18" charset="0"/>
                <a:cs typeface="Times New Roman" pitchFamily="18" charset="0"/>
              </a:rPr>
              <a:t>Guided by: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Mrs.G.S.Mujumdar</a:t>
            </a:r>
          </a:p>
          <a:p>
            <a:pPr>
              <a:buFont typeface="Wingdings" pitchFamily="2" charset="2"/>
              <a:buChar char="Ø"/>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45930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Index </a:t>
            </a:r>
            <a:endParaRPr lang="en-US" b="1" dirty="0"/>
          </a:p>
        </p:txBody>
      </p:sp>
      <p:sp>
        <p:nvSpPr>
          <p:cNvPr id="3" name="Content Placeholder 2"/>
          <p:cNvSpPr>
            <a:spLocks noGrp="1"/>
          </p:cNvSpPr>
          <p:nvPr>
            <p:ph idx="1"/>
          </p:nvPr>
        </p:nvSpPr>
        <p:spPr>
          <a:xfrm>
            <a:off x="1066054" y="2171700"/>
            <a:ext cx="8825659" cy="3416300"/>
          </a:xfrm>
        </p:spPr>
        <p:txBody>
          <a:bodyPr>
            <a:noAutofit/>
          </a:bodyPr>
          <a:lstStyle/>
          <a:p>
            <a:pPr>
              <a:buFont typeface="Arial" pitchFamily="34" charset="0"/>
              <a:buChar char="•"/>
            </a:pPr>
            <a:r>
              <a:rPr lang="en-US" sz="2000" b="1" dirty="0" smtClean="0">
                <a:latin typeface="Times New Roman" pitchFamily="18" charset="0"/>
                <a:cs typeface="Times New Roman" pitchFamily="18" charset="0"/>
              </a:rPr>
              <a:t>Abstract</a:t>
            </a:r>
          </a:p>
          <a:p>
            <a:pPr>
              <a:buFont typeface="Arial" pitchFamily="34" charset="0"/>
              <a:buChar char="•"/>
            </a:pPr>
            <a:r>
              <a:rPr lang="en-US" sz="2000" b="1" dirty="0" smtClean="0">
                <a:latin typeface="Times New Roman" pitchFamily="18" charset="0"/>
                <a:cs typeface="Times New Roman" pitchFamily="18" charset="0"/>
              </a:rPr>
              <a:t>Introduction</a:t>
            </a:r>
          </a:p>
          <a:p>
            <a:pPr>
              <a:buFont typeface="Arial" pitchFamily="34" charset="0"/>
              <a:buChar char="•"/>
            </a:pPr>
            <a:r>
              <a:rPr lang="en-US" sz="2000" b="1" dirty="0" smtClean="0">
                <a:latin typeface="Times New Roman" pitchFamily="18" charset="0"/>
                <a:cs typeface="Times New Roman" pitchFamily="18" charset="0"/>
              </a:rPr>
              <a:t>Existing system</a:t>
            </a:r>
          </a:p>
          <a:p>
            <a:pPr>
              <a:buFont typeface="Arial" pitchFamily="34" charset="0"/>
              <a:buChar char="•"/>
            </a:pPr>
            <a:r>
              <a:rPr lang="en-US" sz="2000" b="1" dirty="0" smtClean="0">
                <a:latin typeface="Times New Roman" pitchFamily="18" charset="0"/>
                <a:cs typeface="Times New Roman" pitchFamily="18" charset="0"/>
              </a:rPr>
              <a:t>Disadvantages of Existing system</a:t>
            </a:r>
          </a:p>
          <a:p>
            <a:pPr>
              <a:buFont typeface="Arial" pitchFamily="34" charset="0"/>
              <a:buChar char="•"/>
            </a:pPr>
            <a:r>
              <a:rPr lang="en-US" sz="2000" b="1" dirty="0" smtClean="0">
                <a:latin typeface="Times New Roman" pitchFamily="18" charset="0"/>
                <a:cs typeface="Times New Roman" pitchFamily="18" charset="0"/>
              </a:rPr>
              <a:t>Proposed system</a:t>
            </a:r>
          </a:p>
          <a:p>
            <a:pPr>
              <a:buFont typeface="Arial" pitchFamily="34" charset="0"/>
              <a:buChar char="•"/>
            </a:pPr>
            <a:r>
              <a:rPr lang="en-US" sz="2000" b="1" dirty="0" smtClean="0">
                <a:latin typeface="Times New Roman" pitchFamily="18" charset="0"/>
                <a:cs typeface="Times New Roman" pitchFamily="18" charset="0"/>
              </a:rPr>
              <a:t>Advantages of Proposed system</a:t>
            </a:r>
          </a:p>
          <a:p>
            <a:pPr>
              <a:buFont typeface="Arial" pitchFamily="34" charset="0"/>
              <a:buChar char="•"/>
            </a:pPr>
            <a:r>
              <a:rPr lang="en-US" sz="2000" b="1" dirty="0" smtClean="0">
                <a:latin typeface="Times New Roman" pitchFamily="18" charset="0"/>
                <a:cs typeface="Times New Roman" pitchFamily="18" charset="0"/>
              </a:rPr>
              <a:t>System Architecture</a:t>
            </a:r>
          </a:p>
          <a:p>
            <a:pPr>
              <a:buFont typeface="Arial" pitchFamily="34" charset="0"/>
              <a:buChar char="•"/>
            </a:pPr>
            <a:r>
              <a:rPr lang="en-US" sz="2000" b="1" dirty="0" smtClean="0">
                <a:latin typeface="Times New Roman" pitchFamily="18" charset="0"/>
                <a:cs typeface="Times New Roman" pitchFamily="18" charset="0"/>
              </a:rPr>
              <a:t>Software Requirements </a:t>
            </a:r>
          </a:p>
          <a:p>
            <a:pPr>
              <a:buFont typeface="Arial" pitchFamily="34" charset="0"/>
              <a:buChar char="•"/>
            </a:pPr>
            <a:r>
              <a:rPr lang="en-US" sz="2000" b="1" dirty="0" smtClean="0">
                <a:latin typeface="Times New Roman" pitchFamily="18" charset="0"/>
                <a:cs typeface="Times New Roman" pitchFamily="18" charset="0"/>
              </a:rPr>
              <a:t>Hardware Requirements</a:t>
            </a:r>
          </a:p>
          <a:p>
            <a:pPr>
              <a:buFont typeface="Arial" pitchFamily="34" charset="0"/>
              <a:buChar char="•"/>
            </a:pPr>
            <a:r>
              <a:rPr lang="en-US" sz="2000" b="1" dirty="0" smtClean="0">
                <a:latin typeface="Times New Roman" pitchFamily="18" charset="0"/>
                <a:cs typeface="Times New Roman" pitchFamily="18" charset="0"/>
              </a:rPr>
              <a:t>Conclusion</a:t>
            </a:r>
          </a:p>
          <a:p>
            <a:pPr>
              <a:buFont typeface="Arial" pitchFamily="34" charset="0"/>
              <a:buChar char="•"/>
            </a:pPr>
            <a:r>
              <a:rPr lang="en-US" sz="2000" b="1" dirty="0" smtClean="0">
                <a:latin typeface="Times New Roman" pitchFamily="18" charset="0"/>
                <a:cs typeface="Times New Roman" pitchFamily="18" charset="0"/>
              </a:rPr>
              <a:t>References</a:t>
            </a:r>
          </a:p>
          <a:p>
            <a:pPr>
              <a:buFont typeface="Arial" pitchFamily="34" charset="0"/>
              <a:buChar char="•"/>
            </a:pPr>
            <a:endParaRPr lang="en-US" sz="2000" b="1" dirty="0" smtClean="0">
              <a:latin typeface="Times New Roman" pitchFamily="18" charset="0"/>
              <a:cs typeface="Times New Roman" pitchFamily="18" charset="0"/>
            </a:endParaRPr>
          </a:p>
          <a:p>
            <a:pPr>
              <a:buFont typeface="Arial" pitchFamily="34" charset="0"/>
              <a:buChar char="•"/>
            </a:pPr>
            <a:endParaRPr lang="en-US" sz="2000" b="1" dirty="0" smtClean="0">
              <a:latin typeface="Times New Roman" pitchFamily="18" charset="0"/>
              <a:cs typeface="Times New Roman" pitchFamily="18" charset="0"/>
            </a:endParaRPr>
          </a:p>
          <a:p>
            <a:pPr>
              <a:buFont typeface="Arial"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12101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Abstract</a:t>
            </a:r>
            <a:endParaRPr lang="en-US" b="1" dirty="0"/>
          </a:p>
        </p:txBody>
      </p:sp>
      <p:sp>
        <p:nvSpPr>
          <p:cNvPr id="3" name="Content Placeholder 2"/>
          <p:cNvSpPr>
            <a:spLocks noGrp="1"/>
          </p:cNvSpPr>
          <p:nvPr>
            <p:ph idx="1"/>
          </p:nvPr>
        </p:nvSpPr>
        <p:spPr>
          <a:xfrm>
            <a:off x="626301" y="2329841"/>
            <a:ext cx="10446707" cy="4308954"/>
          </a:xfrm>
        </p:spPr>
        <p:txBody>
          <a:bodyPr>
            <a:noAutofit/>
          </a:bodyPr>
          <a:lstStyle/>
          <a:p>
            <a:r>
              <a:rPr lang="en-US" sz="2000" dirty="0" smtClean="0">
                <a:latin typeface="Times New Roman" pitchFamily="18" charset="0"/>
                <a:cs typeface="Times New Roman" pitchFamily="18" charset="0"/>
              </a:rPr>
              <a:t>Examination is a core activity of any educational institution. As the university examination arrives, there exists a lot of work like consolidating the time table of each department of the college and the seating arrangement to all the students in the college is a critical task. </a:t>
            </a:r>
          </a:p>
          <a:p>
            <a:r>
              <a:rPr lang="en-US" sz="2000" dirty="0" smtClean="0">
                <a:latin typeface="Times New Roman" pitchFamily="18" charset="0"/>
                <a:cs typeface="Times New Roman" pitchFamily="18" charset="0"/>
              </a:rPr>
              <a:t>At present in existing system allotment for exam seating arrangement is done manually and also it does not keeps the track record about the students who have been allocated. Allocation of students will be done in the excel sheet. And also this is a hectic work and that will be done manually thus it may take a lot of time and require manpower. Thus, an automated system would solve the above stated problem in just few click work.</a:t>
            </a:r>
          </a:p>
          <a:p>
            <a:r>
              <a:rPr lang="en-US" sz="2000" dirty="0" smtClean="0">
                <a:latin typeface="Times New Roman" pitchFamily="18" charset="0"/>
                <a:cs typeface="Times New Roman" pitchFamily="18" charset="0"/>
              </a:rPr>
              <a:t>An automated system can be used that facilitates every college to provide their student information and get the result of allotment.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8760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Existing system </a:t>
            </a:r>
            <a:r>
              <a:rPr lang="en-US" sz="2000" dirty="0">
                <a:latin typeface="Times New Roman" pitchFamily="18" charset="0"/>
                <a:cs typeface="Times New Roman" pitchFamily="18" charset="0"/>
              </a:rPr>
              <a:t>mostly includes a lot of manual calculations and is mostly paper based. </a:t>
            </a:r>
            <a:r>
              <a:rPr lang="en-US" sz="2000" dirty="0" smtClean="0">
                <a:latin typeface="Times New Roman" pitchFamily="18" charset="0"/>
                <a:cs typeface="Times New Roman" pitchFamily="18" charset="0"/>
              </a:rPr>
              <a:t>This can be automated using best suited technology.</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project aims to bring in a centralized system that will ensure the activities in the context of an examination that can be effectively managed.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this system, the exam coordinator has to get the time table provided by the MSBTE and then has to do all the arrangements on few clicks.</a:t>
            </a:r>
          </a:p>
          <a:p>
            <a:r>
              <a:rPr lang="en-US" sz="2000" dirty="0" smtClean="0">
                <a:latin typeface="Times New Roman" pitchFamily="18" charset="0"/>
                <a:cs typeface="Times New Roman" pitchFamily="18" charset="0"/>
              </a:rPr>
              <a:t>Exam coordinator does not have to maintain any documentation.</a:t>
            </a:r>
          </a:p>
        </p:txBody>
      </p:sp>
    </p:spTree>
    <p:extLst>
      <p:ext uri="{BB962C8B-B14F-4D97-AF65-F5344CB8AC3E}">
        <p14:creationId xmlns:p14="http://schemas.microsoft.com/office/powerpoint/2010/main" val="2056864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Existing </a:t>
            </a:r>
            <a:r>
              <a:rPr lang="en-US" b="1" dirty="0" smtClean="0"/>
              <a:t>System</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Existing system is very slow and inefficient. Report generation is also not an easy task in the current situation. Also if the report is generated then calculations are done manually that leads to more errors. There is lot of manual work involved in current system and mistake in one detail can lead to wrong generation of page. </a:t>
            </a:r>
          </a:p>
          <a:p>
            <a:r>
              <a:rPr lang="en-US" sz="2000" dirty="0" smtClean="0">
                <a:latin typeface="Times New Roman" pitchFamily="18" charset="0"/>
                <a:cs typeface="Times New Roman" pitchFamily="18" charset="0"/>
              </a:rPr>
              <a:t>No proper collection of requirements leads a huge problem for this system. This system is to enhance manual work and also more energy is wasted to allocate the seating arrangement.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93126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Disadvantages of Existing </a:t>
            </a:r>
            <a:r>
              <a:rPr lang="en-US" b="1" dirty="0" smtClean="0"/>
              <a:t>System</a:t>
            </a:r>
            <a:endParaRPr lang="en-US" dirty="0"/>
          </a:p>
        </p:txBody>
      </p:sp>
      <p:sp>
        <p:nvSpPr>
          <p:cNvPr id="3" name="Content Placeholder 2"/>
          <p:cNvSpPr>
            <a:spLocks noGrp="1"/>
          </p:cNvSpPr>
          <p:nvPr>
            <p:ph idx="1"/>
          </p:nvPr>
        </p:nvSpPr>
        <p:spPr/>
        <p:txBody>
          <a:bodyPr>
            <a:normAutofit/>
          </a:bodyPr>
          <a:lstStyle/>
          <a:p>
            <a:pPr lvl="0"/>
            <a:r>
              <a:rPr lang="en-US" sz="2000" dirty="0" smtClean="0">
                <a:latin typeface="Times New Roman" pitchFamily="18" charset="0"/>
                <a:cs typeface="Times New Roman" pitchFamily="18" charset="0"/>
              </a:rPr>
              <a:t>Current system is manual so all records are maintained manually. So seating arrangement of students cannot be determined if updating is not done.</a:t>
            </a:r>
          </a:p>
          <a:p>
            <a:pPr lvl="0"/>
            <a:r>
              <a:rPr lang="en-US" sz="2000" dirty="0" smtClean="0">
                <a:latin typeface="Times New Roman" pitchFamily="18" charset="0"/>
                <a:cs typeface="Times New Roman" pitchFamily="18" charset="0"/>
              </a:rPr>
              <a:t>Time consuming.</a:t>
            </a:r>
          </a:p>
          <a:p>
            <a:pPr lvl="0"/>
            <a:r>
              <a:rPr lang="en-US" sz="2000" dirty="0" smtClean="0">
                <a:latin typeface="Times New Roman" pitchFamily="18" charset="0"/>
                <a:cs typeface="Times New Roman" pitchFamily="18" charset="0"/>
              </a:rPr>
              <a:t>Less efficient</a:t>
            </a:r>
          </a:p>
          <a:p>
            <a:pPr lvl="0"/>
            <a:r>
              <a:rPr lang="en-US" sz="2000" dirty="0" smtClean="0">
                <a:latin typeface="Times New Roman" pitchFamily="18" charset="0"/>
                <a:cs typeface="Times New Roman" pitchFamily="18" charset="0"/>
              </a:rPr>
              <a:t>More manual work required</a:t>
            </a:r>
          </a:p>
          <a:p>
            <a:pPr lvl="0"/>
            <a:r>
              <a:rPr lang="en-US" sz="2000" dirty="0" smtClean="0">
                <a:latin typeface="Times New Roman" pitchFamily="18" charset="0"/>
                <a:cs typeface="Times New Roman" pitchFamily="18" charset="0"/>
              </a:rPr>
              <a:t>Less accurate</a:t>
            </a:r>
          </a:p>
          <a:p>
            <a:pPr lvl="0"/>
            <a:r>
              <a:rPr lang="en-US" sz="2000" dirty="0" smtClean="0">
                <a:latin typeface="Times New Roman" pitchFamily="18" charset="0"/>
                <a:cs typeface="Times New Roman" pitchFamily="18" charset="0"/>
              </a:rPr>
              <a:t>Not user friendly</a:t>
            </a:r>
          </a:p>
          <a:p>
            <a:pPr lvl="0"/>
            <a:r>
              <a:rPr lang="en-US" sz="2000" dirty="0" smtClean="0">
                <a:latin typeface="Times New Roman" pitchFamily="18" charset="0"/>
                <a:cs typeface="Times New Roman" pitchFamily="18" charset="0"/>
              </a:rPr>
              <a:t>Difficult in hall ticket generation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10247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a:t>
            </a:r>
            <a:r>
              <a:rPr lang="en-US" b="1" dirty="0"/>
              <a:t>System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“Exam seating arrangement system”  atomizes the existing system of assigning seating arrangement. When a student register for an examination, this system stores student examination registration details (name, roll no., branch, year, subjects) in the database depending on the branch, year and semester. These details can be efficiently used whenever required.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Exam coordinator gets the time table from the MSBTE and then generates seating arrangement and students list for each room.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33634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Advantages of </a:t>
            </a:r>
            <a:r>
              <a:rPr lang="en-US" b="1" dirty="0" smtClean="0"/>
              <a:t>Proposed System</a:t>
            </a:r>
            <a:endParaRPr lang="en-US" dirty="0"/>
          </a:p>
        </p:txBody>
      </p:sp>
      <p:sp>
        <p:nvSpPr>
          <p:cNvPr id="3" name="Content Placeholder 2"/>
          <p:cNvSpPr>
            <a:spLocks noGrp="1"/>
          </p:cNvSpPr>
          <p:nvPr>
            <p:ph idx="1"/>
          </p:nvPr>
        </p:nvSpPr>
        <p:spPr/>
        <p:txBody>
          <a:bodyPr>
            <a:normAutofit/>
          </a:bodyPr>
          <a:lstStyle/>
          <a:p>
            <a:pPr lvl="0"/>
            <a:r>
              <a:rPr lang="en-US" sz="2000" dirty="0">
                <a:latin typeface="Times New Roman" pitchFamily="18" charset="0"/>
                <a:cs typeface="Times New Roman" pitchFamily="18" charset="0"/>
              </a:rPr>
              <a:t>A lots of manual work  is </a:t>
            </a:r>
            <a:r>
              <a:rPr lang="en-US" sz="2000" dirty="0" smtClean="0">
                <a:latin typeface="Times New Roman" pitchFamily="18" charset="0"/>
                <a:cs typeface="Times New Roman" pitchFamily="18" charset="0"/>
              </a:rPr>
              <a:t>reduced </a:t>
            </a:r>
            <a:r>
              <a:rPr lang="en-US" sz="2000" dirty="0">
                <a:latin typeface="Times New Roman" pitchFamily="18" charset="0"/>
                <a:cs typeface="Times New Roman" pitchFamily="18" charset="0"/>
              </a:rPr>
              <a:t>due to automatic arrangement of students in class rooms with seat number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 Is easy for student to find their class room because they can view the list where their seat number is </a:t>
            </a:r>
            <a:r>
              <a:rPr lang="en-US" sz="2000" dirty="0" smtClean="0">
                <a:latin typeface="Times New Roman" pitchFamily="18" charset="0"/>
                <a:cs typeface="Times New Roman" pitchFamily="18" charset="0"/>
              </a:rPr>
              <a:t>displayed with the respected </a:t>
            </a:r>
            <a:r>
              <a:rPr lang="en-US" sz="2000" dirty="0">
                <a:latin typeface="Times New Roman" pitchFamily="18" charset="0"/>
                <a:cs typeface="Times New Roman" pitchFamily="18" charset="0"/>
              </a:rPr>
              <a:t>h</a:t>
            </a:r>
            <a:r>
              <a:rPr lang="en-US" sz="2000" dirty="0" smtClean="0">
                <a:latin typeface="Times New Roman" pitchFamily="18" charset="0"/>
                <a:cs typeface="Times New Roman" pitchFamily="18" charset="0"/>
              </a:rPr>
              <a:t>all number.</a:t>
            </a:r>
            <a:endParaRPr lang="en-US"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Exam coordinator does not need to maintain a lot of documents.</a:t>
            </a:r>
          </a:p>
          <a:p>
            <a:pPr lvl="0"/>
            <a:r>
              <a:rPr lang="en-US" sz="2000" dirty="0" smtClean="0">
                <a:latin typeface="Times New Roman" pitchFamily="18" charset="0"/>
                <a:cs typeface="Times New Roman" pitchFamily="18" charset="0"/>
              </a:rPr>
              <a:t>It is more accurate than existing system.</a:t>
            </a:r>
          </a:p>
          <a:p>
            <a:pPr lvl="0"/>
            <a:r>
              <a:rPr lang="en-US" sz="2000" dirty="0" smtClean="0">
                <a:latin typeface="Times New Roman" pitchFamily="18" charset="0"/>
                <a:cs typeface="Times New Roman" pitchFamily="18" charset="0"/>
              </a:rPr>
              <a:t>User friendly.</a:t>
            </a:r>
            <a:endParaRPr lang="en-US"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Computer operator control.</a:t>
            </a:r>
          </a:p>
        </p:txBody>
      </p:sp>
    </p:spTree>
    <p:extLst>
      <p:ext uri="{BB962C8B-B14F-4D97-AF65-F5344CB8AC3E}">
        <p14:creationId xmlns:p14="http://schemas.microsoft.com/office/powerpoint/2010/main" val="5398588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318</TotalTime>
  <Words>693</Words>
  <Application>Microsoft Office PowerPoint</Application>
  <PresentationFormat>Custom</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 Boardroom</vt:lpstr>
      <vt:lpstr>PowerPoint Presentation</vt:lpstr>
      <vt:lpstr>Exam Seating Arrangement Automation System</vt:lpstr>
      <vt:lpstr>Index </vt:lpstr>
      <vt:lpstr>Abstract</vt:lpstr>
      <vt:lpstr>Introduction</vt:lpstr>
      <vt:lpstr>Existing System</vt:lpstr>
      <vt:lpstr>Disadvantages of Existing System</vt:lpstr>
      <vt:lpstr>Proposed System </vt:lpstr>
      <vt:lpstr>Advantages of Proposed System</vt:lpstr>
      <vt:lpstr>System Architecture</vt:lpstr>
      <vt:lpstr>Software Requirements: </vt:lpstr>
      <vt:lpstr>Hardware Requirements</vt:lpstr>
      <vt:lpstr>Conclusion</vt:lpstr>
      <vt:lpstr>References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Administrator</dc:creator>
  <cp:lastModifiedBy>neo</cp:lastModifiedBy>
  <cp:revision>70</cp:revision>
  <dcterms:created xsi:type="dcterms:W3CDTF">2016-10-06T13:56:06Z</dcterms:created>
  <dcterms:modified xsi:type="dcterms:W3CDTF">2017-02-02T11:16:22Z</dcterms:modified>
</cp:coreProperties>
</file>