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60" r:id="rId1"/>
  </p:sldMasterIdLst>
  <p:notesMasterIdLst>
    <p:notesMasterId r:id="rId28"/>
  </p:notesMasterIdLst>
  <p:sldIdLst>
    <p:sldId id="256" r:id="rId2"/>
    <p:sldId id="262" r:id="rId3"/>
    <p:sldId id="261" r:id="rId4"/>
    <p:sldId id="260" r:id="rId5"/>
    <p:sldId id="285" r:id="rId6"/>
    <p:sldId id="288" r:id="rId7"/>
    <p:sldId id="280" r:id="rId8"/>
    <p:sldId id="259" r:id="rId9"/>
    <p:sldId id="266" r:id="rId10"/>
    <p:sldId id="267" r:id="rId11"/>
    <p:sldId id="271" r:id="rId12"/>
    <p:sldId id="270" r:id="rId13"/>
    <p:sldId id="281" r:id="rId14"/>
    <p:sldId id="273" r:id="rId15"/>
    <p:sldId id="272" r:id="rId16"/>
    <p:sldId id="282" r:id="rId17"/>
    <p:sldId id="269" r:id="rId18"/>
    <p:sldId id="283" r:id="rId19"/>
    <p:sldId id="279" r:id="rId20"/>
    <p:sldId id="284" r:id="rId21"/>
    <p:sldId id="268" r:id="rId22"/>
    <p:sldId id="275" r:id="rId23"/>
    <p:sldId id="274" r:id="rId24"/>
    <p:sldId id="289" r:id="rId25"/>
    <p:sldId id="265" r:id="rId26"/>
    <p:sldId id="26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94660"/>
  </p:normalViewPr>
  <p:slideViewPr>
    <p:cSldViewPr>
      <p:cViewPr varScale="1">
        <p:scale>
          <a:sx n="68" d="100"/>
          <a:sy n="68" d="100"/>
        </p:scale>
        <p:origin x="159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D244A-77E6-4318-B8F9-61C88BB38195}" type="doc">
      <dgm:prSet loTypeId="urn:microsoft.com/office/officeart/2016/7/layout/BasicLinearProcessNumbered" loCatId="process" qsTypeId="urn:microsoft.com/office/officeart/2005/8/quickstyle/simple3" qsCatId="simple" csTypeId="urn:microsoft.com/office/officeart/2005/8/colors/accent0_2" csCatId="mainScheme" phldr="1"/>
      <dgm:spPr/>
      <dgm:t>
        <a:bodyPr/>
        <a:lstStyle/>
        <a:p>
          <a:endParaRPr lang="en-US"/>
        </a:p>
      </dgm:t>
    </dgm:pt>
    <dgm:pt modelId="{D10B1E03-C4AC-4044-9B3D-50ADF6A4960D}">
      <dgm:prSet/>
      <dgm:spPr/>
      <dgm:t>
        <a:bodyPr/>
        <a:lstStyle/>
        <a:p>
          <a:r>
            <a:rPr lang="en-US" dirty="0"/>
            <a:t>Functional implementation of the paper.</a:t>
          </a:r>
        </a:p>
      </dgm:t>
    </dgm:pt>
    <dgm:pt modelId="{65887848-C473-4A59-8F43-692803FC1DF9}" type="parTrans" cxnId="{58EB1075-6485-4DD2-80FD-C2B1FF28F2CD}">
      <dgm:prSet/>
      <dgm:spPr/>
      <dgm:t>
        <a:bodyPr/>
        <a:lstStyle/>
        <a:p>
          <a:endParaRPr lang="en-US"/>
        </a:p>
      </dgm:t>
    </dgm:pt>
    <dgm:pt modelId="{9040B868-B3CB-40E3-97B3-98147716FBAC}" type="sibTrans" cxnId="{58EB1075-6485-4DD2-80FD-C2B1FF28F2CD}">
      <dgm:prSet phldrT="1" phldr="0"/>
      <dgm:spPr/>
      <dgm:t>
        <a:bodyPr/>
        <a:lstStyle/>
        <a:p>
          <a:r>
            <a:rPr lang="en-US"/>
            <a:t>1</a:t>
          </a:r>
        </a:p>
      </dgm:t>
    </dgm:pt>
    <dgm:pt modelId="{C463CE7E-F443-40D9-8971-5965F9BE0EE5}">
      <dgm:prSet/>
      <dgm:spPr/>
      <dgm:t>
        <a:bodyPr/>
        <a:lstStyle/>
        <a:p>
          <a:r>
            <a:rPr lang="en-US" dirty="0"/>
            <a:t>Fast working by optimization. </a:t>
          </a:r>
        </a:p>
      </dgm:t>
    </dgm:pt>
    <dgm:pt modelId="{73C4E7B6-D6BB-47CE-878B-B538860C2F24}" type="parTrans" cxnId="{CD451CA0-30F8-4CD3-A852-93E7B787551A}">
      <dgm:prSet/>
      <dgm:spPr/>
      <dgm:t>
        <a:bodyPr/>
        <a:lstStyle/>
        <a:p>
          <a:endParaRPr lang="en-US"/>
        </a:p>
      </dgm:t>
    </dgm:pt>
    <dgm:pt modelId="{011117EC-67EA-4C26-A499-C1F419198730}" type="sibTrans" cxnId="{CD451CA0-30F8-4CD3-A852-93E7B787551A}">
      <dgm:prSet phldrT="2" phldr="0"/>
      <dgm:spPr/>
      <dgm:t>
        <a:bodyPr/>
        <a:lstStyle/>
        <a:p>
          <a:r>
            <a:rPr lang="en-US"/>
            <a:t>2</a:t>
          </a:r>
        </a:p>
      </dgm:t>
    </dgm:pt>
    <dgm:pt modelId="{7981CE81-A69C-4D8A-8259-3774A74F0503}">
      <dgm:prSet/>
      <dgm:spPr/>
      <dgm:t>
        <a:bodyPr/>
        <a:lstStyle/>
        <a:p>
          <a:r>
            <a:rPr lang="en-US"/>
            <a:t>Improved readability</a:t>
          </a:r>
        </a:p>
      </dgm:t>
    </dgm:pt>
    <dgm:pt modelId="{AA38AC6C-1C2C-4F64-8E5B-74F59F5B0E6A}" type="parTrans" cxnId="{9917DA56-11EC-4868-ADF0-C5DD5969C815}">
      <dgm:prSet/>
      <dgm:spPr/>
      <dgm:t>
        <a:bodyPr/>
        <a:lstStyle/>
        <a:p>
          <a:endParaRPr lang="en-US"/>
        </a:p>
      </dgm:t>
    </dgm:pt>
    <dgm:pt modelId="{790B00D7-447E-461E-A1C2-60D6848186CE}" type="sibTrans" cxnId="{9917DA56-11EC-4868-ADF0-C5DD5969C815}">
      <dgm:prSet phldrT="3" phldr="0"/>
      <dgm:spPr/>
      <dgm:t>
        <a:bodyPr/>
        <a:lstStyle/>
        <a:p>
          <a:r>
            <a:rPr lang="en-US"/>
            <a:t>3</a:t>
          </a:r>
        </a:p>
      </dgm:t>
    </dgm:pt>
    <dgm:pt modelId="{9CF65693-B694-49DB-BEB6-C73DE61FC4F6}" type="pres">
      <dgm:prSet presAssocID="{981D244A-77E6-4318-B8F9-61C88BB38195}" presName="Name0" presStyleCnt="0">
        <dgm:presLayoutVars>
          <dgm:animLvl val="lvl"/>
          <dgm:resizeHandles val="exact"/>
        </dgm:presLayoutVars>
      </dgm:prSet>
      <dgm:spPr/>
    </dgm:pt>
    <dgm:pt modelId="{271EB0AA-97CA-4995-AB4A-01F3D9D46DC2}" type="pres">
      <dgm:prSet presAssocID="{D10B1E03-C4AC-4044-9B3D-50ADF6A4960D}" presName="compositeNode" presStyleCnt="0">
        <dgm:presLayoutVars>
          <dgm:bulletEnabled val="1"/>
        </dgm:presLayoutVars>
      </dgm:prSet>
      <dgm:spPr/>
    </dgm:pt>
    <dgm:pt modelId="{458B9573-3872-4BA4-A6A9-30C96354AB06}" type="pres">
      <dgm:prSet presAssocID="{D10B1E03-C4AC-4044-9B3D-50ADF6A4960D}" presName="bgRect" presStyleLbl="bgAccFollowNode1" presStyleIdx="0" presStyleCnt="3"/>
      <dgm:spPr/>
    </dgm:pt>
    <dgm:pt modelId="{5AF4B5E5-0123-4A41-AFB1-C3DD498831D0}" type="pres">
      <dgm:prSet presAssocID="{9040B868-B3CB-40E3-97B3-98147716FBAC}" presName="sibTransNodeCircle" presStyleLbl="alignNode1" presStyleIdx="0" presStyleCnt="6">
        <dgm:presLayoutVars>
          <dgm:chMax val="0"/>
          <dgm:bulletEnabled/>
        </dgm:presLayoutVars>
      </dgm:prSet>
      <dgm:spPr/>
    </dgm:pt>
    <dgm:pt modelId="{A1FAD9FE-12D6-4B42-9833-29A9409F04A6}" type="pres">
      <dgm:prSet presAssocID="{D10B1E03-C4AC-4044-9B3D-50ADF6A4960D}" presName="bottomLine" presStyleLbl="alignNode1" presStyleIdx="1" presStyleCnt="6">
        <dgm:presLayoutVars/>
      </dgm:prSet>
      <dgm:spPr/>
    </dgm:pt>
    <dgm:pt modelId="{30C29F7C-9A98-455D-A25E-8A9C1617537C}" type="pres">
      <dgm:prSet presAssocID="{D10B1E03-C4AC-4044-9B3D-50ADF6A4960D}" presName="nodeText" presStyleLbl="bgAccFollowNode1" presStyleIdx="0" presStyleCnt="3">
        <dgm:presLayoutVars>
          <dgm:bulletEnabled val="1"/>
        </dgm:presLayoutVars>
      </dgm:prSet>
      <dgm:spPr/>
    </dgm:pt>
    <dgm:pt modelId="{C4D1F255-8888-4764-927E-05CA0999B499}" type="pres">
      <dgm:prSet presAssocID="{9040B868-B3CB-40E3-97B3-98147716FBAC}" presName="sibTrans" presStyleCnt="0"/>
      <dgm:spPr/>
    </dgm:pt>
    <dgm:pt modelId="{5C74FA20-0DA2-412F-A02A-A869CEA89056}" type="pres">
      <dgm:prSet presAssocID="{C463CE7E-F443-40D9-8971-5965F9BE0EE5}" presName="compositeNode" presStyleCnt="0">
        <dgm:presLayoutVars>
          <dgm:bulletEnabled val="1"/>
        </dgm:presLayoutVars>
      </dgm:prSet>
      <dgm:spPr/>
    </dgm:pt>
    <dgm:pt modelId="{2E2D7891-6866-405F-8159-BAE4E237C082}" type="pres">
      <dgm:prSet presAssocID="{C463CE7E-F443-40D9-8971-5965F9BE0EE5}" presName="bgRect" presStyleLbl="bgAccFollowNode1" presStyleIdx="1" presStyleCnt="3"/>
      <dgm:spPr/>
    </dgm:pt>
    <dgm:pt modelId="{9E9A849C-1887-48B0-9B59-59D7A5E665BD}" type="pres">
      <dgm:prSet presAssocID="{011117EC-67EA-4C26-A499-C1F419198730}" presName="sibTransNodeCircle" presStyleLbl="alignNode1" presStyleIdx="2" presStyleCnt="6">
        <dgm:presLayoutVars>
          <dgm:chMax val="0"/>
          <dgm:bulletEnabled/>
        </dgm:presLayoutVars>
      </dgm:prSet>
      <dgm:spPr/>
    </dgm:pt>
    <dgm:pt modelId="{26947825-024A-49F2-9697-806E162A6EC1}" type="pres">
      <dgm:prSet presAssocID="{C463CE7E-F443-40D9-8971-5965F9BE0EE5}" presName="bottomLine" presStyleLbl="alignNode1" presStyleIdx="3" presStyleCnt="6">
        <dgm:presLayoutVars/>
      </dgm:prSet>
      <dgm:spPr/>
    </dgm:pt>
    <dgm:pt modelId="{4AECF667-50AB-4468-B76C-D9C6B7C5E8BC}" type="pres">
      <dgm:prSet presAssocID="{C463CE7E-F443-40D9-8971-5965F9BE0EE5}" presName="nodeText" presStyleLbl="bgAccFollowNode1" presStyleIdx="1" presStyleCnt="3">
        <dgm:presLayoutVars>
          <dgm:bulletEnabled val="1"/>
        </dgm:presLayoutVars>
      </dgm:prSet>
      <dgm:spPr/>
    </dgm:pt>
    <dgm:pt modelId="{E3F5E6D9-8A1F-4F08-A872-049F8DCF7AA8}" type="pres">
      <dgm:prSet presAssocID="{011117EC-67EA-4C26-A499-C1F419198730}" presName="sibTrans" presStyleCnt="0"/>
      <dgm:spPr/>
    </dgm:pt>
    <dgm:pt modelId="{50A66CC3-8724-46EF-9EF9-FBA561DBEDE2}" type="pres">
      <dgm:prSet presAssocID="{7981CE81-A69C-4D8A-8259-3774A74F0503}" presName="compositeNode" presStyleCnt="0">
        <dgm:presLayoutVars>
          <dgm:bulletEnabled val="1"/>
        </dgm:presLayoutVars>
      </dgm:prSet>
      <dgm:spPr/>
    </dgm:pt>
    <dgm:pt modelId="{118DA596-EE0D-4791-BAD4-DEA3A017B62B}" type="pres">
      <dgm:prSet presAssocID="{7981CE81-A69C-4D8A-8259-3774A74F0503}" presName="bgRect" presStyleLbl="bgAccFollowNode1" presStyleIdx="2" presStyleCnt="3"/>
      <dgm:spPr/>
    </dgm:pt>
    <dgm:pt modelId="{53CE4465-5E0A-4A93-A6AD-9790DC029FC2}" type="pres">
      <dgm:prSet presAssocID="{790B00D7-447E-461E-A1C2-60D6848186CE}" presName="sibTransNodeCircle" presStyleLbl="alignNode1" presStyleIdx="4" presStyleCnt="6">
        <dgm:presLayoutVars>
          <dgm:chMax val="0"/>
          <dgm:bulletEnabled/>
        </dgm:presLayoutVars>
      </dgm:prSet>
      <dgm:spPr/>
    </dgm:pt>
    <dgm:pt modelId="{21C24C48-CFCA-4A4E-8276-D3018E32DAA2}" type="pres">
      <dgm:prSet presAssocID="{7981CE81-A69C-4D8A-8259-3774A74F0503}" presName="bottomLine" presStyleLbl="alignNode1" presStyleIdx="5" presStyleCnt="6">
        <dgm:presLayoutVars/>
      </dgm:prSet>
      <dgm:spPr/>
    </dgm:pt>
    <dgm:pt modelId="{C5447FEF-9E4B-4F0D-BA1F-A1B869B6BAA7}" type="pres">
      <dgm:prSet presAssocID="{7981CE81-A69C-4D8A-8259-3774A74F0503}" presName="nodeText" presStyleLbl="bgAccFollowNode1" presStyleIdx="2" presStyleCnt="3">
        <dgm:presLayoutVars>
          <dgm:bulletEnabled val="1"/>
        </dgm:presLayoutVars>
      </dgm:prSet>
      <dgm:spPr/>
    </dgm:pt>
  </dgm:ptLst>
  <dgm:cxnLst>
    <dgm:cxn modelId="{873DC318-A64A-4DE5-AC9F-94A1A08203A2}" type="presOf" srcId="{C463CE7E-F443-40D9-8971-5965F9BE0EE5}" destId="{2E2D7891-6866-405F-8159-BAE4E237C082}" srcOrd="0" destOrd="0" presId="urn:microsoft.com/office/officeart/2016/7/layout/BasicLinearProcessNumbered"/>
    <dgm:cxn modelId="{4B34DF19-88A5-4D23-A36D-BC6CB09DAA1F}" type="presOf" srcId="{9040B868-B3CB-40E3-97B3-98147716FBAC}" destId="{5AF4B5E5-0123-4A41-AFB1-C3DD498831D0}" srcOrd="0" destOrd="0" presId="urn:microsoft.com/office/officeart/2016/7/layout/BasicLinearProcessNumbered"/>
    <dgm:cxn modelId="{B5F84A1B-2352-4615-BE90-87C546107BBC}" type="presOf" srcId="{7981CE81-A69C-4D8A-8259-3774A74F0503}" destId="{118DA596-EE0D-4791-BAD4-DEA3A017B62B}" srcOrd="0" destOrd="0" presId="urn:microsoft.com/office/officeart/2016/7/layout/BasicLinearProcessNumbered"/>
    <dgm:cxn modelId="{EF8E8A20-74AE-48C3-8E27-DE81C17F51B9}" type="presOf" srcId="{011117EC-67EA-4C26-A499-C1F419198730}" destId="{9E9A849C-1887-48B0-9B59-59D7A5E665BD}" srcOrd="0" destOrd="0" presId="urn:microsoft.com/office/officeart/2016/7/layout/BasicLinearProcessNumbered"/>
    <dgm:cxn modelId="{6F994044-4E52-4153-8EC2-CE1E3A007CF5}" type="presOf" srcId="{7981CE81-A69C-4D8A-8259-3774A74F0503}" destId="{C5447FEF-9E4B-4F0D-BA1F-A1B869B6BAA7}" srcOrd="1" destOrd="0" presId="urn:microsoft.com/office/officeart/2016/7/layout/BasicLinearProcessNumbered"/>
    <dgm:cxn modelId="{23C3804F-3471-4EF7-A64E-6E05D30CC12D}" type="presOf" srcId="{C463CE7E-F443-40D9-8971-5965F9BE0EE5}" destId="{4AECF667-50AB-4468-B76C-D9C6B7C5E8BC}" srcOrd="1" destOrd="0" presId="urn:microsoft.com/office/officeart/2016/7/layout/BasicLinearProcessNumbered"/>
    <dgm:cxn modelId="{58EB1075-6485-4DD2-80FD-C2B1FF28F2CD}" srcId="{981D244A-77E6-4318-B8F9-61C88BB38195}" destId="{D10B1E03-C4AC-4044-9B3D-50ADF6A4960D}" srcOrd="0" destOrd="0" parTransId="{65887848-C473-4A59-8F43-692803FC1DF9}" sibTransId="{9040B868-B3CB-40E3-97B3-98147716FBAC}"/>
    <dgm:cxn modelId="{9917DA56-11EC-4868-ADF0-C5DD5969C815}" srcId="{981D244A-77E6-4318-B8F9-61C88BB38195}" destId="{7981CE81-A69C-4D8A-8259-3774A74F0503}" srcOrd="2" destOrd="0" parTransId="{AA38AC6C-1C2C-4F64-8E5B-74F59F5B0E6A}" sibTransId="{790B00D7-447E-461E-A1C2-60D6848186CE}"/>
    <dgm:cxn modelId="{E3CCBC94-EFF4-4EDF-8FDE-E5FF601647F3}" type="presOf" srcId="{D10B1E03-C4AC-4044-9B3D-50ADF6A4960D}" destId="{458B9573-3872-4BA4-A6A9-30C96354AB06}" srcOrd="0" destOrd="0" presId="urn:microsoft.com/office/officeart/2016/7/layout/BasicLinearProcessNumbered"/>
    <dgm:cxn modelId="{CD451CA0-30F8-4CD3-A852-93E7B787551A}" srcId="{981D244A-77E6-4318-B8F9-61C88BB38195}" destId="{C463CE7E-F443-40D9-8971-5965F9BE0EE5}" srcOrd="1" destOrd="0" parTransId="{73C4E7B6-D6BB-47CE-878B-B538860C2F24}" sibTransId="{011117EC-67EA-4C26-A499-C1F419198730}"/>
    <dgm:cxn modelId="{5E1E46BE-230B-4D0E-B8E2-13DE4BE053A8}" type="presOf" srcId="{790B00D7-447E-461E-A1C2-60D6848186CE}" destId="{53CE4465-5E0A-4A93-A6AD-9790DC029FC2}" srcOrd="0" destOrd="0" presId="urn:microsoft.com/office/officeart/2016/7/layout/BasicLinearProcessNumbered"/>
    <dgm:cxn modelId="{80A238D1-C074-41F0-8D2E-323F5505B9A9}" type="presOf" srcId="{D10B1E03-C4AC-4044-9B3D-50ADF6A4960D}" destId="{30C29F7C-9A98-455D-A25E-8A9C1617537C}" srcOrd="1" destOrd="0" presId="urn:microsoft.com/office/officeart/2016/7/layout/BasicLinearProcessNumbered"/>
    <dgm:cxn modelId="{0F3D71D8-47B4-4193-8BE0-3BC3FC43D8B2}" type="presOf" srcId="{981D244A-77E6-4318-B8F9-61C88BB38195}" destId="{9CF65693-B694-49DB-BEB6-C73DE61FC4F6}" srcOrd="0" destOrd="0" presId="urn:microsoft.com/office/officeart/2016/7/layout/BasicLinearProcessNumbered"/>
    <dgm:cxn modelId="{2F058392-21DE-453F-8A50-71E76D2F74F3}" type="presParOf" srcId="{9CF65693-B694-49DB-BEB6-C73DE61FC4F6}" destId="{271EB0AA-97CA-4995-AB4A-01F3D9D46DC2}" srcOrd="0" destOrd="0" presId="urn:microsoft.com/office/officeart/2016/7/layout/BasicLinearProcessNumbered"/>
    <dgm:cxn modelId="{977CE6B1-4CFF-47BA-8AD0-D44B9ABF4B3A}" type="presParOf" srcId="{271EB0AA-97CA-4995-AB4A-01F3D9D46DC2}" destId="{458B9573-3872-4BA4-A6A9-30C96354AB06}" srcOrd="0" destOrd="0" presId="urn:microsoft.com/office/officeart/2016/7/layout/BasicLinearProcessNumbered"/>
    <dgm:cxn modelId="{2990AC43-0EA6-4B1F-8BAE-8C005267F1B2}" type="presParOf" srcId="{271EB0AA-97CA-4995-AB4A-01F3D9D46DC2}" destId="{5AF4B5E5-0123-4A41-AFB1-C3DD498831D0}" srcOrd="1" destOrd="0" presId="urn:microsoft.com/office/officeart/2016/7/layout/BasicLinearProcessNumbered"/>
    <dgm:cxn modelId="{D60EC129-AEB1-4919-A8E1-35EB67363198}" type="presParOf" srcId="{271EB0AA-97CA-4995-AB4A-01F3D9D46DC2}" destId="{A1FAD9FE-12D6-4B42-9833-29A9409F04A6}" srcOrd="2" destOrd="0" presId="urn:microsoft.com/office/officeart/2016/7/layout/BasicLinearProcessNumbered"/>
    <dgm:cxn modelId="{DCE4B022-A9DB-4DCA-9362-A8C0ED63E75D}" type="presParOf" srcId="{271EB0AA-97CA-4995-AB4A-01F3D9D46DC2}" destId="{30C29F7C-9A98-455D-A25E-8A9C1617537C}" srcOrd="3" destOrd="0" presId="urn:microsoft.com/office/officeart/2016/7/layout/BasicLinearProcessNumbered"/>
    <dgm:cxn modelId="{C022C73C-301D-4E46-862D-F3695DAE1F32}" type="presParOf" srcId="{9CF65693-B694-49DB-BEB6-C73DE61FC4F6}" destId="{C4D1F255-8888-4764-927E-05CA0999B499}" srcOrd="1" destOrd="0" presId="urn:microsoft.com/office/officeart/2016/7/layout/BasicLinearProcessNumbered"/>
    <dgm:cxn modelId="{BE050FF8-25C9-4B76-847B-628536AE406A}" type="presParOf" srcId="{9CF65693-B694-49DB-BEB6-C73DE61FC4F6}" destId="{5C74FA20-0DA2-412F-A02A-A869CEA89056}" srcOrd="2" destOrd="0" presId="urn:microsoft.com/office/officeart/2016/7/layout/BasicLinearProcessNumbered"/>
    <dgm:cxn modelId="{D0C35932-243B-4130-983F-03DDA9D41192}" type="presParOf" srcId="{5C74FA20-0DA2-412F-A02A-A869CEA89056}" destId="{2E2D7891-6866-405F-8159-BAE4E237C082}" srcOrd="0" destOrd="0" presId="urn:microsoft.com/office/officeart/2016/7/layout/BasicLinearProcessNumbered"/>
    <dgm:cxn modelId="{1C2D7F93-350D-44C4-A9D1-D83C63B1D6EE}" type="presParOf" srcId="{5C74FA20-0DA2-412F-A02A-A869CEA89056}" destId="{9E9A849C-1887-48B0-9B59-59D7A5E665BD}" srcOrd="1" destOrd="0" presId="urn:microsoft.com/office/officeart/2016/7/layout/BasicLinearProcessNumbered"/>
    <dgm:cxn modelId="{6D81D91E-76D7-43E7-8805-B897A5AFCF93}" type="presParOf" srcId="{5C74FA20-0DA2-412F-A02A-A869CEA89056}" destId="{26947825-024A-49F2-9697-806E162A6EC1}" srcOrd="2" destOrd="0" presId="urn:microsoft.com/office/officeart/2016/7/layout/BasicLinearProcessNumbered"/>
    <dgm:cxn modelId="{0319F663-E298-4102-891B-271D894E0AD4}" type="presParOf" srcId="{5C74FA20-0DA2-412F-A02A-A869CEA89056}" destId="{4AECF667-50AB-4468-B76C-D9C6B7C5E8BC}" srcOrd="3" destOrd="0" presId="urn:microsoft.com/office/officeart/2016/7/layout/BasicLinearProcessNumbered"/>
    <dgm:cxn modelId="{7C9F70FB-4DC3-499E-9A4E-23EF8281424E}" type="presParOf" srcId="{9CF65693-B694-49DB-BEB6-C73DE61FC4F6}" destId="{E3F5E6D9-8A1F-4F08-A872-049F8DCF7AA8}" srcOrd="3" destOrd="0" presId="urn:microsoft.com/office/officeart/2016/7/layout/BasicLinearProcessNumbered"/>
    <dgm:cxn modelId="{5E86551B-573F-43F6-9BAC-5541C798C05D}" type="presParOf" srcId="{9CF65693-B694-49DB-BEB6-C73DE61FC4F6}" destId="{50A66CC3-8724-46EF-9EF9-FBA561DBEDE2}" srcOrd="4" destOrd="0" presId="urn:microsoft.com/office/officeart/2016/7/layout/BasicLinearProcessNumbered"/>
    <dgm:cxn modelId="{E6DF2D70-59DE-4EE4-992E-2DA745C35F8D}" type="presParOf" srcId="{50A66CC3-8724-46EF-9EF9-FBA561DBEDE2}" destId="{118DA596-EE0D-4791-BAD4-DEA3A017B62B}" srcOrd="0" destOrd="0" presId="urn:microsoft.com/office/officeart/2016/7/layout/BasicLinearProcessNumbered"/>
    <dgm:cxn modelId="{FF95EEAF-3E26-41DD-8C36-5E75C3BE3AD0}" type="presParOf" srcId="{50A66CC3-8724-46EF-9EF9-FBA561DBEDE2}" destId="{53CE4465-5E0A-4A93-A6AD-9790DC029FC2}" srcOrd="1" destOrd="0" presId="urn:microsoft.com/office/officeart/2016/7/layout/BasicLinearProcessNumbered"/>
    <dgm:cxn modelId="{9715831C-6A20-4B4E-BF45-FCE1E9D40F26}" type="presParOf" srcId="{50A66CC3-8724-46EF-9EF9-FBA561DBEDE2}" destId="{21C24C48-CFCA-4A4E-8276-D3018E32DAA2}" srcOrd="2" destOrd="0" presId="urn:microsoft.com/office/officeart/2016/7/layout/BasicLinearProcessNumbered"/>
    <dgm:cxn modelId="{B9A65D72-7183-4901-8541-57A00BD120B1}" type="presParOf" srcId="{50A66CC3-8724-46EF-9EF9-FBA561DBEDE2}" destId="{C5447FEF-9E4B-4F0D-BA1F-A1B869B6BAA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9573-3872-4BA4-A6A9-30C96354AB06}">
      <dsp:nvSpPr>
        <dsp:cNvPr id="0" name=""/>
        <dsp:cNvSpPr/>
      </dsp:nvSpPr>
      <dsp:spPr>
        <a:xfrm>
          <a:off x="0" y="127049"/>
          <a:ext cx="2385714" cy="3340000"/>
        </a:xfrm>
        <a:prstGeom prst="rect">
          <a:avLst/>
        </a:prstGeom>
        <a:solidFill>
          <a:schemeClr val="lt1">
            <a:alpha val="90000"/>
            <a:tint val="40000"/>
            <a:hueOff val="0"/>
            <a:satOff val="0"/>
            <a:lumOff val="0"/>
            <a:alphaOff val="0"/>
          </a:schemeClr>
        </a:solidFill>
        <a:ln w="6350" cap="flat" cmpd="sng" algn="in">
          <a:solidFill>
            <a:schemeClr val="dk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00" tIns="330200" rIns="186000" bIns="330200" numCol="1" spcCol="1270" anchor="t" anchorCtr="0">
          <a:noAutofit/>
        </a:bodyPr>
        <a:lstStyle/>
        <a:p>
          <a:pPr marL="0" lvl="0" indent="0" algn="l" defTabSz="1111250">
            <a:lnSpc>
              <a:spcPct val="90000"/>
            </a:lnSpc>
            <a:spcBef>
              <a:spcPct val="0"/>
            </a:spcBef>
            <a:spcAft>
              <a:spcPct val="35000"/>
            </a:spcAft>
            <a:buNone/>
          </a:pPr>
          <a:r>
            <a:rPr lang="en-US" sz="2500" kern="1200" dirty="0"/>
            <a:t>Functional implementation of the paper.</a:t>
          </a:r>
        </a:p>
      </dsp:txBody>
      <dsp:txXfrm>
        <a:off x="0" y="1396249"/>
        <a:ext cx="2385714" cy="2004000"/>
      </dsp:txXfrm>
    </dsp:sp>
    <dsp:sp modelId="{5AF4B5E5-0123-4A41-AFB1-C3DD498831D0}">
      <dsp:nvSpPr>
        <dsp:cNvPr id="0" name=""/>
        <dsp:cNvSpPr/>
      </dsp:nvSpPr>
      <dsp:spPr>
        <a:xfrm>
          <a:off x="691857" y="461049"/>
          <a:ext cx="1002000" cy="1002000"/>
        </a:xfrm>
        <a:prstGeom prst="ellips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8120" tIns="12700" rIns="781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8597" y="607789"/>
        <a:ext cx="708520" cy="708520"/>
      </dsp:txXfrm>
    </dsp:sp>
    <dsp:sp modelId="{A1FAD9FE-12D6-4B42-9833-29A9409F04A6}">
      <dsp:nvSpPr>
        <dsp:cNvPr id="0" name=""/>
        <dsp:cNvSpPr/>
      </dsp:nvSpPr>
      <dsp:spPr>
        <a:xfrm>
          <a:off x="0" y="3466978"/>
          <a:ext cx="2385714" cy="72"/>
        </a:xfrm>
        <a:prstGeom prst="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E2D7891-6866-405F-8159-BAE4E237C082}">
      <dsp:nvSpPr>
        <dsp:cNvPr id="0" name=""/>
        <dsp:cNvSpPr/>
      </dsp:nvSpPr>
      <dsp:spPr>
        <a:xfrm>
          <a:off x="2624286" y="127049"/>
          <a:ext cx="2385714" cy="3340000"/>
        </a:xfrm>
        <a:prstGeom prst="rect">
          <a:avLst/>
        </a:prstGeom>
        <a:solidFill>
          <a:schemeClr val="lt1">
            <a:alpha val="90000"/>
            <a:tint val="40000"/>
            <a:hueOff val="0"/>
            <a:satOff val="0"/>
            <a:lumOff val="0"/>
            <a:alphaOff val="0"/>
          </a:schemeClr>
        </a:solidFill>
        <a:ln w="6350" cap="flat" cmpd="sng" algn="in">
          <a:solidFill>
            <a:schemeClr val="dk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00" tIns="330200" rIns="186000" bIns="330200" numCol="1" spcCol="1270" anchor="t" anchorCtr="0">
          <a:noAutofit/>
        </a:bodyPr>
        <a:lstStyle/>
        <a:p>
          <a:pPr marL="0" lvl="0" indent="0" algn="l" defTabSz="1111250">
            <a:lnSpc>
              <a:spcPct val="90000"/>
            </a:lnSpc>
            <a:spcBef>
              <a:spcPct val="0"/>
            </a:spcBef>
            <a:spcAft>
              <a:spcPct val="35000"/>
            </a:spcAft>
            <a:buNone/>
          </a:pPr>
          <a:r>
            <a:rPr lang="en-US" sz="2500" kern="1200" dirty="0"/>
            <a:t>Fast working by optimization. </a:t>
          </a:r>
        </a:p>
      </dsp:txBody>
      <dsp:txXfrm>
        <a:off x="2624286" y="1396249"/>
        <a:ext cx="2385714" cy="2004000"/>
      </dsp:txXfrm>
    </dsp:sp>
    <dsp:sp modelId="{9E9A849C-1887-48B0-9B59-59D7A5E665BD}">
      <dsp:nvSpPr>
        <dsp:cNvPr id="0" name=""/>
        <dsp:cNvSpPr/>
      </dsp:nvSpPr>
      <dsp:spPr>
        <a:xfrm>
          <a:off x="3316143" y="461049"/>
          <a:ext cx="1002000" cy="1002000"/>
        </a:xfrm>
        <a:prstGeom prst="ellips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8120" tIns="12700" rIns="781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62883" y="607789"/>
        <a:ext cx="708520" cy="708520"/>
      </dsp:txXfrm>
    </dsp:sp>
    <dsp:sp modelId="{26947825-024A-49F2-9697-806E162A6EC1}">
      <dsp:nvSpPr>
        <dsp:cNvPr id="0" name=""/>
        <dsp:cNvSpPr/>
      </dsp:nvSpPr>
      <dsp:spPr>
        <a:xfrm>
          <a:off x="2624286" y="3466978"/>
          <a:ext cx="2385714" cy="72"/>
        </a:xfrm>
        <a:prstGeom prst="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118DA596-EE0D-4791-BAD4-DEA3A017B62B}">
      <dsp:nvSpPr>
        <dsp:cNvPr id="0" name=""/>
        <dsp:cNvSpPr/>
      </dsp:nvSpPr>
      <dsp:spPr>
        <a:xfrm>
          <a:off x="5248573" y="127049"/>
          <a:ext cx="2385714" cy="3340000"/>
        </a:xfrm>
        <a:prstGeom prst="rect">
          <a:avLst/>
        </a:prstGeom>
        <a:solidFill>
          <a:schemeClr val="lt1">
            <a:alpha val="90000"/>
            <a:tint val="40000"/>
            <a:hueOff val="0"/>
            <a:satOff val="0"/>
            <a:lumOff val="0"/>
            <a:alphaOff val="0"/>
          </a:schemeClr>
        </a:solidFill>
        <a:ln w="6350" cap="flat" cmpd="sng" algn="in">
          <a:solidFill>
            <a:schemeClr val="dk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00" tIns="330200" rIns="186000" bIns="330200" numCol="1" spcCol="1270" anchor="t" anchorCtr="0">
          <a:noAutofit/>
        </a:bodyPr>
        <a:lstStyle/>
        <a:p>
          <a:pPr marL="0" lvl="0" indent="0" algn="l" defTabSz="1111250">
            <a:lnSpc>
              <a:spcPct val="90000"/>
            </a:lnSpc>
            <a:spcBef>
              <a:spcPct val="0"/>
            </a:spcBef>
            <a:spcAft>
              <a:spcPct val="35000"/>
            </a:spcAft>
            <a:buNone/>
          </a:pPr>
          <a:r>
            <a:rPr lang="en-US" sz="2500" kern="1200"/>
            <a:t>Improved readability</a:t>
          </a:r>
        </a:p>
      </dsp:txBody>
      <dsp:txXfrm>
        <a:off x="5248573" y="1396249"/>
        <a:ext cx="2385714" cy="2004000"/>
      </dsp:txXfrm>
    </dsp:sp>
    <dsp:sp modelId="{53CE4465-5E0A-4A93-A6AD-9790DC029FC2}">
      <dsp:nvSpPr>
        <dsp:cNvPr id="0" name=""/>
        <dsp:cNvSpPr/>
      </dsp:nvSpPr>
      <dsp:spPr>
        <a:xfrm>
          <a:off x="5940430" y="461049"/>
          <a:ext cx="1002000" cy="1002000"/>
        </a:xfrm>
        <a:prstGeom prst="ellips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8120" tIns="12700" rIns="781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87170" y="607789"/>
        <a:ext cx="708520" cy="708520"/>
      </dsp:txXfrm>
    </dsp:sp>
    <dsp:sp modelId="{21C24C48-CFCA-4A4E-8276-D3018E32DAA2}">
      <dsp:nvSpPr>
        <dsp:cNvPr id="0" name=""/>
        <dsp:cNvSpPr/>
      </dsp:nvSpPr>
      <dsp:spPr>
        <a:xfrm>
          <a:off x="5248573" y="3466978"/>
          <a:ext cx="2385714" cy="72"/>
        </a:xfrm>
        <a:prstGeom prst="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dk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3FE3F-AE21-4A21-AB50-FBD23E9EB3CD}" type="datetimeFigureOut">
              <a:rPr lang="en-US" smtClean="0"/>
              <a:t>11-Jan-18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2942E-DD5F-4970-A70B-BC6B35C430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2942E-DD5F-4970-A70B-BC6B35C430F0}"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2942E-DD5F-4970-A70B-BC6B35C430F0}" type="slidenum">
              <a:rPr lang="en-US" smtClean="0"/>
              <a:t>7</a:t>
            </a:fld>
            <a:endParaRPr lang="en-US"/>
          </a:p>
        </p:txBody>
      </p:sp>
    </p:spTree>
    <p:extLst>
      <p:ext uri="{BB962C8B-B14F-4D97-AF65-F5344CB8AC3E}">
        <p14:creationId xmlns:p14="http://schemas.microsoft.com/office/powerpoint/2010/main" val="44652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F2942E-DD5F-4970-A70B-BC6B35C430F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970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F2942E-DD5F-4970-A70B-BC6B35C430F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213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2942E-DD5F-4970-A70B-BC6B35C430F0}" type="slidenum">
              <a:rPr lang="en-US" smtClean="0"/>
              <a:t>18</a:t>
            </a:fld>
            <a:endParaRPr lang="en-US"/>
          </a:p>
        </p:txBody>
      </p:sp>
    </p:spTree>
    <p:extLst>
      <p:ext uri="{BB962C8B-B14F-4D97-AF65-F5344CB8AC3E}">
        <p14:creationId xmlns:p14="http://schemas.microsoft.com/office/powerpoint/2010/main" val="369587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2942E-DD5F-4970-A70B-BC6B35C430F0}" type="slidenum">
              <a:rPr lang="en-US" smtClean="0"/>
              <a:t>20</a:t>
            </a:fld>
            <a:endParaRPr lang="en-US"/>
          </a:p>
        </p:txBody>
      </p:sp>
    </p:spTree>
    <p:extLst>
      <p:ext uri="{BB962C8B-B14F-4D97-AF65-F5344CB8AC3E}">
        <p14:creationId xmlns:p14="http://schemas.microsoft.com/office/powerpoint/2010/main" val="287197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DF334B99-2F2B-4CC8-87B4-246CDCAC631E}" type="datetimeFigureOut">
              <a:rPr lang="en-US" smtClean="0"/>
              <a:t>11-Jan-18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33E5F2BD-65DE-42A7-9466-BCDD98F8D63B}"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524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34B99-2F2B-4CC8-87B4-246CDCAC631E}" type="datetimeFigureOut">
              <a:rPr lang="en-US" smtClean="0"/>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189378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34B99-2F2B-4CC8-87B4-246CDCAC631E}" type="datetimeFigureOut">
              <a:rPr lang="en-US" smtClean="0"/>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124727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34B99-2F2B-4CC8-87B4-246CDCAC631E}" type="datetimeFigureOut">
              <a:rPr lang="en-US" smtClean="0"/>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32742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DF334B99-2F2B-4CC8-87B4-246CDCAC631E}" type="datetimeFigureOut">
              <a:rPr lang="en-US" smtClean="0"/>
              <a:t>11-Jan-18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33E5F2BD-65DE-42A7-9466-BCDD98F8D63B}"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755616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34B99-2F2B-4CC8-87B4-246CDCAC631E}" type="datetimeFigureOut">
              <a:rPr lang="en-US" smtClean="0"/>
              <a:t>11-Jan-18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214813684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34B99-2F2B-4CC8-87B4-246CDCAC631E}" type="datetimeFigureOut">
              <a:rPr lang="en-US" smtClean="0"/>
              <a:t>11-Jan-18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153623739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34B99-2F2B-4CC8-87B4-246CDCAC631E}" type="datetimeFigureOut">
              <a:rPr lang="en-US" smtClean="0"/>
              <a:t>11-Jan-18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6993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34B99-2F2B-4CC8-87B4-246CDCAC631E}" type="datetimeFigureOut">
              <a:rPr lang="en-US" smtClean="0"/>
              <a:t>11-Jan-18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5F2BD-65DE-42A7-9466-BCDD98F8D63B}" type="slidenum">
              <a:rPr lang="en-US" smtClean="0"/>
              <a:t>‹#›</a:t>
            </a:fld>
            <a:endParaRPr lang="en-US"/>
          </a:p>
        </p:txBody>
      </p:sp>
    </p:spTree>
    <p:extLst>
      <p:ext uri="{BB962C8B-B14F-4D97-AF65-F5344CB8AC3E}">
        <p14:creationId xmlns:p14="http://schemas.microsoft.com/office/powerpoint/2010/main" val="360149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3789" y="6375679"/>
            <a:ext cx="925016" cy="348462"/>
          </a:xfrm>
        </p:spPr>
        <p:txBody>
          <a:bodyPr/>
          <a:lstStyle/>
          <a:p>
            <a:fld id="{DF334B99-2F2B-4CC8-87B4-246CDCAC631E}" type="datetimeFigureOut">
              <a:rPr lang="en-US" smtClean="0"/>
              <a:t>11-Jan-18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33E5F2BD-65DE-42A7-9466-BCDD98F8D63B}"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164308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4463" y="6375679"/>
            <a:ext cx="924342" cy="348462"/>
          </a:xfrm>
        </p:spPr>
        <p:txBody>
          <a:bodyPr/>
          <a:lstStyle/>
          <a:p>
            <a:fld id="{DF334B99-2F2B-4CC8-87B4-246CDCAC631E}" type="datetimeFigureOut">
              <a:rPr lang="en-US" smtClean="0"/>
              <a:t>11-Jan-18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33E5F2BD-65DE-42A7-9466-BCDD98F8D63B}"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73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DF334B99-2F2B-4CC8-87B4-246CDCAC631E}" type="datetimeFigureOut">
              <a:rPr lang="en-US" smtClean="0"/>
              <a:t>11-Jan-18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3E5F2BD-65DE-42A7-9466-BCDD98F8D63B}"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665287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hyperlink" Target="http://kirilllykov.github.io/blog/2013/06/06/seam-carving-algorith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DE6E35-394A-42C2-856B-9D660E09A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753" y="2628058"/>
            <a:ext cx="1470891" cy="1400175"/>
          </a:xfrm>
          <a:prstGeom prst="rect">
            <a:avLst/>
          </a:prstGeom>
          <a:effectLst>
            <a:glow>
              <a:schemeClr val="accent1"/>
            </a:glow>
            <a:reflection endPos="0" dist="50800" dir="5400000" sy="-100000" algn="bl" rotWithShape="0"/>
          </a:effectLst>
        </p:spPr>
      </p:pic>
      <p:sp>
        <p:nvSpPr>
          <p:cNvPr id="2" name="Title 1"/>
          <p:cNvSpPr>
            <a:spLocks noGrp="1"/>
          </p:cNvSpPr>
          <p:nvPr>
            <p:ph type="ctrTitle"/>
          </p:nvPr>
        </p:nvSpPr>
        <p:spPr>
          <a:xfrm>
            <a:off x="761999" y="666140"/>
            <a:ext cx="7772400" cy="1466850"/>
          </a:xfrm>
        </p:spPr>
        <p:txBody>
          <a:bodyPr/>
          <a:lstStyle/>
          <a:p>
            <a:r>
              <a:rPr lang="en-US" sz="6000" b="1" dirty="0"/>
              <a:t>Seam Carving for Content-Aware Image Resizing</a:t>
            </a:r>
            <a:endParaRPr lang="en-US" sz="6000" dirty="0"/>
          </a:p>
        </p:txBody>
      </p:sp>
      <p:sp>
        <p:nvSpPr>
          <p:cNvPr id="3" name="Subtitle 2"/>
          <p:cNvSpPr>
            <a:spLocks noGrp="1"/>
          </p:cNvSpPr>
          <p:nvPr>
            <p:ph type="subTitle" idx="1"/>
          </p:nvPr>
        </p:nvSpPr>
        <p:spPr>
          <a:xfrm>
            <a:off x="1447799" y="3581400"/>
            <a:ext cx="6400800" cy="1752600"/>
          </a:xfrm>
        </p:spPr>
        <p:txBody>
          <a:bodyPr>
            <a:normAutofit fontScale="92500" lnSpcReduction="10000"/>
          </a:bodyPr>
          <a:lstStyle/>
          <a:p>
            <a:endParaRPr lang="en-US" dirty="0"/>
          </a:p>
          <a:p>
            <a:endParaRPr lang="en-US" dirty="0"/>
          </a:p>
          <a:p>
            <a:r>
              <a:rPr lang="en-US" b="0" dirty="0"/>
              <a:t>Presented by : </a:t>
            </a:r>
          </a:p>
          <a:p>
            <a:r>
              <a:rPr lang="en-US" dirty="0"/>
              <a:t>VAISHNAV Mohit and BATERIWALA </a:t>
            </a:r>
            <a:r>
              <a:rPr lang="en-US" dirty="0" err="1"/>
              <a:t>Malav</a:t>
            </a:r>
            <a:endParaRPr lang="en-US" dirty="0"/>
          </a:p>
          <a:p>
            <a:r>
              <a:rPr lang="en-US" b="0" dirty="0"/>
              <a:t>Supervised by</a:t>
            </a:r>
          </a:p>
          <a:p>
            <a:r>
              <a:rPr lang="en-US" dirty="0"/>
              <a:t> DÉSIRÉ </a:t>
            </a:r>
            <a:r>
              <a:rPr lang="en-US" dirty="0" err="1"/>
              <a:t>Sidibé</a:t>
            </a:r>
            <a:r>
              <a:rPr lang="en-US"/>
              <a:t> and RASTGOO </a:t>
            </a:r>
            <a:r>
              <a:rPr lang="en-US" dirty="0" err="1"/>
              <a:t>Mojdeh</a:t>
            </a:r>
            <a:r>
              <a:rPr lang="en-US" dirty="0"/>
              <a:t> </a:t>
            </a:r>
          </a:p>
          <a:p>
            <a:endParaRPr lang="en-US" dirty="0"/>
          </a:p>
        </p:txBody>
      </p:sp>
      <p:pic>
        <p:nvPicPr>
          <p:cNvPr id="8" name="Picture 7">
            <a:extLst>
              <a:ext uri="{FF2B5EF4-FFF2-40B4-BE49-F238E27FC236}">
                <a16:creationId xmlns:a16="http://schemas.microsoft.com/office/drawing/2014/main" id="{967E7690-0DC8-49E4-8625-46D92A2F5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29" y="5648894"/>
            <a:ext cx="1926071" cy="1011187"/>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D749923-F7E9-4D0F-93BE-6307D953F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223" y="5648894"/>
            <a:ext cx="1478343" cy="101118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28291658-45F5-4ADD-81C9-FCABBB3F36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5648894"/>
            <a:ext cx="1545071" cy="101118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Object removal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0" name="Picture 43">
            <a:extLst>
              <a:ext uri="{FF2B5EF4-FFF2-40B4-BE49-F238E27FC236}">
                <a16:creationId xmlns:a16="http://schemas.microsoft.com/office/drawing/2014/main" id="{1F352B5A-3B4A-432F-AC76-C7EC65E7E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4117"/>
            <a:ext cx="3939007" cy="2947983"/>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44">
            <a:extLst>
              <a:ext uri="{FF2B5EF4-FFF2-40B4-BE49-F238E27FC236}">
                <a16:creationId xmlns:a16="http://schemas.microsoft.com/office/drawing/2014/main" id="{D436AF10-6AE1-4180-83B4-622A1EA5A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424114"/>
            <a:ext cx="3719772" cy="29479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04ADF43-9E66-4BAB-8AD7-0E767E3D156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D30D9A3E-7EE9-4B04-9576-538FE3C3FEA4}"/>
              </a:ext>
            </a:extLst>
          </p:cNvPr>
          <p:cNvSpPr>
            <a:spLocks noChangeArrowheads="1"/>
          </p:cNvSpPr>
          <p:nvPr/>
        </p:nvSpPr>
        <p:spPr bwMode="auto">
          <a:xfrm>
            <a:off x="0" y="2695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8FBF0B10-E667-46DA-9892-6916A8A689B9}"/>
              </a:ext>
            </a:extLst>
          </p:cNvPr>
          <p:cNvSpPr>
            <a:spLocks noChangeArrowheads="1"/>
          </p:cNvSpPr>
          <p:nvPr/>
        </p:nvSpPr>
        <p:spPr bwMode="auto">
          <a:xfrm>
            <a:off x="0" y="537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94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Object removal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37">
            <a:extLst>
              <a:ext uri="{FF2B5EF4-FFF2-40B4-BE49-F238E27FC236}">
                <a16:creationId xmlns:a16="http://schemas.microsoft.com/office/drawing/2014/main" id="{1F10C2B7-4503-40BE-A693-311E7BE99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49" y="2676525"/>
            <a:ext cx="3750517" cy="280987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8">
            <a:extLst>
              <a:ext uri="{FF2B5EF4-FFF2-40B4-BE49-F238E27FC236}">
                <a16:creationId xmlns:a16="http://schemas.microsoft.com/office/drawing/2014/main" id="{A26B7A36-223D-4A02-BBEC-5641842CE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61" y="2647950"/>
            <a:ext cx="3539239" cy="2809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F76D581-1379-47C6-917F-ECF3A1A96DA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36894179-ABC7-4C5E-8046-62B95BBD0644}"/>
              </a:ext>
            </a:extLst>
          </p:cNvPr>
          <p:cNvSpPr>
            <a:spLocks noChangeArrowheads="1"/>
          </p:cNvSpPr>
          <p:nvPr/>
        </p:nvSpPr>
        <p:spPr bwMode="auto">
          <a:xfrm>
            <a:off x="0" y="2676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327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Object removal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39">
            <a:extLst>
              <a:ext uri="{FF2B5EF4-FFF2-40B4-BE49-F238E27FC236}">
                <a16:creationId xmlns:a16="http://schemas.microsoft.com/office/drawing/2014/main" id="{ED4A7FE9-FFC7-49D1-8593-98D33B2C9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24" y="2562224"/>
            <a:ext cx="3772174" cy="2826059"/>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0">
            <a:extLst>
              <a:ext uri="{FF2B5EF4-FFF2-40B4-BE49-F238E27FC236}">
                <a16:creationId xmlns:a16="http://schemas.microsoft.com/office/drawing/2014/main" id="{34472E92-E66A-4884-9D8D-9C5902950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624" y="2534819"/>
            <a:ext cx="3535576" cy="28260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537A1BA-7369-452D-B450-81C71B3E03B6}"/>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C12771C-882D-428C-AD40-95EB54B08C2E}"/>
              </a:ext>
            </a:extLst>
          </p:cNvPr>
          <p:cNvSpPr>
            <a:spLocks noChangeArrowheads="1"/>
          </p:cNvSpPr>
          <p:nvPr/>
        </p:nvSpPr>
        <p:spPr bwMode="auto">
          <a:xfrm>
            <a:off x="152400" y="2800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0179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9" name="Rectangle 28"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AB4FFECA-0832-4FE3-B587-054A0F2D8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 name="Freeform: Shape 32">
            <a:extLst>
              <a:ext uri="{FF2B5EF4-FFF2-40B4-BE49-F238E27FC236}">
                <a16:creationId xmlns:a16="http://schemas.microsoft.com/office/drawing/2014/main" id="{C65858E6-5C0F-4AAE-A1AC-29BA07FFE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title"/>
          </p:nvPr>
        </p:nvSpPr>
        <p:spPr>
          <a:xfrm>
            <a:off x="1185192" y="864911"/>
            <a:ext cx="6773613" cy="3467282"/>
          </a:xfrm>
        </p:spPr>
        <p:txBody>
          <a:bodyPr vert="horz" lIns="91440" tIns="45720" rIns="91440" bIns="45720" rtlCol="0" anchor="b">
            <a:normAutofit/>
          </a:bodyPr>
          <a:lstStyle/>
          <a:p>
            <a:pPr algn="ctr" defTabSz="914400"/>
            <a:r>
              <a:rPr lang="en-US" sz="7000" spc="800"/>
              <a:t>Methodology</a:t>
            </a:r>
          </a:p>
        </p:txBody>
      </p:sp>
      <p:sp>
        <p:nvSpPr>
          <p:cNvPr id="3" name="Content Placeholder 2"/>
          <p:cNvSpPr>
            <a:spLocks noGrp="1"/>
          </p:cNvSpPr>
          <p:nvPr>
            <p:ph idx="1"/>
          </p:nvPr>
        </p:nvSpPr>
        <p:spPr>
          <a:xfrm>
            <a:off x="1554985" y="5493376"/>
            <a:ext cx="6034030" cy="742279"/>
          </a:xfrm>
        </p:spPr>
        <p:txBody>
          <a:bodyPr vert="horz" lIns="91440" tIns="45720" rIns="91440" bIns="45720" rtlCol="0" anchor="ctr">
            <a:normAutofit/>
          </a:bodyPr>
          <a:lstStyle/>
          <a:p>
            <a:pPr marL="0" indent="0" algn="ctr" defTabSz="914400">
              <a:lnSpc>
                <a:spcPct val="100000"/>
              </a:lnSpc>
              <a:buNone/>
            </a:pPr>
            <a:r>
              <a:rPr lang="en-US" sz="1600" b="1" cap="all" spc="400" dirty="0">
                <a:solidFill>
                  <a:srgbClr val="2A1A00"/>
                </a:solidFill>
              </a:rPr>
              <a:t>amplification</a:t>
            </a:r>
          </a:p>
        </p:txBody>
      </p:sp>
    </p:spTree>
    <p:extLst>
      <p:ext uri="{BB962C8B-B14F-4D97-AF65-F5344CB8AC3E}">
        <p14:creationId xmlns:p14="http://schemas.microsoft.com/office/powerpoint/2010/main" val="22965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Amplification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4" name="Picture 48">
            <a:extLst>
              <a:ext uri="{FF2B5EF4-FFF2-40B4-BE49-F238E27FC236}">
                <a16:creationId xmlns:a16="http://schemas.microsoft.com/office/drawing/2014/main" id="{C4F39436-E52A-44E3-BF23-7723F6BB5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517" y="2499726"/>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49">
            <a:extLst>
              <a:ext uri="{FF2B5EF4-FFF2-40B4-BE49-F238E27FC236}">
                <a16:creationId xmlns:a16="http://schemas.microsoft.com/office/drawing/2014/main" id="{7EC03854-4BE1-49A4-B587-21A81B15C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2475401"/>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BCB01E-1235-4E53-A2ED-E1C89190A62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B998332-06A8-4E23-B3A1-F351F1F07908}"/>
              </a:ext>
            </a:extLst>
          </p:cNvPr>
          <p:cNvSpPr>
            <a:spLocks noChangeArrowheads="1"/>
          </p:cNvSpPr>
          <p:nvPr/>
        </p:nvSpPr>
        <p:spPr bwMode="auto">
          <a:xfrm>
            <a:off x="0" y="2781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B5B02BF0-F274-4127-8FDD-9ADA7E78B7E3}"/>
              </a:ext>
            </a:extLst>
          </p:cNvPr>
          <p:cNvSpPr>
            <a:spLocks noChangeArrowheads="1"/>
          </p:cNvSpPr>
          <p:nvPr/>
        </p:nvSpPr>
        <p:spPr bwMode="auto">
          <a:xfrm>
            <a:off x="0" y="554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45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Amplification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18">
            <a:extLst>
              <a:ext uri="{FF2B5EF4-FFF2-40B4-BE49-F238E27FC236}">
                <a16:creationId xmlns:a16="http://schemas.microsoft.com/office/drawing/2014/main" id="{917AC98D-146E-45A5-A500-D8F4BA0A5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5" y="2446972"/>
            <a:ext cx="3959762" cy="2611758"/>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9">
            <a:extLst>
              <a:ext uri="{FF2B5EF4-FFF2-40B4-BE49-F238E27FC236}">
                <a16:creationId xmlns:a16="http://schemas.microsoft.com/office/drawing/2014/main" id="{F2DB7398-1876-4FC6-998B-5BE29CAA1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217" y="2446972"/>
            <a:ext cx="3952180" cy="26117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44A34A7-E809-43E3-9E1C-1A854F58C2C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563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9" name="Rectangle 28"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AB4FFECA-0832-4FE3-B587-054A0F2D8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 name="Freeform: Shape 32">
            <a:extLst>
              <a:ext uri="{FF2B5EF4-FFF2-40B4-BE49-F238E27FC236}">
                <a16:creationId xmlns:a16="http://schemas.microsoft.com/office/drawing/2014/main" id="{C65858E6-5C0F-4AAE-A1AC-29BA07FFE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title"/>
          </p:nvPr>
        </p:nvSpPr>
        <p:spPr>
          <a:xfrm>
            <a:off x="1185192" y="864911"/>
            <a:ext cx="6773613" cy="3467282"/>
          </a:xfrm>
        </p:spPr>
        <p:txBody>
          <a:bodyPr vert="horz" lIns="91440" tIns="45720" rIns="91440" bIns="45720" rtlCol="0" anchor="b">
            <a:normAutofit/>
          </a:bodyPr>
          <a:lstStyle/>
          <a:p>
            <a:pPr algn="ctr" defTabSz="914400"/>
            <a:r>
              <a:rPr lang="en-US" sz="7000" spc="800"/>
              <a:t>Methodology</a:t>
            </a:r>
          </a:p>
        </p:txBody>
      </p:sp>
      <p:sp>
        <p:nvSpPr>
          <p:cNvPr id="3" name="Content Placeholder 2"/>
          <p:cNvSpPr>
            <a:spLocks noGrp="1"/>
          </p:cNvSpPr>
          <p:nvPr>
            <p:ph idx="1"/>
          </p:nvPr>
        </p:nvSpPr>
        <p:spPr>
          <a:xfrm>
            <a:off x="1554985" y="5493376"/>
            <a:ext cx="6034030" cy="742279"/>
          </a:xfrm>
        </p:spPr>
        <p:txBody>
          <a:bodyPr vert="horz" lIns="91440" tIns="45720" rIns="91440" bIns="45720" rtlCol="0" anchor="ctr">
            <a:normAutofit/>
          </a:bodyPr>
          <a:lstStyle/>
          <a:p>
            <a:pPr marL="0" indent="0" algn="ctr" defTabSz="914400">
              <a:lnSpc>
                <a:spcPct val="100000"/>
              </a:lnSpc>
              <a:buNone/>
            </a:pPr>
            <a:r>
              <a:rPr lang="en-US" sz="1600" b="1" cap="all" spc="400" dirty="0">
                <a:solidFill>
                  <a:srgbClr val="2A1A00"/>
                </a:solidFill>
              </a:rPr>
              <a:t>enlarging</a:t>
            </a:r>
          </a:p>
        </p:txBody>
      </p:sp>
    </p:spTree>
    <p:extLst>
      <p:ext uri="{BB962C8B-B14F-4D97-AF65-F5344CB8AC3E}">
        <p14:creationId xmlns:p14="http://schemas.microsoft.com/office/powerpoint/2010/main" val="333713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Enlarging example</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 body of water surrounded by trees&#10;&#10;Description generated with very high confidence">
            <a:extLst>
              <a:ext uri="{FF2B5EF4-FFF2-40B4-BE49-F238E27FC236}">
                <a16:creationId xmlns:a16="http://schemas.microsoft.com/office/drawing/2014/main" id="{A992D6DC-7970-43B2-9C63-172AFEEAC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66" y="2423456"/>
            <a:ext cx="3521612" cy="2641209"/>
          </a:xfrm>
          <a:prstGeom prst="rect">
            <a:avLst/>
          </a:prstGeom>
        </p:spPr>
      </p:pic>
      <p:pic>
        <p:nvPicPr>
          <p:cNvPr id="9" name="Picture 8" descr="A river running through a body of water&#10;&#10;Description generated with very high confidence">
            <a:extLst>
              <a:ext uri="{FF2B5EF4-FFF2-40B4-BE49-F238E27FC236}">
                <a16:creationId xmlns:a16="http://schemas.microsoft.com/office/drawing/2014/main" id="{DBADEB0F-84F4-4C79-B672-49BA5123E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77185"/>
            <a:ext cx="4286250" cy="3333750"/>
          </a:xfrm>
          <a:prstGeom prst="rect">
            <a:avLst/>
          </a:prstGeom>
        </p:spPr>
      </p:pic>
    </p:spTree>
    <p:extLst>
      <p:ext uri="{BB962C8B-B14F-4D97-AF65-F5344CB8AC3E}">
        <p14:creationId xmlns:p14="http://schemas.microsoft.com/office/powerpoint/2010/main" val="97217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AB4FFECA-0832-4FE3-B587-054A0F2D8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65858E6-5C0F-4AAE-A1AC-29BA07FFE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5192" y="864911"/>
            <a:ext cx="6773613" cy="3467282"/>
          </a:xfrm>
        </p:spPr>
        <p:txBody>
          <a:bodyPr vert="horz" lIns="91440" tIns="45720" rIns="91440" bIns="45720" rtlCol="0" anchor="b">
            <a:normAutofit/>
          </a:bodyPr>
          <a:lstStyle/>
          <a:p>
            <a:pPr algn="ctr" defTabSz="914400"/>
            <a:r>
              <a:rPr lang="en-US" sz="7000" spc="800" dirty="0"/>
              <a:t>Methodology</a:t>
            </a:r>
          </a:p>
        </p:txBody>
      </p:sp>
      <p:sp>
        <p:nvSpPr>
          <p:cNvPr id="3" name="Content Placeholder 2"/>
          <p:cNvSpPr>
            <a:spLocks noGrp="1"/>
          </p:cNvSpPr>
          <p:nvPr>
            <p:ph idx="1"/>
          </p:nvPr>
        </p:nvSpPr>
        <p:spPr>
          <a:xfrm>
            <a:off x="1554985" y="5493376"/>
            <a:ext cx="6034030" cy="742279"/>
          </a:xfrm>
        </p:spPr>
        <p:txBody>
          <a:bodyPr vert="horz" lIns="91440" tIns="45720" rIns="91440" bIns="45720" rtlCol="0" anchor="ctr">
            <a:normAutofit/>
          </a:bodyPr>
          <a:lstStyle/>
          <a:p>
            <a:pPr marL="0" indent="0" algn="ctr" defTabSz="914400">
              <a:lnSpc>
                <a:spcPct val="100000"/>
              </a:lnSpc>
              <a:buNone/>
            </a:pPr>
            <a:r>
              <a:rPr lang="en-US" sz="1600" b="1" cap="all" spc="400" dirty="0">
                <a:solidFill>
                  <a:srgbClr val="2A1A00"/>
                </a:solidFill>
              </a:rPr>
              <a:t>application</a:t>
            </a:r>
          </a:p>
        </p:txBody>
      </p:sp>
    </p:spTree>
    <p:extLst>
      <p:ext uri="{BB962C8B-B14F-4D97-AF65-F5344CB8AC3E}">
        <p14:creationId xmlns:p14="http://schemas.microsoft.com/office/powerpoint/2010/main" val="1294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Application in arts</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picture containing cake, table, indoor&#10;&#10;Description generated with high confidence">
            <a:extLst>
              <a:ext uri="{FF2B5EF4-FFF2-40B4-BE49-F238E27FC236}">
                <a16:creationId xmlns:a16="http://schemas.microsoft.com/office/drawing/2014/main" id="{12292ED7-7ED8-4851-A30F-474E22A9E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58" y="1346001"/>
            <a:ext cx="4629150" cy="2603897"/>
          </a:xfrm>
          <a:prstGeom prst="rect">
            <a:avLst/>
          </a:prstGeom>
        </p:spPr>
      </p:pic>
      <p:pic>
        <p:nvPicPr>
          <p:cNvPr id="11" name="Picture 10" descr="A picture containing indoor&#10;&#10;Description generated with very high confidence">
            <a:extLst>
              <a:ext uri="{FF2B5EF4-FFF2-40B4-BE49-F238E27FC236}">
                <a16:creationId xmlns:a16="http://schemas.microsoft.com/office/drawing/2014/main" id="{7B88DE8D-64FE-4309-A9D3-97AA69941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276600"/>
            <a:ext cx="3018591" cy="3018591"/>
          </a:xfrm>
          <a:prstGeom prst="rect">
            <a:avLst/>
          </a:prstGeom>
        </p:spPr>
      </p:pic>
      <p:sp>
        <p:nvSpPr>
          <p:cNvPr id="12" name="TextBox 11">
            <a:extLst>
              <a:ext uri="{FF2B5EF4-FFF2-40B4-BE49-F238E27FC236}">
                <a16:creationId xmlns:a16="http://schemas.microsoft.com/office/drawing/2014/main" id="{476B1BCD-7AF2-4B45-BDE2-796DBFB245CF}"/>
              </a:ext>
            </a:extLst>
          </p:cNvPr>
          <p:cNvSpPr txBox="1"/>
          <p:nvPr/>
        </p:nvSpPr>
        <p:spPr>
          <a:xfrm>
            <a:off x="1764821" y="4065267"/>
            <a:ext cx="2807179" cy="369332"/>
          </a:xfrm>
          <a:prstGeom prst="rect">
            <a:avLst/>
          </a:prstGeom>
          <a:noFill/>
        </p:spPr>
        <p:txBody>
          <a:bodyPr wrap="none" rtlCol="0">
            <a:spAutoFit/>
          </a:bodyPr>
          <a:lstStyle/>
          <a:p>
            <a:r>
              <a:rPr lang="en-US" dirty="0"/>
              <a:t>Roof top of  Versailles castle</a:t>
            </a:r>
          </a:p>
        </p:txBody>
      </p:sp>
    </p:spTree>
    <p:extLst>
      <p:ext uri="{BB962C8B-B14F-4D97-AF65-F5344CB8AC3E}">
        <p14:creationId xmlns:p14="http://schemas.microsoft.com/office/powerpoint/2010/main" val="39372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06736"/>
            <a:ext cx="9143999"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71497" y="382385"/>
            <a:ext cx="8001003" cy="1113295"/>
          </a:xfrm>
        </p:spPr>
        <p:txBody>
          <a:bodyPr anchor="b">
            <a:normAutofit/>
          </a:bodyPr>
          <a:lstStyle/>
          <a:p>
            <a:pPr algn="ctr"/>
            <a:r>
              <a:rPr lang="en-US"/>
              <a:t>Overview</a:t>
            </a:r>
          </a:p>
        </p:txBody>
      </p:sp>
      <p:sp>
        <p:nvSpPr>
          <p:cNvPr id="3" name="Content Placeholder 2"/>
          <p:cNvSpPr>
            <a:spLocks noGrp="1"/>
          </p:cNvSpPr>
          <p:nvPr>
            <p:ph idx="1"/>
          </p:nvPr>
        </p:nvSpPr>
        <p:spPr>
          <a:xfrm>
            <a:off x="571497" y="1785257"/>
            <a:ext cx="8001003" cy="3440539"/>
          </a:xfrm>
        </p:spPr>
        <p:txBody>
          <a:bodyPr>
            <a:normAutofit/>
          </a:bodyPr>
          <a:lstStyle/>
          <a:p>
            <a:r>
              <a:rPr lang="en-US" sz="2100"/>
              <a:t>Introduction</a:t>
            </a:r>
          </a:p>
          <a:p>
            <a:r>
              <a:rPr lang="en-US" sz="2100"/>
              <a:t>Methodology –energy map, vertical and horizontal seam removal, object removal, enlarging, amplification.</a:t>
            </a:r>
          </a:p>
          <a:p>
            <a:r>
              <a:rPr lang="en-US" sz="2100"/>
              <a:t>Results of all the applied algorithms</a:t>
            </a:r>
          </a:p>
          <a:p>
            <a:r>
              <a:rPr lang="en-US" sz="2100"/>
              <a:t>Conclusion and Contribution</a:t>
            </a:r>
          </a:p>
          <a:p>
            <a:endParaRPr lang="en-US"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9" name="Rectangle 9"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AB4FFECA-0832-4FE3-B587-054A0F2D8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C65858E6-5C0F-4AAE-A1AC-29BA07FFE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5192" y="864911"/>
            <a:ext cx="6773613" cy="3467282"/>
          </a:xfrm>
        </p:spPr>
        <p:txBody>
          <a:bodyPr vert="horz" lIns="91440" tIns="45720" rIns="91440" bIns="45720" rtlCol="0" anchor="b">
            <a:normAutofit/>
          </a:bodyPr>
          <a:lstStyle/>
          <a:p>
            <a:pPr algn="ctr" defTabSz="914400"/>
            <a:r>
              <a:rPr lang="en-US" sz="7000" spc="800" dirty="0"/>
              <a:t>outputs</a:t>
            </a:r>
          </a:p>
        </p:txBody>
      </p:sp>
    </p:spTree>
    <p:extLst>
      <p:ext uri="{BB962C8B-B14F-4D97-AF65-F5344CB8AC3E}">
        <p14:creationId xmlns:p14="http://schemas.microsoft.com/office/powerpoint/2010/main" val="3546030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Failure of algorithm</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8CA7E32-E9FC-4CCA-82F6-FA4BEB33DDBE}"/>
              </a:ext>
            </a:extLst>
          </p:cNvPr>
          <p:cNvPicPr/>
          <p:nvPr/>
        </p:nvPicPr>
        <p:blipFill>
          <a:blip r:embed="rId2">
            <a:extLst>
              <a:ext uri="{28A0092B-C50C-407E-A947-70E740481C1C}">
                <a14:useLocalDpi xmlns:a14="http://schemas.microsoft.com/office/drawing/2010/main" val="0"/>
              </a:ext>
            </a:extLst>
          </a:blip>
          <a:stretch>
            <a:fillRect/>
          </a:stretch>
        </p:blipFill>
        <p:spPr>
          <a:xfrm>
            <a:off x="2076083" y="1481340"/>
            <a:ext cx="1784985" cy="2380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74E219B8-7730-4E00-989E-616F7A3957B1}"/>
              </a:ext>
            </a:extLst>
          </p:cNvPr>
          <p:cNvPicPr/>
          <p:nvPr/>
        </p:nvPicPr>
        <p:blipFill>
          <a:blip r:embed="rId3">
            <a:extLst>
              <a:ext uri="{28A0092B-C50C-407E-A947-70E740481C1C}">
                <a14:useLocalDpi xmlns:a14="http://schemas.microsoft.com/office/drawing/2010/main" val="0"/>
              </a:ext>
            </a:extLst>
          </a:blip>
          <a:stretch>
            <a:fillRect/>
          </a:stretch>
        </p:blipFill>
        <p:spPr>
          <a:xfrm>
            <a:off x="2244726" y="4582725"/>
            <a:ext cx="1428749" cy="1426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3">
            <a:extLst>
              <a:ext uri="{FF2B5EF4-FFF2-40B4-BE49-F238E27FC236}">
                <a16:creationId xmlns:a16="http://schemas.microsoft.com/office/drawing/2014/main" id="{CBFC7234-04DD-4388-B883-6C2B066E6DB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C0AE8FFA-2F76-4C08-AC6C-AC68693AA55E}"/>
              </a:ext>
            </a:extLst>
          </p:cNvPr>
          <p:cNvPicPr/>
          <p:nvPr/>
        </p:nvPicPr>
        <p:blipFill>
          <a:blip r:embed="rId4">
            <a:extLst>
              <a:ext uri="{28A0092B-C50C-407E-A947-70E740481C1C}">
                <a14:useLocalDpi xmlns:a14="http://schemas.microsoft.com/office/drawing/2010/main" val="0"/>
              </a:ext>
            </a:extLst>
          </a:blip>
          <a:stretch>
            <a:fillRect/>
          </a:stretch>
        </p:blipFill>
        <p:spPr>
          <a:xfrm>
            <a:off x="5118099" y="1481340"/>
            <a:ext cx="1759585" cy="2346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2255ADF-E921-4854-82D2-6BB46A1737D0}"/>
              </a:ext>
            </a:extLst>
          </p:cNvPr>
          <p:cNvPicPr/>
          <p:nvPr/>
        </p:nvPicPr>
        <p:blipFill>
          <a:blip r:embed="rId5">
            <a:extLst>
              <a:ext uri="{28A0092B-C50C-407E-A947-70E740481C1C}">
                <a14:useLocalDpi xmlns:a14="http://schemas.microsoft.com/office/drawing/2010/main" val="0"/>
              </a:ext>
            </a:extLst>
          </a:blip>
          <a:stretch>
            <a:fillRect/>
          </a:stretch>
        </p:blipFill>
        <p:spPr>
          <a:xfrm>
            <a:off x="5410200" y="4582725"/>
            <a:ext cx="1282701" cy="13418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angle 8">
            <a:extLst>
              <a:ext uri="{FF2B5EF4-FFF2-40B4-BE49-F238E27FC236}">
                <a16:creationId xmlns:a16="http://schemas.microsoft.com/office/drawing/2014/main" id="{D49641FE-8CA1-4F00-8E77-00154C1CA514}"/>
              </a:ext>
            </a:extLst>
          </p:cNvPr>
          <p:cNvSpPr>
            <a:spLocks noChangeArrowheads="1"/>
          </p:cNvSpPr>
          <p:nvPr/>
        </p:nvSpPr>
        <p:spPr bwMode="auto">
          <a:xfrm>
            <a:off x="1752600" y="71391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9">
            <a:extLst>
              <a:ext uri="{FF2B5EF4-FFF2-40B4-BE49-F238E27FC236}">
                <a16:creationId xmlns:a16="http://schemas.microsoft.com/office/drawing/2014/main" id="{CD1E048B-1673-47B6-AE6D-755D761F994C}"/>
              </a:ext>
            </a:extLst>
          </p:cNvPr>
          <p:cNvSpPr>
            <a:spLocks noChangeArrowheads="1"/>
          </p:cNvSpPr>
          <p:nvPr/>
        </p:nvSpPr>
        <p:spPr bwMode="auto">
          <a:xfrm>
            <a:off x="1752600" y="92346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066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Failure of algorithm</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4" name="Picture 22">
            <a:extLst>
              <a:ext uri="{FF2B5EF4-FFF2-40B4-BE49-F238E27FC236}">
                <a16:creationId xmlns:a16="http://schemas.microsoft.com/office/drawing/2014/main" id="{EA0FD71B-269B-49D2-BA32-4165260F2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40" y="1708783"/>
            <a:ext cx="3846244" cy="216655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23">
            <a:extLst>
              <a:ext uri="{FF2B5EF4-FFF2-40B4-BE49-F238E27FC236}">
                <a16:creationId xmlns:a16="http://schemas.microsoft.com/office/drawing/2014/main" id="{31B3ECDA-51A4-4D45-ACB3-146D2FA41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40" y="4212297"/>
            <a:ext cx="3846244" cy="2199609"/>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4">
            <a:extLst>
              <a:ext uri="{FF2B5EF4-FFF2-40B4-BE49-F238E27FC236}">
                <a16:creationId xmlns:a16="http://schemas.microsoft.com/office/drawing/2014/main" id="{F8498E5A-2BC0-453F-8389-3E102EEE3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550" y="1708783"/>
            <a:ext cx="3835392" cy="2153425"/>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25">
            <a:extLst>
              <a:ext uri="{FF2B5EF4-FFF2-40B4-BE49-F238E27FC236}">
                <a16:creationId xmlns:a16="http://schemas.microsoft.com/office/drawing/2014/main" id="{4EB1E95E-376B-4473-8C32-EE057B4768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9912" y="4183078"/>
            <a:ext cx="3796030" cy="21996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7B9C827A-AFAE-4C92-AB67-C85F184F519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1390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Failure of algorithm</a:t>
            </a:r>
          </a:p>
        </p:txBody>
      </p:sp>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6" name="Picture 26">
            <a:extLst>
              <a:ext uri="{FF2B5EF4-FFF2-40B4-BE49-F238E27FC236}">
                <a16:creationId xmlns:a16="http://schemas.microsoft.com/office/drawing/2014/main" id="{05779DA1-2B9B-4359-809B-3CACBE2BE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22565"/>
            <a:ext cx="462915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27">
            <a:extLst>
              <a:ext uri="{FF2B5EF4-FFF2-40B4-BE49-F238E27FC236}">
                <a16:creationId xmlns:a16="http://schemas.microsoft.com/office/drawing/2014/main" id="{BF1560B3-DD97-4E6B-94C5-25D5B5ABC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471" y="4266261"/>
            <a:ext cx="4019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8CB6C92-16DB-4A73-A5BC-203DE9A5D0FF}"/>
              </a:ext>
            </a:extLst>
          </p:cNvPr>
          <p:cNvSpPr>
            <a:spLocks noChangeArrowheads="1"/>
          </p:cNvSpPr>
          <p:nvPr/>
        </p:nvSpPr>
        <p:spPr bwMode="auto">
          <a:xfrm>
            <a:off x="2133600" y="6653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062732A9-E971-42D0-8D12-31BC6922EBD4}"/>
              </a:ext>
            </a:extLst>
          </p:cNvPr>
          <p:cNvSpPr>
            <a:spLocks noChangeArrowheads="1"/>
          </p:cNvSpPr>
          <p:nvPr/>
        </p:nvSpPr>
        <p:spPr bwMode="auto">
          <a:xfrm>
            <a:off x="3003196" y="3742101"/>
            <a:ext cx="28899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bmk="_Toc503389995">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View from top of Eiffel Tower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07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title="Left scallop edge">
            <a:extLst>
              <a:ext uri="{FF2B5EF4-FFF2-40B4-BE49-F238E27FC236}">
                <a16:creationId xmlns:a16="http://schemas.microsoft.com/office/drawing/2014/main" id="{AB09A9E8-BF27-4613-A775-071F08208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title="right edge border">
            <a:extLst>
              <a:ext uri="{FF2B5EF4-FFF2-40B4-BE49-F238E27FC236}">
                <a16:creationId xmlns:a16="http://schemas.microsoft.com/office/drawing/2014/main" id="{C3AFE299-6F79-44AF-9A77-2DC2DC1F84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76365D-B224-400C-818B-AFD59A6A5BAB}"/>
              </a:ext>
            </a:extLst>
          </p:cNvPr>
          <p:cNvSpPr>
            <a:spLocks noGrp="1"/>
          </p:cNvSpPr>
          <p:nvPr>
            <p:ph type="title"/>
          </p:nvPr>
        </p:nvSpPr>
        <p:spPr>
          <a:xfrm>
            <a:off x="938758" y="382385"/>
            <a:ext cx="7633742" cy="1492132"/>
          </a:xfrm>
        </p:spPr>
        <p:txBody>
          <a:bodyPr anchor="ctr">
            <a:normAutofit/>
          </a:bodyPr>
          <a:lstStyle/>
          <a:p>
            <a:r>
              <a:rPr lang="en-US" dirty="0"/>
              <a:t>Contribution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403573855"/>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37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a:xfrm>
            <a:off x="920001" y="1389893"/>
            <a:ext cx="7633742" cy="5085722"/>
          </a:xfrm>
        </p:spPr>
        <p:txBody>
          <a:bodyPr>
            <a:normAutofit fontScale="77500" lnSpcReduction="20000"/>
          </a:bodyPr>
          <a:lstStyle/>
          <a:p>
            <a:r>
              <a:rPr lang="en-US" sz="1800" dirty="0"/>
              <a:t>AVIDAN, S., AND SHAMIR, A. 2007. Seam carving for content-aware image resizing. ACM Trans. Graph. 26, 3, 10.</a:t>
            </a:r>
          </a:p>
          <a:p>
            <a:r>
              <a:rPr lang="en-US" sz="1800" dirty="0"/>
              <a:t>CHEN, L., XIE, X., FAN, X., MA, W., ZHANG, H., AND ZHOU, H. 2003. A visual attention model for adapting images on small displays. </a:t>
            </a:r>
          </a:p>
          <a:p>
            <a:r>
              <a:rPr lang="en-US" sz="1800" dirty="0"/>
              <a:t>ACM Multimedia Systems Journal 9, 4, 353–364. CHO, T. S., BUTMAN, M., AVIDAN, S., AND FREEMAN, W. T. 2008. </a:t>
            </a:r>
          </a:p>
          <a:p>
            <a:r>
              <a:rPr lang="en-US" sz="1800" dirty="0"/>
              <a:t>EL-ALFY, H., JACOBS, D., AND DAVIS, L. 2007. Multi-scale video cropping. In MULTIMEDIA ’07: Proceedings of the 15th international conference on Multimedia, ACM, New York, NY, USA, 97– 106.</a:t>
            </a:r>
          </a:p>
          <a:p>
            <a:r>
              <a:rPr lang="en-US" sz="1800" dirty="0"/>
              <a:t>LI, J., AND LU, B.-L. 2009. An adaptive image </a:t>
            </a:r>
            <a:r>
              <a:rPr lang="en-US" sz="1800" dirty="0" err="1"/>
              <a:t>euclidean</a:t>
            </a:r>
            <a:r>
              <a:rPr lang="en-US" sz="1800" dirty="0"/>
              <a:t> distance. Pattern </a:t>
            </a:r>
            <a:r>
              <a:rPr lang="en-US" sz="1800" dirty="0" err="1"/>
              <a:t>Recogn</a:t>
            </a:r>
            <a:r>
              <a:rPr lang="en-US" sz="1800" dirty="0"/>
              <a:t>. 42, 3, 349–357. LIU, H., XIE, X., MA, W.-Y., AND ZHANG, H.-J. 2003. Automatic browsing of large pictures on mobile devices. In MULTIMEDIA ’03: Proceedings of the eleventh ACM international conference on Multimedia, ACM, New York, NY, USA, 148– 155. </a:t>
            </a:r>
          </a:p>
          <a:p>
            <a:r>
              <a:rPr lang="en-US" sz="1800" dirty="0"/>
              <a:t>MANJUNATH, B. S., OHM, J. R., VASUDEVAN, V. V., AND YAMADA, A. 2001. Color and texture descriptors. Circuits and Systems for Video Technology, IEEE Transactions on 11, 6, 703– 715.</a:t>
            </a:r>
          </a:p>
          <a:p>
            <a:r>
              <a:rPr lang="en-US" sz="1800" dirty="0"/>
              <a:t>PRITCH, Y., KAV-VENAKI, E., AND PELEG, S. 2009. Shift-map image editing. In ICCV 2009: Proceedings of the Twelfth IEEE International Conference on Computer Vision, 721. </a:t>
            </a:r>
          </a:p>
          <a:p>
            <a:r>
              <a:rPr lang="en-US" sz="1800" dirty="0">
                <a:hlinkClick r:id="rId2"/>
              </a:rPr>
              <a:t>http://kirilllykov.github.io/blog/2013/06/06/seam-carving-algorithm/</a:t>
            </a:r>
            <a:endParaRPr lang="en-US" sz="1800" dirty="0"/>
          </a:p>
          <a:p>
            <a:r>
              <a:rPr lang="en-US" sz="1800" dirty="0"/>
              <a:t>RUBINSTEIN, M., SHAMIR, A., AND AVIDAN, S. 2008. Improved seam carving for video retargeting. ACM Trans. Graph. 27, 3, 16. RUBINSTEIN, M., SHAMIR, A., AND AVIDAN, S. 2009. </a:t>
            </a:r>
            <a:r>
              <a:rPr lang="en-US" sz="1800" dirty="0" err="1"/>
              <a:t>Multioperator</a:t>
            </a:r>
            <a:r>
              <a:rPr lang="en-US" sz="1800" dirty="0"/>
              <a:t> media retargeting. ACM Trans. Graph. 28, 3, 23. </a:t>
            </a:r>
          </a:p>
          <a:p>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Freeform 6" title="scalloped circle">
            <a:extLst>
              <a:ext uri="{FF2B5EF4-FFF2-40B4-BE49-F238E27FC236}">
                <a16:creationId xmlns:a16="http://schemas.microsoft.com/office/drawing/2014/main" id="{B217C2AD-51B4-40CE-A71F-F5D3F846D9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8" name="Rectangle 27" title="left edge border">
            <a:extLst>
              <a:ext uri="{FF2B5EF4-FFF2-40B4-BE49-F238E27FC236}">
                <a16:creationId xmlns:a16="http://schemas.microsoft.com/office/drawing/2014/main" id="{6F1BF92E-23CF-4BFE-9E1F-C359BACFA3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0813576-D302-42B7-A3EC-A272625CCA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title="Left scallop edge">
            <a:extLst>
              <a:ext uri="{FF2B5EF4-FFF2-40B4-BE49-F238E27FC236}">
                <a16:creationId xmlns:a16="http://schemas.microsoft.com/office/drawing/2014/main" id="{1D25BAD6-AA7B-43BE-870A-D587E51BE1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Content Placeholder 4" descr="A picture containing clothing&#10;&#10;Description generated with high confidence">
            <a:extLst>
              <a:ext uri="{FF2B5EF4-FFF2-40B4-BE49-F238E27FC236}">
                <a16:creationId xmlns:a16="http://schemas.microsoft.com/office/drawing/2014/main" id="{ECB8FF45-0B49-4855-A1C8-74C66F62CE4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19104" y="1607559"/>
            <a:ext cx="5623996" cy="3275978"/>
          </a:xfrm>
          <a:prstGeom prst="rect">
            <a:avLst/>
          </a:prstGeom>
        </p:spPr>
      </p:pic>
      <p:sp>
        <p:nvSpPr>
          <p:cNvPr id="2" name="Title 1">
            <a:extLst>
              <a:ext uri="{FF2B5EF4-FFF2-40B4-BE49-F238E27FC236}">
                <a16:creationId xmlns:a16="http://schemas.microsoft.com/office/drawing/2014/main" id="{DA57E534-E8AA-49C6-AA0D-89371EA252F2}"/>
              </a:ext>
            </a:extLst>
          </p:cNvPr>
          <p:cNvSpPr>
            <a:spLocks noGrp="1"/>
          </p:cNvSpPr>
          <p:nvPr>
            <p:ph type="title"/>
          </p:nvPr>
        </p:nvSpPr>
        <p:spPr>
          <a:xfrm>
            <a:off x="955528" y="4242032"/>
            <a:ext cx="7705873" cy="1734497"/>
          </a:xfrm>
        </p:spPr>
        <p:txBody>
          <a:bodyPr vert="horz" lIns="91440" tIns="45720" rIns="91440" bIns="45720" rtlCol="0" anchor="t">
            <a:normAutofit/>
          </a:bodyPr>
          <a:lstStyle/>
          <a:p>
            <a:pPr algn="ctr" defTabSz="914400"/>
            <a:endParaRPr lang="en-US" spc="800"/>
          </a:p>
        </p:txBody>
      </p:sp>
      <p:sp>
        <p:nvSpPr>
          <p:cNvPr id="3" name="Text Placeholder 2">
            <a:extLst>
              <a:ext uri="{FF2B5EF4-FFF2-40B4-BE49-F238E27FC236}">
                <a16:creationId xmlns:a16="http://schemas.microsoft.com/office/drawing/2014/main" id="{07F55894-6D57-4CBF-8F33-1304DD76004C}"/>
              </a:ext>
            </a:extLst>
          </p:cNvPr>
          <p:cNvSpPr>
            <a:spLocks noGrp="1"/>
          </p:cNvSpPr>
          <p:nvPr>
            <p:ph type="body" idx="1"/>
          </p:nvPr>
        </p:nvSpPr>
        <p:spPr>
          <a:xfrm>
            <a:off x="955528" y="5976530"/>
            <a:ext cx="7705873" cy="396484"/>
          </a:xfrm>
        </p:spPr>
        <p:txBody>
          <a:bodyPr vert="horz" lIns="91440" tIns="45720" rIns="91440" bIns="45720" rtlCol="0" anchor="t">
            <a:normAutofit/>
          </a:bodyPr>
          <a:lstStyle/>
          <a:p>
            <a:pPr algn="ctr" defTabSz="914400"/>
            <a:endParaRPr lang="en-US" sz="2000" spc="4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89DBA3C2-C92B-4CEB-868F-52A62295B3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0A5C11C9-65D2-491A-A266-6ADBD2CB44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06736"/>
            <a:ext cx="9143999"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71497" y="382385"/>
            <a:ext cx="8001003" cy="1113295"/>
          </a:xfrm>
        </p:spPr>
        <p:txBody>
          <a:bodyPr anchor="b">
            <a:normAutofit/>
          </a:bodyPr>
          <a:lstStyle/>
          <a:p>
            <a:pPr algn="ctr"/>
            <a:r>
              <a:rPr lang="en-US" dirty="0"/>
              <a:t>Introduction	</a:t>
            </a:r>
          </a:p>
        </p:txBody>
      </p:sp>
      <p:sp>
        <p:nvSpPr>
          <p:cNvPr id="3" name="Content Placeholder 2"/>
          <p:cNvSpPr>
            <a:spLocks noGrp="1"/>
          </p:cNvSpPr>
          <p:nvPr>
            <p:ph idx="1"/>
          </p:nvPr>
        </p:nvSpPr>
        <p:spPr>
          <a:xfrm>
            <a:off x="571497" y="1785257"/>
            <a:ext cx="8001003" cy="3440539"/>
          </a:xfrm>
        </p:spPr>
        <p:txBody>
          <a:bodyPr vert="horz">
            <a:normAutofit/>
          </a:bodyPr>
          <a:lstStyle/>
          <a:p>
            <a:endParaRPr lang="en-US" sz="1900"/>
          </a:p>
          <a:p>
            <a:r>
              <a:rPr lang="en-US" sz="1900"/>
              <a:t>Objective of this project is to understand the paper by Shamir provided to us in the Image processing course, implement the project and if possible propose some changes.</a:t>
            </a:r>
          </a:p>
          <a:p>
            <a:r>
              <a:rPr lang="en-US" sz="1900"/>
              <a:t>Basic idea of this seam carving is to have the content aware image resizing technique. </a:t>
            </a:r>
          </a:p>
          <a:p>
            <a:r>
              <a:rPr lang="en-US" sz="1900"/>
              <a:t>Cropping is only limited to change or remove pixels from the periphery of the image. Better and effective resizing can only be achieved by considering the content of the image and not boundary limits. </a:t>
            </a:r>
          </a:p>
          <a:p>
            <a:endParaRPr lang="en-US"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9" name="Rectangle 9"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73AECD97-688D-4AE7-9838-6166202007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title="right scallop background shape">
            <a:extLst>
              <a:ext uri="{FF2B5EF4-FFF2-40B4-BE49-F238E27FC236}">
                <a16:creationId xmlns:a16="http://schemas.microsoft.com/office/drawing/2014/main" id="{0047FB3A-C0F9-4DD9-A4E0-B203F96AA2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bg2"/>
          </a:solidFill>
          <a:ln w="0">
            <a:noFill/>
            <a:prstDash val="solid"/>
            <a:round/>
            <a:headEnd/>
            <a:tailEnd/>
          </a:ln>
        </p:spPr>
      </p:sp>
      <p:sp>
        <p:nvSpPr>
          <p:cNvPr id="22" name="Rectangle 15" title="left edge border">
            <a:extLst>
              <a:ext uri="{FF2B5EF4-FFF2-40B4-BE49-F238E27FC236}">
                <a16:creationId xmlns:a16="http://schemas.microsoft.com/office/drawing/2014/main" id="{E5FCFD1D-1E9C-4E30-A7D3-F7C247FDC6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87188" y="1231506"/>
            <a:ext cx="4754218" cy="4394988"/>
          </a:xfrm>
        </p:spPr>
        <p:txBody>
          <a:bodyPr vert="horz" lIns="91440" tIns="45720" rIns="91440" bIns="45720" rtlCol="0" anchor="ctr">
            <a:normAutofit/>
          </a:bodyPr>
          <a:lstStyle/>
          <a:p>
            <a:pPr algn="ctr" defTabSz="914400"/>
            <a:r>
              <a:rPr lang="en-US" sz="4400" spc="800"/>
              <a:t>Methodology</a:t>
            </a:r>
          </a:p>
        </p:txBody>
      </p:sp>
      <p:sp>
        <p:nvSpPr>
          <p:cNvPr id="3" name="Content Placeholder 2"/>
          <p:cNvSpPr>
            <a:spLocks noGrp="1"/>
          </p:cNvSpPr>
          <p:nvPr>
            <p:ph idx="1"/>
          </p:nvPr>
        </p:nvSpPr>
        <p:spPr>
          <a:xfrm>
            <a:off x="425196" y="1565556"/>
            <a:ext cx="2334332" cy="3726888"/>
          </a:xfrm>
        </p:spPr>
        <p:txBody>
          <a:bodyPr vert="horz" lIns="91440" tIns="45720" rIns="91440" bIns="45720" rtlCol="0" anchor="ctr">
            <a:normAutofit/>
          </a:bodyPr>
          <a:lstStyle/>
          <a:p>
            <a:pPr marL="0" indent="0" defTabSz="914400">
              <a:lnSpc>
                <a:spcPct val="100000"/>
              </a:lnSpc>
              <a:buNone/>
            </a:pPr>
            <a:r>
              <a:rPr lang="en-US" sz="2400" b="1" cap="all" spc="400">
                <a:solidFill>
                  <a:schemeClr val="tx2"/>
                </a:solidFill>
              </a:rPr>
              <a:t>Energy Map , vertical and horizontal seam removal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Freeform 6" title="scalloped circle">
            <a:extLst>
              <a:ext uri="{FF2B5EF4-FFF2-40B4-BE49-F238E27FC236}">
                <a16:creationId xmlns:a16="http://schemas.microsoft.com/office/drawing/2014/main" id="{BA15FC70-5D44-4EDC-917B-7183FDE6EE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7" name="Rectangle 16" title="left edge border">
            <a:extLst>
              <a:ext uri="{FF2B5EF4-FFF2-40B4-BE49-F238E27FC236}">
                <a16:creationId xmlns:a16="http://schemas.microsoft.com/office/drawing/2014/main" id="{E0FDFFBE-5ED1-4C3A-BECC-06257E024B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2352F61-0C8B-4FCD-B42D-4723276084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2" title="right scallop background shape">
            <a:extLst>
              <a:ext uri="{FF2B5EF4-FFF2-40B4-BE49-F238E27FC236}">
                <a16:creationId xmlns:a16="http://schemas.microsoft.com/office/drawing/2014/main" id="{F28B6E25-9A48-4CF7-BF86-3D7DD1C783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5182108" y="0"/>
            <a:ext cx="396188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sp>
        <p:nvSpPr>
          <p:cNvPr id="23" name="Slide Number Placeholder 2">
            <a:extLst>
              <a:ext uri="{FF2B5EF4-FFF2-40B4-BE49-F238E27FC236}">
                <a16:creationId xmlns:a16="http://schemas.microsoft.com/office/drawing/2014/main" id="{3555F092-2F25-437B-A97A-2D67B337B1A4}"/>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4107" y="6367419"/>
            <a:ext cx="1747292" cy="345796"/>
          </a:xfrm>
          <a:prstGeom prst="rect">
            <a:avLst/>
          </a:prstGeom>
        </p:spPr>
        <p:txBody>
          <a:bodyPr vert="horz" lIns="91440" tIns="45720" rIns="91440" bIns="45720" rtlCol="0" anchor="ctr"/>
          <a:lstStyle>
            <a:defPPr>
              <a:defRPr lang="en-US"/>
            </a:defPPr>
            <a:lvl1pPr marL="0" algn="r" defTabSz="914400" rtl="0" eaLnBrk="1" latinLnBrk="0" hangingPunct="1">
              <a:defRPr sz="1200" kern="1200"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0" name="Content Placeholder 4" descr="A flock of seagulls flying in the air&#10;&#10;Description generated with very high confidence">
            <a:extLst>
              <a:ext uri="{FF2B5EF4-FFF2-40B4-BE49-F238E27FC236}">
                <a16:creationId xmlns:a16="http://schemas.microsoft.com/office/drawing/2014/main" id="{806434AF-C1B6-4F55-907B-BBAF926B202C}"/>
              </a:ext>
            </a:extLst>
          </p:cNvPr>
          <p:cNvPicPr>
            <a:picLocks noChangeAspect="1"/>
          </p:cNvPicPr>
          <p:nvPr/>
        </p:nvPicPr>
        <p:blipFill rotWithShape="1">
          <a:blip r:embed="rId2">
            <a:extLst>
              <a:ext uri="{28A0092B-C50C-407E-A947-70E740481C1C}">
                <a14:useLocalDpi xmlns:a14="http://schemas.microsoft.com/office/drawing/2010/main" val="0"/>
              </a:ext>
            </a:extLst>
          </a:blip>
          <a:srcRect l="14229" r="12695" b="-4"/>
          <a:stretch/>
        </p:blipFill>
        <p:spPr>
          <a:xfrm>
            <a:off x="5664708" y="643464"/>
            <a:ext cx="2996691" cy="2706624"/>
          </a:xfrm>
          <a:prstGeom prst="rect">
            <a:avLst/>
          </a:prstGeom>
        </p:spPr>
      </p:pic>
      <p:pic>
        <p:nvPicPr>
          <p:cNvPr id="7" name="Picture 6" descr="A picture containing outdoor, animal, black&#10;&#10;Description generated with high confidence">
            <a:extLst>
              <a:ext uri="{FF2B5EF4-FFF2-40B4-BE49-F238E27FC236}">
                <a16:creationId xmlns:a16="http://schemas.microsoft.com/office/drawing/2014/main" id="{444EB0A8-3A8F-44B0-907C-AAEE4F19B17E}"/>
              </a:ext>
            </a:extLst>
          </p:cNvPr>
          <p:cNvPicPr>
            <a:picLocks noChangeAspect="1"/>
          </p:cNvPicPr>
          <p:nvPr/>
        </p:nvPicPr>
        <p:blipFill rotWithShape="1">
          <a:blip r:embed="rId3">
            <a:extLst>
              <a:ext uri="{28A0092B-C50C-407E-A947-70E740481C1C}">
                <a14:useLocalDpi xmlns:a14="http://schemas.microsoft.com/office/drawing/2010/main" val="0"/>
              </a:ext>
            </a:extLst>
          </a:blip>
          <a:srcRect l="14707" r="12217" b="-4"/>
          <a:stretch/>
        </p:blipFill>
        <p:spPr>
          <a:xfrm>
            <a:off x="5664706" y="3511829"/>
            <a:ext cx="2996692" cy="2706624"/>
          </a:xfrm>
          <a:prstGeom prst="rect">
            <a:avLst/>
          </a:prstGeom>
        </p:spPr>
      </p:pic>
      <p:sp>
        <p:nvSpPr>
          <p:cNvPr id="2" name="Title 1">
            <a:extLst>
              <a:ext uri="{FF2B5EF4-FFF2-40B4-BE49-F238E27FC236}">
                <a16:creationId xmlns:a16="http://schemas.microsoft.com/office/drawing/2014/main" id="{267CEC1C-EB83-405F-A805-1A0C25AB58CA}"/>
              </a:ext>
            </a:extLst>
          </p:cNvPr>
          <p:cNvSpPr>
            <a:spLocks noGrp="1"/>
          </p:cNvSpPr>
          <p:nvPr>
            <p:ph type="title"/>
          </p:nvPr>
        </p:nvSpPr>
        <p:spPr>
          <a:xfrm>
            <a:off x="483636" y="954923"/>
            <a:ext cx="4406771" cy="4656552"/>
          </a:xfrm>
        </p:spPr>
        <p:txBody>
          <a:bodyPr vert="horz" lIns="91440" tIns="45720" rIns="91440" bIns="45720" rtlCol="0" anchor="ctr">
            <a:normAutofit/>
          </a:bodyPr>
          <a:lstStyle/>
          <a:p>
            <a:pPr algn="ctr" defTabSz="914400"/>
            <a:r>
              <a:rPr lang="en-US" sz="9300" spc="800"/>
              <a:t>Energy maps</a:t>
            </a:r>
          </a:p>
        </p:txBody>
      </p:sp>
    </p:spTree>
    <p:extLst>
      <p:ext uri="{BB962C8B-B14F-4D97-AF65-F5344CB8AC3E}">
        <p14:creationId xmlns:p14="http://schemas.microsoft.com/office/powerpoint/2010/main" val="94735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Freeform 6" title="scalloped circle">
            <a:extLst>
              <a:ext uri="{FF2B5EF4-FFF2-40B4-BE49-F238E27FC236}">
                <a16:creationId xmlns:a16="http://schemas.microsoft.com/office/drawing/2014/main" id="{BA15FC70-5D44-4EDC-917B-7183FDE6EE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7" name="Rectangle 16" title="left edge border">
            <a:extLst>
              <a:ext uri="{FF2B5EF4-FFF2-40B4-BE49-F238E27FC236}">
                <a16:creationId xmlns:a16="http://schemas.microsoft.com/office/drawing/2014/main" id="{E0FDFFBE-5ED1-4C3A-BECC-06257E024B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2352F61-0C8B-4FCD-B42D-4723276084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Freeform 22" title="right scallop background shape">
            <a:extLst>
              <a:ext uri="{FF2B5EF4-FFF2-40B4-BE49-F238E27FC236}">
                <a16:creationId xmlns:a16="http://schemas.microsoft.com/office/drawing/2014/main" id="{F28B6E25-9A48-4CF7-BF86-3D7DD1C783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5182108" y="0"/>
            <a:ext cx="396188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sp>
        <p:nvSpPr>
          <p:cNvPr id="23" name="Slide Number Placeholder 2">
            <a:extLst>
              <a:ext uri="{FF2B5EF4-FFF2-40B4-BE49-F238E27FC236}">
                <a16:creationId xmlns:a16="http://schemas.microsoft.com/office/drawing/2014/main" id="{3555F092-2F25-437B-A97A-2D67B337B1A4}"/>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4107" y="6367419"/>
            <a:ext cx="1747292" cy="345796"/>
          </a:xfrm>
          <a:prstGeom prst="rect">
            <a:avLst/>
          </a:prstGeom>
        </p:spPr>
        <p:txBody>
          <a:bodyPr vert="horz" lIns="91440" tIns="45720" rIns="91440" bIns="45720" rtlCol="0" anchor="ctr"/>
          <a:lstStyle>
            <a:defPPr>
              <a:defRPr lang="en-US"/>
            </a:defPPr>
            <a:lvl1pPr marL="0" algn="r" defTabSz="914400" rtl="0" eaLnBrk="1" latinLnBrk="0" hangingPunct="1">
              <a:defRPr sz="1200" kern="1200"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8B323">
                  <a:lumMod val="50000"/>
                </a:srgbClr>
              </a:solidFill>
              <a:effectLst/>
              <a:uLnTx/>
              <a:uFillTx/>
              <a:latin typeface="Gill Sans MT" panose="020B0502020104020203"/>
              <a:ea typeface="+mn-ea"/>
              <a:cs typeface="+mn-cs"/>
            </a:endParaRPr>
          </a:p>
        </p:txBody>
      </p:sp>
      <p:pic>
        <p:nvPicPr>
          <p:cNvPr id="10" name="Content Placeholder 4">
            <a:extLst>
              <a:ext uri="{FF2B5EF4-FFF2-40B4-BE49-F238E27FC236}">
                <a16:creationId xmlns:a16="http://schemas.microsoft.com/office/drawing/2014/main" id="{806434AF-C1B6-4F55-907B-BBAF926B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69" y="643464"/>
            <a:ext cx="2029968" cy="2706624"/>
          </a:xfrm>
          <a:prstGeom prst="rect">
            <a:avLst/>
          </a:prstGeom>
        </p:spPr>
      </p:pic>
      <p:pic>
        <p:nvPicPr>
          <p:cNvPr id="7" name="Picture 6">
            <a:extLst>
              <a:ext uri="{FF2B5EF4-FFF2-40B4-BE49-F238E27FC236}">
                <a16:creationId xmlns:a16="http://schemas.microsoft.com/office/drawing/2014/main" id="{444EB0A8-3A8F-44B0-907C-AAEE4F19B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068" y="3511829"/>
            <a:ext cx="2029968" cy="2706624"/>
          </a:xfrm>
          <a:prstGeom prst="rect">
            <a:avLst/>
          </a:prstGeom>
        </p:spPr>
      </p:pic>
      <p:sp>
        <p:nvSpPr>
          <p:cNvPr id="2" name="Title 1">
            <a:extLst>
              <a:ext uri="{FF2B5EF4-FFF2-40B4-BE49-F238E27FC236}">
                <a16:creationId xmlns:a16="http://schemas.microsoft.com/office/drawing/2014/main" id="{267CEC1C-EB83-405F-A805-1A0C25AB58CA}"/>
              </a:ext>
            </a:extLst>
          </p:cNvPr>
          <p:cNvSpPr>
            <a:spLocks noGrp="1"/>
          </p:cNvSpPr>
          <p:nvPr>
            <p:ph type="title"/>
          </p:nvPr>
        </p:nvSpPr>
        <p:spPr>
          <a:xfrm>
            <a:off x="483636" y="954923"/>
            <a:ext cx="4406771" cy="4656552"/>
          </a:xfrm>
        </p:spPr>
        <p:txBody>
          <a:bodyPr vert="horz" lIns="91440" tIns="45720" rIns="91440" bIns="45720" rtlCol="0" anchor="ctr">
            <a:normAutofit/>
          </a:bodyPr>
          <a:lstStyle/>
          <a:p>
            <a:pPr algn="ctr" defTabSz="914400"/>
            <a:r>
              <a:rPr lang="en-US" sz="9300" spc="800"/>
              <a:t>Energy maps</a:t>
            </a:r>
          </a:p>
        </p:txBody>
      </p:sp>
    </p:spTree>
    <p:extLst>
      <p:ext uri="{BB962C8B-B14F-4D97-AF65-F5344CB8AC3E}">
        <p14:creationId xmlns:p14="http://schemas.microsoft.com/office/powerpoint/2010/main" val="389561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title="scalloped circle">
            <a:extLst>
              <a:ext uri="{FF2B5EF4-FFF2-40B4-BE49-F238E27FC236}">
                <a16:creationId xmlns:a16="http://schemas.microsoft.com/office/drawing/2014/main" id="{7520F84D-966A-41CD-B818-16BF32EF1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9" name="Rectangle 28" title="left edge border">
            <a:extLst>
              <a:ext uri="{FF2B5EF4-FFF2-40B4-BE49-F238E27FC236}">
                <a16:creationId xmlns:a16="http://schemas.microsoft.com/office/drawing/2014/main" id="{57510D23-E323-4577-A8EA-12C6C6019B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AB4FFECA-0832-4FE3-B587-054A0F2D80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65858E6-5C0F-4AAE-A1AC-29BA07FFEE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5192" y="864911"/>
            <a:ext cx="6773613" cy="3467282"/>
          </a:xfrm>
        </p:spPr>
        <p:txBody>
          <a:bodyPr vert="horz" lIns="91440" tIns="45720" rIns="91440" bIns="45720" rtlCol="0" anchor="b">
            <a:normAutofit/>
          </a:bodyPr>
          <a:lstStyle/>
          <a:p>
            <a:pPr algn="ctr" defTabSz="914400"/>
            <a:r>
              <a:rPr lang="en-US" sz="7000" spc="800"/>
              <a:t>Methodology</a:t>
            </a:r>
          </a:p>
        </p:txBody>
      </p:sp>
      <p:sp>
        <p:nvSpPr>
          <p:cNvPr id="3" name="Content Placeholder 2"/>
          <p:cNvSpPr>
            <a:spLocks noGrp="1"/>
          </p:cNvSpPr>
          <p:nvPr>
            <p:ph idx="1"/>
          </p:nvPr>
        </p:nvSpPr>
        <p:spPr>
          <a:xfrm>
            <a:off x="1554985" y="5493376"/>
            <a:ext cx="6034030" cy="742279"/>
          </a:xfrm>
        </p:spPr>
        <p:txBody>
          <a:bodyPr vert="horz" lIns="91440" tIns="45720" rIns="91440" bIns="45720" rtlCol="0" anchor="ctr">
            <a:normAutofit/>
          </a:bodyPr>
          <a:lstStyle/>
          <a:p>
            <a:pPr marL="0" indent="0" algn="ctr" defTabSz="914400">
              <a:lnSpc>
                <a:spcPct val="100000"/>
              </a:lnSpc>
              <a:buNone/>
            </a:pPr>
            <a:r>
              <a:rPr lang="en-US" sz="1600" b="1" cap="all" spc="400">
                <a:solidFill>
                  <a:srgbClr val="2A1A00"/>
                </a:solidFill>
              </a:rPr>
              <a:t>Object removal</a:t>
            </a:r>
          </a:p>
        </p:txBody>
      </p:sp>
    </p:spTree>
    <p:extLst>
      <p:ext uri="{BB962C8B-B14F-4D97-AF65-F5344CB8AC3E}">
        <p14:creationId xmlns:p14="http://schemas.microsoft.com/office/powerpoint/2010/main" val="337054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Removal example</a:t>
            </a:r>
          </a:p>
        </p:txBody>
      </p:sp>
      <p:sp>
        <p:nvSpPr>
          <p:cNvPr id="3" name="Content Placeholder 2"/>
          <p:cNvSpPr>
            <a:spLocks noGrp="1"/>
          </p:cNvSpPr>
          <p:nvPr>
            <p:ph sz="half" idx="1"/>
          </p:nvPr>
        </p:nvSpPr>
        <p:spPr/>
        <p:txBody>
          <a:bodyPr/>
          <a:lstStyle/>
          <a:p>
            <a:pPr marL="0" indent="0">
              <a:buNone/>
            </a:pPr>
            <a:r>
              <a:rPr lang="en-US" dirty="0"/>
              <a:t> </a:t>
            </a:r>
          </a:p>
        </p:txBody>
      </p:sp>
      <p:sp>
        <p:nvSpPr>
          <p:cNvPr id="5" name="Content Placeholder 4">
            <a:extLst>
              <a:ext uri="{FF2B5EF4-FFF2-40B4-BE49-F238E27FC236}">
                <a16:creationId xmlns:a16="http://schemas.microsoft.com/office/drawing/2014/main" id="{CADDFC17-7D5D-407A-8654-79C1C85205DD}"/>
              </a:ext>
            </a:extLst>
          </p:cNvPr>
          <p:cNvSpPr>
            <a:spLocks noGrp="1"/>
          </p:cNvSpPr>
          <p:nvPr>
            <p:ph sz="half" idx="2"/>
          </p:nvPr>
        </p:nvSpPr>
        <p:spPr/>
        <p:txBody>
          <a:bodyPr/>
          <a:lstStyle/>
          <a:p>
            <a:endParaRPr lang="en-US"/>
          </a:p>
        </p:txBody>
      </p:sp>
      <p:pic>
        <p:nvPicPr>
          <p:cNvPr id="1026" name="Picture 35">
            <a:extLst>
              <a:ext uri="{FF2B5EF4-FFF2-40B4-BE49-F238E27FC236}">
                <a16:creationId xmlns:a16="http://schemas.microsoft.com/office/drawing/2014/main" id="{0FEA198D-1DB2-46B9-A1FF-6F048171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85" y="2587851"/>
            <a:ext cx="3653073" cy="296655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6">
            <a:extLst>
              <a:ext uri="{FF2B5EF4-FFF2-40B4-BE49-F238E27FC236}">
                <a16:creationId xmlns:a16="http://schemas.microsoft.com/office/drawing/2014/main" id="{8EE575B7-3AB8-414D-A998-5ECA34D28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880" y="2587851"/>
            <a:ext cx="3524620" cy="29665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E15097-A462-4C5D-B1C4-100EB1E8A67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2B6-F4D0-4F0A-8DA4-4D56E6932520}"/>
              </a:ext>
            </a:extLst>
          </p:cNvPr>
          <p:cNvSpPr>
            <a:spLocks noGrp="1"/>
          </p:cNvSpPr>
          <p:nvPr>
            <p:ph type="title"/>
          </p:nvPr>
        </p:nvSpPr>
        <p:spPr/>
        <p:txBody>
          <a:bodyPr/>
          <a:lstStyle/>
          <a:p>
            <a:r>
              <a:rPr lang="en-US" dirty="0"/>
              <a:t>Object removal example</a:t>
            </a:r>
          </a:p>
        </p:txBody>
      </p:sp>
      <p:pic>
        <p:nvPicPr>
          <p:cNvPr id="2050" name="Picture 41">
            <a:extLst>
              <a:ext uri="{FF2B5EF4-FFF2-40B4-BE49-F238E27FC236}">
                <a16:creationId xmlns:a16="http://schemas.microsoft.com/office/drawing/2014/main" id="{44F38789-31AA-4D2B-9FBD-6A1FCEE3A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4" y="2562224"/>
            <a:ext cx="3699707" cy="277176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2">
            <a:extLst>
              <a:ext uri="{FF2B5EF4-FFF2-40B4-BE49-F238E27FC236}">
                <a16:creationId xmlns:a16="http://schemas.microsoft.com/office/drawing/2014/main" id="{71EC97A0-8899-4C57-934B-83A2060AB1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5400" y="2562224"/>
            <a:ext cx="3431557" cy="27717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7F84A6-2DF2-4B5C-9BA4-56016F8497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F39A1BC5-7ED6-41CC-9E9B-EC52A4D9DECB}"/>
              </a:ext>
            </a:extLst>
          </p:cNvPr>
          <p:cNvSpPr>
            <a:spLocks noChangeArrowheads="1"/>
          </p:cNvSpPr>
          <p:nvPr/>
        </p:nvSpPr>
        <p:spPr bwMode="auto">
          <a:xfrm>
            <a:off x="0" y="2647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C48EFA7-2036-4C0D-B1C1-B4DB58E589D9}"/>
              </a:ext>
            </a:extLst>
          </p:cNvPr>
          <p:cNvSpPr>
            <a:spLocks noChangeArrowheads="1"/>
          </p:cNvSpPr>
          <p:nvPr/>
        </p:nvSpPr>
        <p:spPr bwMode="auto">
          <a:xfrm>
            <a:off x="0" y="521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7848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447</TotalTime>
  <Words>619</Words>
  <Application>Microsoft Office PowerPoint</Application>
  <PresentationFormat>On-screen Show (4:3)</PresentationFormat>
  <Paragraphs>82</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Impact</vt:lpstr>
      <vt:lpstr>Times New Roman</vt:lpstr>
      <vt:lpstr>Badge</vt:lpstr>
      <vt:lpstr>Seam Carving for Content-Aware Image Resizing</vt:lpstr>
      <vt:lpstr>Overview</vt:lpstr>
      <vt:lpstr>Introduction </vt:lpstr>
      <vt:lpstr>Methodology</vt:lpstr>
      <vt:lpstr>Energy maps</vt:lpstr>
      <vt:lpstr>Energy maps</vt:lpstr>
      <vt:lpstr>Methodology</vt:lpstr>
      <vt:lpstr>Object Removal example</vt:lpstr>
      <vt:lpstr>Object removal example</vt:lpstr>
      <vt:lpstr>Object removal example</vt:lpstr>
      <vt:lpstr>Object removal example</vt:lpstr>
      <vt:lpstr>Object removal example</vt:lpstr>
      <vt:lpstr>Methodology</vt:lpstr>
      <vt:lpstr>Amplification example</vt:lpstr>
      <vt:lpstr>Amplification example</vt:lpstr>
      <vt:lpstr>Methodology</vt:lpstr>
      <vt:lpstr>Enlarging example</vt:lpstr>
      <vt:lpstr>Methodology</vt:lpstr>
      <vt:lpstr>Application in arts</vt:lpstr>
      <vt:lpstr>outputs</vt:lpstr>
      <vt:lpstr>Failure of algorithm</vt:lpstr>
      <vt:lpstr>Failure of algorithm</vt:lpstr>
      <vt:lpstr>Failure of algorithm</vt:lpstr>
      <vt:lpstr>Contribution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YANTRA</dc:creator>
  <cp:lastModifiedBy>mohit vaishnav</cp:lastModifiedBy>
  <cp:revision>28</cp:revision>
  <dcterms:created xsi:type="dcterms:W3CDTF">2018-01-10T23:32:22Z</dcterms:created>
  <dcterms:modified xsi:type="dcterms:W3CDTF">2018-01-11T14:46:14Z</dcterms:modified>
</cp:coreProperties>
</file>