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ABF5A-4264-4CE9-B7AB-141CD54FBE9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32474-B253-473B-BFF0-2759B040EF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1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32474-B253-473B-BFF0-2759B040EFF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4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23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65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7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3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9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8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1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D5DF-FD3F-41D9-B2D4-498DC481935A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9777-FAEE-48E8-983E-A8B193D9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of </a:t>
            </a:r>
            <a:r>
              <a:rPr lang="fr-FR" dirty="0" err="1" smtClean="0"/>
              <a:t>bandpass</a:t>
            </a:r>
            <a:r>
              <a:rPr lang="fr-FR" dirty="0" smtClean="0"/>
              <a:t> signal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continuous</a:t>
            </a:r>
            <a:r>
              <a:rPr lang="fr-FR" dirty="0" smtClean="0"/>
              <a:t> time and real-</a:t>
            </a:r>
            <a:r>
              <a:rPr lang="fr-FR" dirty="0" err="1" smtClean="0"/>
              <a:t>valued</a:t>
            </a:r>
            <a:r>
              <a:rPr lang="fr-FR" dirty="0" smtClean="0"/>
              <a:t> signal x(t) </a:t>
            </a:r>
            <a:r>
              <a:rPr lang="fr-FR" dirty="0" err="1" smtClean="0"/>
              <a:t>whose</a:t>
            </a:r>
            <a:r>
              <a:rPr lang="fr-FR" dirty="0" smtClean="0"/>
              <a:t> </a:t>
            </a:r>
            <a:r>
              <a:rPr lang="fr-FR" dirty="0" err="1" smtClean="0"/>
              <a:t>spectrum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bandpass</a:t>
            </a:r>
            <a:r>
              <a:rPr lang="fr-FR" dirty="0" smtClean="0"/>
              <a:t> [f</a:t>
            </a:r>
            <a:r>
              <a:rPr lang="fr-FR" baseline="-25000" dirty="0" smtClean="0"/>
              <a:t>1</a:t>
            </a:r>
            <a:r>
              <a:rPr lang="fr-FR" dirty="0" smtClean="0"/>
              <a:t>, f</a:t>
            </a:r>
            <a:r>
              <a:rPr lang="fr-FR" baseline="-25000" dirty="0" smtClean="0"/>
              <a:t>2</a:t>
            </a:r>
            <a:r>
              <a:rPr lang="fr-FR" dirty="0" smtClean="0"/>
              <a:t>],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modulus</a:t>
            </a:r>
            <a:r>
              <a:rPr lang="fr-FR" dirty="0" smtClean="0"/>
              <a:t> of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/>
              <a:t>F</a:t>
            </a:r>
            <a:r>
              <a:rPr lang="fr-FR" dirty="0" smtClean="0"/>
              <a:t>ourier </a:t>
            </a:r>
            <a:r>
              <a:rPr lang="fr-FR" dirty="0" err="1" smtClean="0"/>
              <a:t>transform</a:t>
            </a:r>
            <a:r>
              <a:rPr lang="fr-FR" dirty="0" smtClean="0"/>
              <a:t> has a </a:t>
            </a:r>
            <a:r>
              <a:rPr lang="fr-FR" dirty="0" err="1" smtClean="0"/>
              <a:t>symmetrical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 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995936" y="3717032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057003" y="35010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baseline="30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03" y="3501008"/>
                <a:ext cx="158417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7884368" y="547658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36450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 = f</a:t>
            </a:r>
            <a:r>
              <a:rPr lang="fr-FR" baseline="-25000" dirty="0" smtClean="0"/>
              <a:t>2</a:t>
            </a:r>
            <a:r>
              <a:rPr lang="fr-FR" dirty="0" smtClean="0"/>
              <a:t> – f</a:t>
            </a:r>
            <a:r>
              <a:rPr lang="fr-FR" baseline="-25000" dirty="0" smtClean="0"/>
              <a:t>1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And </a:t>
            </a:r>
            <a:r>
              <a:rPr lang="fr-FR" dirty="0" err="1" smtClean="0"/>
              <a:t>f</a:t>
            </a:r>
            <a:r>
              <a:rPr lang="fr-FR" baseline="-25000" dirty="0" err="1" smtClean="0"/>
              <a:t>c</a:t>
            </a:r>
            <a:r>
              <a:rPr lang="fr-FR" baseline="-25000" dirty="0" smtClean="0"/>
              <a:t> </a:t>
            </a:r>
            <a:r>
              <a:rPr lang="fr-FR" dirty="0" smtClean="0"/>
              <a:t>= (f</a:t>
            </a:r>
            <a:r>
              <a:rPr lang="fr-FR" baseline="-25000" dirty="0" smtClean="0"/>
              <a:t>1</a:t>
            </a:r>
            <a:r>
              <a:rPr lang="fr-FR" dirty="0" smtClean="0"/>
              <a:t> + f</a:t>
            </a:r>
            <a:r>
              <a:rPr lang="fr-FR" baseline="-25000" dirty="0" smtClean="0"/>
              <a:t>2</a:t>
            </a:r>
            <a:r>
              <a:rPr lang="fr-FR" dirty="0" smtClean="0"/>
              <a:t> ) /2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102874" y="6211669"/>
            <a:ext cx="112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 = f</a:t>
            </a:r>
            <a:r>
              <a:rPr lang="fr-FR" baseline="-25000" dirty="0" smtClean="0"/>
              <a:t>2</a:t>
            </a:r>
            <a:r>
              <a:rPr lang="fr-FR" dirty="0" smtClean="0"/>
              <a:t> – f</a:t>
            </a:r>
            <a:r>
              <a:rPr lang="fr-FR" baseline="-25000" dirty="0" smtClean="0"/>
              <a:t>1</a:t>
            </a:r>
            <a:r>
              <a:rPr lang="fr-FR" dirty="0" smtClean="0"/>
              <a:t>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1403648" y="4365104"/>
            <a:ext cx="6480720" cy="1800200"/>
            <a:chOff x="1403648" y="4365104"/>
            <a:chExt cx="6480720" cy="180020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403648" y="5661248"/>
              <a:ext cx="62646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668344" y="566124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orme libre 9"/>
            <p:cNvSpPr/>
            <p:nvPr/>
          </p:nvSpPr>
          <p:spPr>
            <a:xfrm>
              <a:off x="4849091" y="4729003"/>
              <a:ext cx="1496291" cy="942124"/>
            </a:xfrm>
            <a:custGeom>
              <a:avLst/>
              <a:gdLst>
                <a:gd name="connsiteX0" fmla="*/ 0 w 1496291"/>
                <a:gd name="connsiteY0" fmla="*/ 923652 h 942124"/>
                <a:gd name="connsiteX1" fmla="*/ 1016000 w 1496291"/>
                <a:gd name="connsiteY1" fmla="*/ 15 h 942124"/>
                <a:gd name="connsiteX2" fmla="*/ 1496291 w 1496291"/>
                <a:gd name="connsiteY2" fmla="*/ 942124 h 942124"/>
                <a:gd name="connsiteX3" fmla="*/ 1496291 w 1496291"/>
                <a:gd name="connsiteY3" fmla="*/ 942124 h 942124"/>
                <a:gd name="connsiteX4" fmla="*/ 1496291 w 1496291"/>
                <a:gd name="connsiteY4" fmla="*/ 942124 h 9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291" h="942124">
                  <a:moveTo>
                    <a:pt x="0" y="923652"/>
                  </a:moveTo>
                  <a:cubicBezTo>
                    <a:pt x="383309" y="460294"/>
                    <a:pt x="766618" y="-3064"/>
                    <a:pt x="1016000" y="15"/>
                  </a:cubicBezTo>
                  <a:cubicBezTo>
                    <a:pt x="1265382" y="3094"/>
                    <a:pt x="1496291" y="942124"/>
                    <a:pt x="1496291" y="942124"/>
                  </a:cubicBezTo>
                  <a:lnTo>
                    <a:pt x="1496291" y="942124"/>
                  </a:lnTo>
                  <a:lnTo>
                    <a:pt x="1496291" y="94212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1691680" y="4733591"/>
              <a:ext cx="1496291" cy="942124"/>
            </a:xfrm>
            <a:custGeom>
              <a:avLst/>
              <a:gdLst>
                <a:gd name="connsiteX0" fmla="*/ 0 w 1496291"/>
                <a:gd name="connsiteY0" fmla="*/ 923652 h 942124"/>
                <a:gd name="connsiteX1" fmla="*/ 1016000 w 1496291"/>
                <a:gd name="connsiteY1" fmla="*/ 15 h 942124"/>
                <a:gd name="connsiteX2" fmla="*/ 1496291 w 1496291"/>
                <a:gd name="connsiteY2" fmla="*/ 942124 h 942124"/>
                <a:gd name="connsiteX3" fmla="*/ 1496291 w 1496291"/>
                <a:gd name="connsiteY3" fmla="*/ 942124 h 942124"/>
                <a:gd name="connsiteX4" fmla="*/ 1496291 w 1496291"/>
                <a:gd name="connsiteY4" fmla="*/ 942124 h 9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291" h="942124">
                  <a:moveTo>
                    <a:pt x="0" y="923652"/>
                  </a:moveTo>
                  <a:cubicBezTo>
                    <a:pt x="383309" y="460294"/>
                    <a:pt x="766618" y="-3064"/>
                    <a:pt x="1016000" y="15"/>
                  </a:cubicBezTo>
                  <a:cubicBezTo>
                    <a:pt x="1265382" y="3094"/>
                    <a:pt x="1496291" y="942124"/>
                    <a:pt x="1496291" y="942124"/>
                  </a:cubicBezTo>
                  <a:lnTo>
                    <a:pt x="1496291" y="942124"/>
                  </a:lnTo>
                  <a:lnTo>
                    <a:pt x="1496291" y="94212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660598" y="569855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  <a:r>
                <a:rPr lang="fr-FR" baseline="-25000" dirty="0" smtClean="0"/>
                <a:t>1</a:t>
              </a:r>
              <a:endParaRPr lang="fr-FR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987824" y="569270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 f</a:t>
              </a:r>
              <a:r>
                <a:rPr lang="fr-FR" baseline="-25000" dirty="0" smtClean="0"/>
                <a:t>1</a:t>
              </a:r>
              <a:endParaRPr lang="fr-FR" baseline="-250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228184" y="56605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  <a:r>
                <a:rPr lang="fr-FR" baseline="-25000" dirty="0"/>
                <a:t>2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39652" y="569270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 f</a:t>
              </a:r>
              <a:r>
                <a:rPr lang="fr-FR" baseline="-25000" dirty="0" smtClean="0"/>
                <a:t>2</a:t>
              </a:r>
              <a:endParaRPr lang="fr-FR" baseline="-25000" dirty="0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4849091" y="6165304"/>
              <a:ext cx="14962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36096" y="569855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f</a:t>
              </a:r>
              <a:r>
                <a:rPr lang="fr-FR" baseline="-25000" dirty="0" err="1" smtClean="0"/>
                <a:t>c</a:t>
              </a:r>
              <a:endParaRPr lang="fr-FR" baseline="-25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5597236" y="5527034"/>
              <a:ext cx="0" cy="142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5597236" y="5476582"/>
              <a:ext cx="0" cy="1839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1" idx="1"/>
              <a:endCxn id="10" idx="1"/>
            </p:cNvCxnSpPr>
            <p:nvPr/>
          </p:nvCxnSpPr>
          <p:spPr>
            <a:xfrm flipV="1">
              <a:off x="2171971" y="4729018"/>
              <a:ext cx="3693120" cy="4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4139952" y="4365104"/>
              <a:ext cx="70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7544" y="476672"/>
                <a:ext cx="76328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If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want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keep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 the one-</a:t>
                </a:r>
                <a:r>
                  <a:rPr lang="fr-FR" dirty="0" err="1" smtClean="0"/>
                  <a:t>side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spectrum</a:t>
                </a:r>
                <a:r>
                  <a:rPr lang="fr-FR" dirty="0"/>
                  <a:t> </a:t>
                </a:r>
                <a:r>
                  <a:rPr lang="fr-FR" dirty="0" smtClean="0"/>
                  <a:t>(positive </a:t>
                </a:r>
                <a:r>
                  <a:rPr lang="fr-FR" dirty="0" err="1" smtClean="0"/>
                  <a:t>frequencies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),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define</a:t>
                </a:r>
                <a:r>
                  <a:rPr lang="fr-FR" dirty="0" smtClean="0"/>
                  <a:t> a new signal, </a:t>
                </a:r>
                <a:r>
                  <a:rPr lang="fr-FR" dirty="0" err="1" smtClean="0"/>
                  <a:t>called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analytic</a:t>
                </a:r>
                <a:r>
                  <a:rPr lang="fr-FR" dirty="0" smtClean="0"/>
                  <a:t> signal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</a:p>
              <a:p>
                <a:endParaRPr lang="fr-FR" dirty="0" smtClean="0"/>
              </a:p>
              <a:p>
                <a:r>
                  <a:rPr lang="fr-FR" dirty="0"/>
                  <a:t>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</a:t>
                </a:r>
                <a:r>
                  <a:rPr lang="fr-FR" dirty="0" smtClean="0">
                    <a:sym typeface="Wingdings" panose="05000000000000000000" pitchFamily="2" charset="2"/>
                  </a:rPr>
                  <a:t> X</a:t>
                </a:r>
                <a14:m>
                  <m:oMath xmlns:m="http://schemas.openxmlformats.org/officeDocument/2006/math">
                    <m:r>
                      <a:rPr lang="fr-FR" i="1" baseline="-25000" dirty="0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fr-FR" i="1" dirty="0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fr-FR" i="1" dirty="0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fr-FR" i="1" dirty="0" smtClean="0">
                        <a:latin typeface="Cambria Math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= 2U(f). X(f) , 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err="1" smtClean="0">
                    <a:sym typeface="Wingdings" panose="05000000000000000000" pitchFamily="2" charset="2"/>
                  </a:rPr>
                  <a:t>where</a:t>
                </a:r>
                <a:r>
                  <a:rPr lang="fr-FR" dirty="0" smtClean="0">
                    <a:sym typeface="Wingdings" panose="05000000000000000000" pitchFamily="2" charset="2"/>
                  </a:rPr>
                  <a:t> u(x)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is</a:t>
                </a:r>
                <a:r>
                  <a:rPr lang="fr-FR" dirty="0" smtClean="0">
                    <a:sym typeface="Wingdings" panose="05000000000000000000" pitchFamily="2" charset="2"/>
                  </a:rPr>
                  <a:t> the ( Heaviside) unit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step</a:t>
                </a:r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:r>
                  <a:rPr lang="fr-FR" dirty="0" err="1" smtClean="0">
                    <a:sym typeface="Wingdings" panose="05000000000000000000" pitchFamily="2" charset="2"/>
                  </a:rPr>
                  <a:t>function</a:t>
                </a:r>
                <a:endParaRPr lang="fr-FR" dirty="0" smtClean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		u(x) = 0  for x </a:t>
                </a:r>
                <a:r>
                  <a:rPr lang="el-GR" dirty="0" smtClean="0">
                    <a:sym typeface="Wingdings" panose="05000000000000000000" pitchFamily="2" charset="2"/>
                  </a:rPr>
                  <a:t>ϵ</a:t>
                </a:r>
                <a:r>
                  <a:rPr lang="fr-FR" dirty="0" smtClean="0">
                    <a:sym typeface="Wingdings" panose="05000000000000000000" pitchFamily="2" charset="2"/>
                  </a:rPr>
                  <a:t> ] - </a:t>
                </a:r>
                <a:r>
                  <a:rPr lang="fr-FR" dirty="0" smtClean="0">
                    <a:sym typeface="Symbol"/>
                  </a:rPr>
                  <a:t> , 0 [ and u(x) = 1  for </a:t>
                </a:r>
                <a:r>
                  <a:rPr lang="fr-FR" dirty="0" smtClean="0">
                    <a:sym typeface="Wingdings" panose="05000000000000000000" pitchFamily="2" charset="2"/>
                  </a:rPr>
                  <a:t>x </a:t>
                </a:r>
                <a:r>
                  <a:rPr lang="el-GR" dirty="0" smtClean="0">
                    <a:sym typeface="Wingdings" panose="05000000000000000000" pitchFamily="2" charset="2"/>
                  </a:rPr>
                  <a:t>ϵ</a:t>
                </a:r>
                <a:r>
                  <a:rPr lang="fr-FR" dirty="0" smtClean="0">
                    <a:sym typeface="Wingdings" panose="05000000000000000000" pitchFamily="2" charset="2"/>
                  </a:rPr>
                  <a:t> [</a:t>
                </a:r>
                <a:r>
                  <a:rPr lang="fr-FR" dirty="0" smtClean="0">
                    <a:sym typeface="Symbol"/>
                  </a:rPr>
                  <a:t> 0 , + </a:t>
                </a:r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ym typeface="Symbol"/>
                  </a:rPr>
                  <a:t> [ </a:t>
                </a:r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7632848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719" t="-1502" b="-3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/>
          <p:cNvCxnSpPr/>
          <p:nvPr/>
        </p:nvCxnSpPr>
        <p:spPr>
          <a:xfrm>
            <a:off x="1177039" y="4700597"/>
            <a:ext cx="6264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2627784" y="2651036"/>
            <a:ext cx="6048672" cy="2794188"/>
            <a:chOff x="2627784" y="2651036"/>
            <a:chExt cx="6048672" cy="2794188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7441735" y="4700597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orme libre 5"/>
            <p:cNvSpPr/>
            <p:nvPr/>
          </p:nvSpPr>
          <p:spPr>
            <a:xfrm>
              <a:off x="4622482" y="2996952"/>
              <a:ext cx="1496291" cy="1713524"/>
            </a:xfrm>
            <a:custGeom>
              <a:avLst/>
              <a:gdLst>
                <a:gd name="connsiteX0" fmla="*/ 0 w 1496291"/>
                <a:gd name="connsiteY0" fmla="*/ 923652 h 942124"/>
                <a:gd name="connsiteX1" fmla="*/ 1016000 w 1496291"/>
                <a:gd name="connsiteY1" fmla="*/ 15 h 942124"/>
                <a:gd name="connsiteX2" fmla="*/ 1496291 w 1496291"/>
                <a:gd name="connsiteY2" fmla="*/ 942124 h 942124"/>
                <a:gd name="connsiteX3" fmla="*/ 1496291 w 1496291"/>
                <a:gd name="connsiteY3" fmla="*/ 942124 h 942124"/>
                <a:gd name="connsiteX4" fmla="*/ 1496291 w 1496291"/>
                <a:gd name="connsiteY4" fmla="*/ 942124 h 9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291" h="942124">
                  <a:moveTo>
                    <a:pt x="0" y="923652"/>
                  </a:moveTo>
                  <a:cubicBezTo>
                    <a:pt x="383309" y="460294"/>
                    <a:pt x="766618" y="-3064"/>
                    <a:pt x="1016000" y="15"/>
                  </a:cubicBezTo>
                  <a:cubicBezTo>
                    <a:pt x="1265382" y="3094"/>
                    <a:pt x="1496291" y="942124"/>
                    <a:pt x="1496291" y="942124"/>
                  </a:cubicBezTo>
                  <a:lnTo>
                    <a:pt x="1496291" y="942124"/>
                  </a:lnTo>
                  <a:lnTo>
                    <a:pt x="1496291" y="94212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33989" y="473790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  <a:r>
                <a:rPr lang="fr-FR" baseline="-25000" dirty="0" smtClean="0"/>
                <a:t>1</a:t>
              </a:r>
              <a:endParaRPr lang="fr-FR" baseline="-250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01575" y="469989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  <a:r>
                <a:rPr lang="fr-FR" baseline="-25000" dirty="0"/>
                <a:t>2</a:t>
              </a: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4622482" y="5204653"/>
              <a:ext cx="14962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209487" y="473790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f</a:t>
              </a:r>
              <a:r>
                <a:rPr lang="fr-FR" baseline="-25000" dirty="0" err="1" smtClean="0"/>
                <a:t>c</a:t>
              </a:r>
              <a:endParaRPr lang="fr-FR" baseline="-2500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5370627" y="4566383"/>
              <a:ext cx="0" cy="142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5370627" y="4515931"/>
              <a:ext cx="0" cy="1839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3791922" y="2996952"/>
              <a:ext cx="1838672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4079419" y="2651036"/>
              <a:ext cx="1382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 max</a:t>
              </a:r>
              <a:endParaRPr lang="fr-FR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V="1">
              <a:off x="3791922" y="2780928"/>
              <a:ext cx="0" cy="26642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7740352" y="450961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627784" y="2651036"/>
                  <a:ext cx="104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FR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fr-FR" dirty="0" smtClean="0">
                                <a:sym typeface="Wingdings" panose="05000000000000000000" pitchFamily="2" charset="2"/>
                              </a:rPr>
                              <m:t>X</m:t>
                            </m:r>
                            <m:r>
                              <a:rPr lang="fr-FR" i="1" baseline="-25000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fr-FR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fr-FR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𝑓</m:t>
                            </m:r>
                            <m:r>
                              <a:rPr lang="fr-FR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2651036"/>
                  <a:ext cx="104759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539552" y="5589240"/>
                <a:ext cx="8496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analytic</a:t>
                </a:r>
                <a:r>
                  <a:rPr lang="fr-FR" dirty="0" smtClean="0"/>
                  <a:t> signal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</a:t>
                </a:r>
                <a:r>
                  <a:rPr lang="fr-FR" dirty="0" err="1" smtClean="0"/>
                  <a:t>associated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x(t)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complex-valued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= x(t) + j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(t),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,</a:t>
                </a:r>
                <a:r>
                  <a:rPr lang="fr-FR" dirty="0" smtClean="0"/>
                  <a:t> x(t)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real part of signal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imaginary</a:t>
                </a:r>
                <a:r>
                  <a:rPr lang="fr-FR" dirty="0" smtClean="0"/>
                  <a:t> part 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89240"/>
                <a:ext cx="8496944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46" t="-3311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7544" y="332655"/>
                <a:ext cx="7416824" cy="67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In </a:t>
                </a:r>
                <a:r>
                  <a:rPr lang="fr-FR" dirty="0" err="1" smtClean="0"/>
                  <a:t>fact</a:t>
                </a:r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 ∗</m:t>
                    </m:r>
                    <m:r>
                      <a:rPr lang="fr-F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fr-F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 .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𝑑𝑡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5"/>
                <a:ext cx="7416824" cy="677173"/>
              </a:xfrm>
              <a:prstGeom prst="rect">
                <a:avLst/>
              </a:prstGeom>
              <a:blipFill rotWithShape="1">
                <a:blip r:embed="rId2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67544" y="1124744"/>
                <a:ext cx="7416824" cy="260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x(t)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 are </a:t>
                </a:r>
                <a:r>
                  <a:rPr lang="fr-FR" dirty="0" err="1" smtClean="0"/>
                  <a:t>called</a:t>
                </a:r>
                <a:r>
                  <a:rPr lang="fr-FR" dirty="0" smtClean="0"/>
                  <a:t> Hilbert </a:t>
                </a:r>
                <a:r>
                  <a:rPr lang="fr-FR" dirty="0" err="1" smtClean="0"/>
                  <a:t>transforms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analytic</a:t>
                </a:r>
                <a:r>
                  <a:rPr lang="fr-FR" dirty="0" smtClean="0"/>
                  <a:t> signal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bandpass</a:t>
                </a:r>
                <a:r>
                  <a:rPr lang="fr-FR" dirty="0" smtClean="0"/>
                  <a:t> signal, but the new signal </a:t>
                </a:r>
              </a:p>
              <a:p>
                <a:endParaRPr lang="fr-FR" dirty="0"/>
              </a:p>
              <a:p>
                <a:r>
                  <a:rPr lang="fr-FR" dirty="0" smtClean="0"/>
                  <a:t>x</a:t>
                </a:r>
                <a:r>
                  <a:rPr lang="fr-FR" b="1" baseline="-25000" dirty="0">
                    <a:latin typeface="French Script MT" panose="03020402040607040605" pitchFamily="66" charset="0"/>
                  </a:rPr>
                  <a:t>l</a:t>
                </a:r>
                <a:r>
                  <a:rPr lang="fr-FR" b="1" baseline="-25000" dirty="0" smtClean="0"/>
                  <a:t> </a:t>
                </a:r>
                <a:r>
                  <a:rPr lang="fr-FR" dirty="0" smtClean="0"/>
                  <a:t>(t) =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− 2</m:t>
                        </m:r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 smtClean="0"/>
                  <a:t> 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actually</a:t>
                </a:r>
                <a:r>
                  <a:rPr lang="fr-FR" dirty="0" smtClean="0"/>
                  <a:t> a </a:t>
                </a:r>
                <a:r>
                  <a:rPr lang="fr-FR" dirty="0" err="1" smtClean="0"/>
                  <a:t>lowpass</a:t>
                </a:r>
                <a:r>
                  <a:rPr lang="fr-FR" dirty="0" smtClean="0"/>
                  <a:t> signal , </a:t>
                </a:r>
                <a:r>
                  <a:rPr lang="fr-FR" dirty="0" err="1" smtClean="0"/>
                  <a:t>because</a:t>
                </a:r>
                <a:r>
                  <a:rPr lang="fr-FR" dirty="0" smtClean="0"/>
                  <a:t> </a:t>
                </a:r>
              </a:p>
              <a:p>
                <a:endParaRPr lang="fr-FR" dirty="0"/>
              </a:p>
              <a:p>
                <a:r>
                  <a:rPr lang="fr-FR" dirty="0" smtClean="0"/>
                  <a:t>if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 [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] = G(f) </a:t>
                </a:r>
                <a:r>
                  <a:rPr lang="fr-FR" i="1" dirty="0" smtClean="0">
                    <a:latin typeface="Cambria Math"/>
                    <a:ea typeface="Cambria Math"/>
                  </a:rPr>
                  <a:t>,  </a:t>
                </a:r>
                <a:r>
                  <a:rPr lang="fr-FR" i="1" dirty="0" err="1" smtClean="0">
                    <a:latin typeface="Cambria Math"/>
                    <a:ea typeface="Cambria Math"/>
                  </a:rPr>
                  <a:t>then</a:t>
                </a:r>
                <a:r>
                  <a:rPr lang="fr-FR" i="1" dirty="0" smtClean="0">
                    <a:latin typeface="Cambria Math"/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 [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  <a:ea typeface="Cambria Math"/>
                      </a:rPr>
                      <m:t>. 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fr-FR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] =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ℱ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 [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] (f – f</a:t>
                </a:r>
                <a:r>
                  <a:rPr lang="fr-FR" baseline="-25000" dirty="0" smtClean="0"/>
                  <a:t>0</a:t>
                </a:r>
                <a:r>
                  <a:rPr lang="fr-FR" dirty="0" smtClean="0"/>
                  <a:t>) = G(f – f</a:t>
                </a:r>
                <a:r>
                  <a:rPr lang="fr-FR" baseline="-25000" dirty="0" smtClean="0"/>
                  <a:t>0</a:t>
                </a:r>
                <a:r>
                  <a:rPr lang="fr-FR" dirty="0" smtClean="0"/>
                  <a:t>) ). 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Namely</a:t>
                </a:r>
                <a:r>
                  <a:rPr lang="fr-FR" dirty="0" smtClean="0"/>
                  <a:t>,    </a:t>
                </a:r>
                <a:r>
                  <a:rPr lang="fr-FR" dirty="0" err="1" smtClean="0"/>
                  <a:t>X</a:t>
                </a:r>
                <a:r>
                  <a:rPr lang="fr-FR" b="1" baseline="-25000" dirty="0" err="1" smtClean="0">
                    <a:latin typeface="French Script MT" panose="03020402040607040605" pitchFamily="66" charset="0"/>
                  </a:rPr>
                  <a:t>l</a:t>
                </a:r>
                <a:r>
                  <a:rPr lang="fr-FR" b="1" baseline="-25000" dirty="0" smtClean="0"/>
                  <a:t> </a:t>
                </a:r>
                <a:r>
                  <a:rPr lang="fr-FR" dirty="0" smtClean="0"/>
                  <a:t> (f) =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 (f + </a:t>
                </a:r>
                <a:r>
                  <a:rPr lang="fr-FR" dirty="0" err="1" smtClean="0"/>
                  <a:t>f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7416824" cy="2603470"/>
              </a:xfrm>
              <a:prstGeom prst="rect">
                <a:avLst/>
              </a:prstGeom>
              <a:blipFill rotWithShape="1">
                <a:blip r:embed="rId3"/>
                <a:stretch>
                  <a:fillRect l="-740" t="-1171" b="-2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7060525" y="59437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orme libre 5"/>
          <p:cNvSpPr/>
          <p:nvPr/>
        </p:nvSpPr>
        <p:spPr>
          <a:xfrm>
            <a:off x="4241272" y="4240119"/>
            <a:ext cx="1496291" cy="1713524"/>
          </a:xfrm>
          <a:custGeom>
            <a:avLst/>
            <a:gdLst>
              <a:gd name="connsiteX0" fmla="*/ 0 w 1496291"/>
              <a:gd name="connsiteY0" fmla="*/ 923652 h 942124"/>
              <a:gd name="connsiteX1" fmla="*/ 1016000 w 1496291"/>
              <a:gd name="connsiteY1" fmla="*/ 15 h 942124"/>
              <a:gd name="connsiteX2" fmla="*/ 1496291 w 1496291"/>
              <a:gd name="connsiteY2" fmla="*/ 942124 h 942124"/>
              <a:gd name="connsiteX3" fmla="*/ 1496291 w 1496291"/>
              <a:gd name="connsiteY3" fmla="*/ 942124 h 942124"/>
              <a:gd name="connsiteX4" fmla="*/ 1496291 w 1496291"/>
              <a:gd name="connsiteY4" fmla="*/ 942124 h 94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291" h="942124">
                <a:moveTo>
                  <a:pt x="0" y="923652"/>
                </a:moveTo>
                <a:cubicBezTo>
                  <a:pt x="383309" y="460294"/>
                  <a:pt x="766618" y="-3064"/>
                  <a:pt x="1016000" y="15"/>
                </a:cubicBezTo>
                <a:cubicBezTo>
                  <a:pt x="1265382" y="3094"/>
                  <a:pt x="1496291" y="942124"/>
                  <a:pt x="1496291" y="942124"/>
                </a:cubicBezTo>
                <a:lnTo>
                  <a:pt x="1496291" y="942124"/>
                </a:lnTo>
                <a:lnTo>
                  <a:pt x="1496291" y="9421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20364" y="5835720"/>
            <a:ext cx="111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aseline="-25000" dirty="0" smtClean="0"/>
              <a:t>B/2</a:t>
            </a:r>
            <a:endParaRPr lang="fr-FR" sz="3600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241272" y="6447820"/>
            <a:ext cx="1496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16006" y="580955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aseline="-25000" dirty="0" smtClean="0"/>
              <a:t>0</a:t>
            </a:r>
            <a:endParaRPr lang="fr-FR" sz="3600" baseline="-25000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4989417" y="5809550"/>
            <a:ext cx="0" cy="14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989417" y="5759098"/>
            <a:ext cx="0" cy="18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989417" y="4240119"/>
            <a:ext cx="259967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485253" y="3940657"/>
            <a:ext cx="13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max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989417" y="3783524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359142" y="57527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09152" y="3524871"/>
                <a:ext cx="92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dirty="0" smtClean="0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dirty="0" smtClean="0"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fr-FR" b="1" baseline="-25000" dirty="0" smtClean="0">
                              <a:latin typeface="French Script MT" panose="03020402040607040605" pitchFamily="66" charset="0"/>
                            </a:rPr>
                            <m:t>l</m:t>
                          </m:r>
                          <m:r>
                            <a:rPr lang="fr-FR" b="0" i="1" baseline="-25000" dirty="0" smtClean="0">
                              <a:latin typeface="Cambria Math"/>
                            </a:rPr>
                            <m:t>  </m:t>
                          </m:r>
                          <m:r>
                            <a:rPr lang="fr-FR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fr-FR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𝑓</m:t>
                          </m:r>
                          <m:r>
                            <a:rPr lang="fr-FR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52" y="3524871"/>
                <a:ext cx="92576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920431" y="5937443"/>
            <a:ext cx="6264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698209" y="5809549"/>
            <a:ext cx="111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aseline="-25000" dirty="0" smtClean="0"/>
              <a:t>- B/2</a:t>
            </a:r>
            <a:endParaRPr lang="fr-FR" sz="36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964124" y="6294457"/>
            <a:ext cx="111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aseline="-25000" dirty="0" smtClean="0"/>
              <a:t>B</a:t>
            </a:r>
            <a:endParaRPr lang="fr-FR" sz="3600" baseline="-25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4125323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addition, x</a:t>
            </a:r>
            <a:r>
              <a:rPr lang="fr-FR" b="1" baseline="-25000" dirty="0" smtClean="0">
                <a:latin typeface="French Script MT" panose="03020402040607040605" pitchFamily="66" charset="0"/>
              </a:rPr>
              <a:t>l</a:t>
            </a:r>
            <a:r>
              <a:rPr lang="fr-FR" b="1" baseline="-25000" dirty="0" smtClean="0"/>
              <a:t> </a:t>
            </a:r>
            <a:r>
              <a:rPr lang="fr-FR" dirty="0" smtClean="0"/>
              <a:t>(t)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valued</a:t>
            </a:r>
            <a:r>
              <a:rPr lang="fr-FR" dirty="0" smtClean="0"/>
              <a:t> signal…</a:t>
            </a:r>
          </a:p>
          <a:p>
            <a:endParaRPr lang="fr-FR" dirty="0"/>
          </a:p>
          <a:p>
            <a:r>
              <a:rPr lang="fr-FR" dirty="0" smtClean="0"/>
              <a:t>x</a:t>
            </a:r>
            <a:r>
              <a:rPr lang="fr-FR" b="1" baseline="-25000" dirty="0" smtClean="0">
                <a:latin typeface="French Script MT" panose="03020402040607040605" pitchFamily="66" charset="0"/>
              </a:rPr>
              <a:t>l</a:t>
            </a:r>
            <a:r>
              <a:rPr lang="fr-FR" b="1" baseline="-25000" dirty="0" smtClean="0"/>
              <a:t> </a:t>
            </a:r>
            <a:r>
              <a:rPr lang="fr-FR" dirty="0" smtClean="0"/>
              <a:t>(t) = </a:t>
            </a:r>
            <a:r>
              <a:rPr lang="fr-FR" dirty="0" err="1" smtClean="0"/>
              <a:t>u</a:t>
            </a:r>
            <a:r>
              <a:rPr lang="fr-FR" baseline="-25000" dirty="0" err="1" smtClean="0"/>
              <a:t>c</a:t>
            </a:r>
            <a:r>
              <a:rPr lang="fr-FR" dirty="0" smtClean="0"/>
              <a:t>(t) + j u</a:t>
            </a:r>
            <a:r>
              <a:rPr lang="fr-FR" baseline="-25000" dirty="0" smtClean="0"/>
              <a:t>s</a:t>
            </a:r>
            <a:r>
              <a:rPr lang="fr-FR" dirty="0" smtClean="0"/>
              <a:t>(t)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3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23528" y="332656"/>
                <a:ext cx="8424936" cy="760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In addition, x</a:t>
                </a:r>
                <a:r>
                  <a:rPr lang="fr-FR" b="1" baseline="-25000" dirty="0" smtClean="0">
                    <a:latin typeface="French Script MT" panose="03020402040607040605" pitchFamily="66" charset="0"/>
                  </a:rPr>
                  <a:t>l</a:t>
                </a:r>
                <a:r>
                  <a:rPr lang="fr-FR" b="1" baseline="-25000" dirty="0" smtClean="0"/>
                  <a:t> </a:t>
                </a:r>
                <a:r>
                  <a:rPr lang="fr-FR" dirty="0" smtClean="0"/>
                  <a:t>(t)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valued</a:t>
                </a:r>
                <a:r>
                  <a:rPr lang="fr-FR" dirty="0" smtClean="0"/>
                  <a:t> signal…      x</a:t>
                </a:r>
                <a:r>
                  <a:rPr lang="fr-FR" b="1" baseline="-25000" dirty="0" smtClean="0">
                    <a:latin typeface="French Script MT" panose="03020402040607040605" pitchFamily="66" charset="0"/>
                  </a:rPr>
                  <a:t>l</a:t>
                </a:r>
                <a:r>
                  <a:rPr lang="fr-FR" b="1" baseline="-25000" dirty="0" smtClean="0"/>
                  <a:t> </a:t>
                </a:r>
                <a:r>
                  <a:rPr lang="fr-FR" dirty="0" smtClean="0"/>
                  <a:t>(t)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 + j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Then</a:t>
                </a:r>
                <a:r>
                  <a:rPr lang="fr-FR" dirty="0" smtClean="0"/>
                  <a:t>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 = x(t) + j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 = x</a:t>
                </a:r>
                <a:r>
                  <a:rPr lang="fr-FR" b="1" baseline="-25000" dirty="0">
                    <a:latin typeface="French Script MT" panose="03020402040607040605" pitchFamily="66" charset="0"/>
                  </a:rPr>
                  <a:t>l</a:t>
                </a:r>
                <a:r>
                  <a:rPr lang="fr-FR" b="1" baseline="-25000" dirty="0" smtClean="0"/>
                  <a:t> </a:t>
                </a:r>
                <a:r>
                  <a:rPr lang="fr-FR" dirty="0" smtClean="0"/>
                  <a:t>(t)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+ 2</m:t>
                        </m:r>
                        <m:r>
                          <a:rPr lang="fr-FR" b="0" i="1" smtClean="0">
                            <a:latin typeface="Cambria Math"/>
                          </a:rPr>
                          <m:t>𝑗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x</a:t>
                </a:r>
                <a:r>
                  <a:rPr lang="fr-FR" dirty="0" smtClean="0"/>
                  <a:t>(t)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the real part of x</a:t>
                </a:r>
                <a:r>
                  <a:rPr lang="fr-FR" baseline="-25000" dirty="0" smtClean="0"/>
                  <a:t>+</a:t>
                </a:r>
                <a:r>
                  <a:rPr lang="fr-FR" dirty="0" smtClean="0"/>
                  <a:t>(t),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then</a:t>
                </a:r>
                <a:r>
                  <a:rPr lang="fr-FR" dirty="0" smtClean="0"/>
                  <a:t> x(t)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],</a:t>
                </a:r>
              </a:p>
              <a:p>
                <a:endParaRPr lang="fr-FR" dirty="0" smtClean="0"/>
              </a:p>
              <a:p>
                <a:r>
                  <a:rPr lang="fr-FR" dirty="0"/>
                  <a:t>a</a:t>
                </a:r>
                <a:r>
                  <a:rPr lang="fr-FR" dirty="0" smtClean="0"/>
                  <a:t>nd </a:t>
                </a:r>
                <a:r>
                  <a:rPr lang="fr-FR" dirty="0" err="1" smtClean="0"/>
                  <a:t>similarly</a:t>
                </a:r>
                <a:r>
                  <a:rPr lang="fr-FR" dirty="0" smtClean="0"/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 smtClean="0"/>
                  <a:t>(t)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+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</a:t>
                </a:r>
              </a:p>
              <a:p>
                <a:endParaRPr lang="fr-FR" dirty="0"/>
              </a:p>
              <a:p>
                <a:r>
                  <a:rPr lang="fr-FR" dirty="0" smtClean="0"/>
                  <a:t>As </a:t>
                </a:r>
                <a:r>
                  <a:rPr lang="fr-FR" dirty="0" err="1" smtClean="0"/>
                  <a:t>soon</a:t>
                </a:r>
                <a:r>
                  <a:rPr lang="fr-FR" dirty="0" smtClean="0"/>
                  <a:t> as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are able to </a:t>
                </a:r>
                <a:r>
                  <a:rPr lang="fr-FR" dirty="0" err="1" smtClean="0"/>
                  <a:t>sample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 and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(t),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considered</a:t>
                </a:r>
                <a:r>
                  <a:rPr lang="fr-FR" dirty="0" smtClean="0"/>
                  <a:t> as amplitudes </a:t>
                </a:r>
                <a:r>
                  <a:rPr lang="fr-FR" dirty="0" err="1" smtClean="0"/>
                  <a:t>modulating</a:t>
                </a:r>
                <a:r>
                  <a:rPr lang="fr-FR" dirty="0" smtClean="0"/>
                  <a:t> the carrier quadrature components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and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],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also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sample</a:t>
                </a:r>
                <a:r>
                  <a:rPr lang="fr-FR" dirty="0" smtClean="0"/>
                  <a:t> the signal of </a:t>
                </a:r>
                <a:r>
                  <a:rPr lang="fr-FR" dirty="0" err="1" smtClean="0"/>
                  <a:t>interest</a:t>
                </a:r>
                <a:r>
                  <a:rPr lang="fr-FR" dirty="0" smtClean="0"/>
                  <a:t> x(t),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our</a:t>
                </a:r>
                <a:r>
                  <a:rPr lang="fr-FR" dirty="0" smtClean="0"/>
                  <a:t> goal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Let us </a:t>
                </a:r>
                <a:r>
                  <a:rPr lang="fr-FR" dirty="0" err="1" smtClean="0"/>
                  <a:t>consider</a:t>
                </a:r>
                <a:r>
                  <a:rPr lang="fr-FR" dirty="0" smtClean="0"/>
                  <a:t> first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upper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frequency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bandpass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a multiple of the </a:t>
                </a:r>
                <a:r>
                  <a:rPr lang="fr-FR" dirty="0" err="1" smtClean="0"/>
                  <a:t>bandwidth</a:t>
                </a:r>
                <a:r>
                  <a:rPr lang="fr-FR" dirty="0" smtClean="0"/>
                  <a:t> B,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, f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= </a:t>
                </a:r>
                <a:r>
                  <a:rPr lang="fr-FR" dirty="0" err="1" smtClean="0"/>
                  <a:t>f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 + B/2 = k B,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k an </a:t>
                </a:r>
                <a:r>
                  <a:rPr lang="fr-FR" dirty="0" err="1" smtClean="0"/>
                  <a:t>integer</a:t>
                </a:r>
                <a:r>
                  <a:rPr lang="fr-FR" dirty="0" smtClean="0"/>
                  <a:t>. 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Sampling</a:t>
                </a:r>
                <a:r>
                  <a:rPr lang="fr-FR" dirty="0" smtClean="0"/>
                  <a:t> x(t) at the rate 2B = 1/T,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T = 1/(2B) =1 / (2 </a:t>
                </a:r>
                <a:r>
                  <a:rPr lang="fr-FR" dirty="0" err="1" smtClean="0"/>
                  <a:t>fc</a:t>
                </a:r>
                <a:r>
                  <a:rPr lang="fr-FR" dirty="0" smtClean="0"/>
                  <a:t> / (k – ½)) </a:t>
                </a:r>
                <a:r>
                  <a:rPr lang="fr-FR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2 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/>
                          </a:rPr>
                          <m:t> −1</m:t>
                        </m:r>
                      </m:num>
                      <m:den>
                        <m:sSub>
                          <m:sSubPr>
                            <m:ctrlPr>
                              <a:rPr lang="fr-F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4 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400" dirty="0" smtClean="0"/>
                  <a:t>  </a:t>
                </a:r>
                <a:r>
                  <a:rPr lang="fr-FR" dirty="0" smtClean="0"/>
                  <a:t>gives:</a:t>
                </a:r>
              </a:p>
              <a:p>
                <a:endParaRPr lang="fr-FR" dirty="0"/>
              </a:p>
              <a:p>
                <a:r>
                  <a:rPr lang="fr-FR" dirty="0" smtClean="0"/>
                  <a:t>X(</a:t>
                </a:r>
                <a:r>
                  <a:rPr lang="fr-FR" dirty="0" err="1" smtClean="0"/>
                  <a:t>nT</a:t>
                </a:r>
                <a:r>
                  <a:rPr lang="fr-FR" dirty="0" smtClean="0"/>
                  <a:t>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</a:t>
                </a:r>
                <a:r>
                  <a:rPr lang="fr-FR" dirty="0" err="1" smtClean="0"/>
                  <a:t>nT</a:t>
                </a:r>
                <a:r>
                  <a:rPr lang="fr-FR" dirty="0" smtClean="0"/>
                  <a:t>) cos [ 2</a:t>
                </a:r>
                <a:r>
                  <a:rPr lang="fr-FR" dirty="0" smtClean="0">
                    <a:latin typeface="Symbol" panose="05050102010706020507" pitchFamily="18" charset="2"/>
                  </a:rPr>
                  <a:t> p </a:t>
                </a:r>
                <a:r>
                  <a:rPr lang="fr-FR" dirty="0" err="1" smtClean="0"/>
                  <a:t>f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nT</a:t>
                </a:r>
                <a:r>
                  <a:rPr lang="fr-FR" dirty="0" smtClean="0"/>
                  <a:t>] 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</a:t>
                </a:r>
                <a:r>
                  <a:rPr lang="fr-FR" dirty="0" err="1" smtClean="0"/>
                  <a:t>nT</a:t>
                </a:r>
                <a:r>
                  <a:rPr lang="fr-FR" dirty="0"/>
                  <a:t>) </a:t>
                </a:r>
                <a:r>
                  <a:rPr lang="fr-FR" dirty="0" smtClean="0"/>
                  <a:t>sin </a:t>
                </a:r>
                <a:r>
                  <a:rPr lang="fr-FR" dirty="0"/>
                  <a:t>[ 2</a:t>
                </a:r>
                <a:r>
                  <a:rPr lang="fr-FR" dirty="0">
                    <a:latin typeface="Symbol" panose="05050102010706020507" pitchFamily="18" charset="2"/>
                  </a:rPr>
                  <a:t> p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c</a:t>
                </a:r>
                <a:r>
                  <a:rPr lang="fr-FR" dirty="0"/>
                  <a:t> </a:t>
                </a:r>
                <a:r>
                  <a:rPr lang="fr-FR" dirty="0" err="1"/>
                  <a:t>nT</a:t>
                </a:r>
                <a:r>
                  <a:rPr lang="fr-FR" dirty="0"/>
                  <a:t>] </a:t>
                </a:r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/>
                  <a:t>	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baseline="-25000" dirty="0" smtClean="0"/>
                  <a:t> </a:t>
                </a:r>
                <a:r>
                  <a:rPr lang="fr-FR" dirty="0" smtClean="0"/>
                  <a:t>( </a:t>
                </a:r>
                <a:r>
                  <a:rPr lang="fr-FR" dirty="0" err="1" smtClean="0"/>
                  <a:t>nT</a:t>
                </a:r>
                <a:r>
                  <a:rPr lang="fr-FR" dirty="0" smtClean="0"/>
                  <a:t> ) </a:t>
                </a:r>
                <a:r>
                  <a:rPr lang="fr-FR" dirty="0"/>
                  <a:t>cos [ </a:t>
                </a:r>
                <a:r>
                  <a:rPr lang="fr-FR" dirty="0" smtClean="0">
                    <a:latin typeface="Symbol" panose="05050102010706020507" pitchFamily="18" charset="2"/>
                  </a:rPr>
                  <a:t> </a:t>
                </a:r>
                <a:r>
                  <a:rPr lang="fr-FR" dirty="0">
                    <a:latin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2 </m:t>
                        </m:r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  <m:r>
                          <a:rPr lang="fr-FR" b="0" i="1" smtClean="0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n ] – u</a:t>
                </a:r>
                <a:r>
                  <a:rPr lang="fr-FR" baseline="-25000" dirty="0" smtClean="0"/>
                  <a:t>s </a:t>
                </a:r>
                <a:r>
                  <a:rPr lang="fr-FR" dirty="0" smtClean="0"/>
                  <a:t>( </a:t>
                </a:r>
                <a:r>
                  <a:rPr lang="fr-FR" dirty="0" err="1" smtClean="0"/>
                  <a:t>nT</a:t>
                </a:r>
                <a:r>
                  <a:rPr lang="fr-FR" dirty="0" smtClean="0"/>
                  <a:t> ) </a:t>
                </a:r>
                <a:r>
                  <a:rPr lang="fr-FR" dirty="0"/>
                  <a:t>sin </a:t>
                </a:r>
                <a:r>
                  <a:rPr lang="fr-FR" dirty="0" smtClean="0"/>
                  <a:t>[</a:t>
                </a:r>
                <a:r>
                  <a:rPr lang="fr-FR" dirty="0">
                    <a:latin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2 </m:t>
                        </m:r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n ] .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424936" cy="7603876"/>
              </a:xfrm>
              <a:prstGeom prst="rect">
                <a:avLst/>
              </a:prstGeom>
              <a:blipFill rotWithShape="1">
                <a:blip r:embed="rId2"/>
                <a:stretch>
                  <a:fillRect l="-579" t="-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" y="836712"/>
            <a:ext cx="885989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779912" y="764704"/>
            <a:ext cx="67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A(t)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79912" y="4077072"/>
            <a:ext cx="67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</a:t>
            </a:r>
            <a:r>
              <a:rPr lang="fr-FR" b="1" dirty="0" smtClean="0">
                <a:solidFill>
                  <a:srgbClr val="FF0000"/>
                </a:solidFill>
              </a:rPr>
              <a:t>(t)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876762" y="1948190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U</a:t>
            </a:r>
            <a:r>
              <a:rPr lang="fr-FR" b="1" baseline="-25000" dirty="0" err="1" smtClean="0"/>
              <a:t>c</a:t>
            </a:r>
            <a:r>
              <a:rPr lang="fr-FR" b="1" dirty="0" smtClean="0"/>
              <a:t> (n /B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6762" y="35010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U</a:t>
            </a:r>
            <a:r>
              <a:rPr lang="fr-FR" b="1" baseline="-25000" dirty="0"/>
              <a:t>s</a:t>
            </a:r>
            <a:r>
              <a:rPr lang="fr-FR" b="1" dirty="0" smtClean="0"/>
              <a:t> (n /B)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882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57164" y="260648"/>
                <a:ext cx="8679331" cy="5825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A(t) = x(t). cos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= {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}. cos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</a:p>
              <a:p>
                <a:endParaRPr lang="fr-FR" dirty="0"/>
              </a:p>
              <a:p>
                <a:r>
                  <a:rPr lang="fr-FR" dirty="0" smtClean="0"/>
                  <a:t>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 cos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</a:p>
              <a:p>
                <a:endParaRPr lang="fr-FR" dirty="0" smtClean="0"/>
              </a:p>
              <a:p>
                <a:r>
                  <a:rPr lang="fr-FR" dirty="0" err="1" smtClean="0"/>
                  <a:t>Knowing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   </a:t>
                </a:r>
                <a:r>
                  <a:rPr lang="fr-FR" dirty="0" smtClean="0"/>
                  <a:t>cos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 </a:t>
                </a:r>
                <a:r>
                  <a:rPr lang="fr-FR" dirty="0" smtClean="0"/>
                  <a:t>[ </a:t>
                </a:r>
                <a:r>
                  <a:rPr lang="fr-FR" dirty="0" smtClean="0">
                    <a:latin typeface="Symbol" panose="05050102010706020507" pitchFamily="18" charset="2"/>
                  </a:rPr>
                  <a:t>a </a:t>
                </a:r>
                <a:r>
                  <a:rPr lang="fr-FR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latin typeface="Cambria Math"/>
                          </a:rPr>
                          <m:t>𝑐𝑜𝑠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, sin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 [ </a:t>
                </a:r>
                <a:r>
                  <a:rPr lang="fr-FR" dirty="0" smtClean="0">
                    <a:latin typeface="Symbol" panose="05050102010706020507" pitchFamily="18" charset="2"/>
                  </a:rPr>
                  <a:t>a </a:t>
                </a:r>
                <a:r>
                  <a:rPr lang="fr-FR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1−</m:t>
                        </m:r>
                        <m:r>
                          <a:rPr lang="fr-FR" b="0" i="1" smtClean="0">
                            <a:latin typeface="Cambria Math"/>
                          </a:rPr>
                          <m:t>𝑐𝑜𝑠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 and cos[ </a:t>
                </a:r>
                <a:r>
                  <a:rPr lang="fr-FR" dirty="0" smtClean="0">
                    <a:latin typeface="Symbol" panose="05050102010706020507" pitchFamily="18" charset="2"/>
                  </a:rPr>
                  <a:t>a</a:t>
                </a:r>
                <a:r>
                  <a:rPr lang="fr-FR" dirty="0" smtClean="0"/>
                  <a:t>] .sin [</a:t>
                </a:r>
                <a:r>
                  <a:rPr lang="fr-FR" dirty="0" smtClean="0">
                    <a:latin typeface="Symbol" panose="05050102010706020507" pitchFamily="18" charset="2"/>
                  </a:rPr>
                  <a:t>a </a:t>
                </a:r>
                <a:r>
                  <a:rPr lang="fr-FR" dirty="0" smtClean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𝑠𝑖𝑛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, </a:t>
                </a:r>
              </a:p>
              <a:p>
                <a:endParaRPr lang="fr-FR" dirty="0"/>
              </a:p>
              <a:p>
                <a:r>
                  <a:rPr lang="fr-FR" dirty="0"/>
                  <a:t>t</a:t>
                </a:r>
                <a:r>
                  <a:rPr lang="fr-FR" dirty="0" smtClean="0"/>
                  <a:t>he </a:t>
                </a:r>
                <a:r>
                  <a:rPr lang="fr-FR" dirty="0" err="1" smtClean="0"/>
                  <a:t>upper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lowpass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filtering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previous</a:t>
                </a:r>
                <a:r>
                  <a:rPr lang="fr-FR" dirty="0" smtClean="0"/>
                  <a:t> sketch </a:t>
                </a:r>
                <a:r>
                  <a:rPr lang="fr-FR" dirty="0" err="1" smtClean="0"/>
                  <a:t>lets</a:t>
                </a:r>
                <a:r>
                  <a:rPr lang="fr-FR" dirty="0" smtClean="0"/>
                  <a:t>: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 smtClean="0"/>
                          <m:t>u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c</m:t>
                        </m:r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t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   and  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 cos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  <a:r>
                  <a:rPr lang="fr-FR" dirty="0" smtClean="0">
                    <a:sym typeface="Wingdings" panose="05000000000000000000" pitchFamily="2" charset="2"/>
                  </a:rPr>
                  <a:t> 0.</a:t>
                </a:r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 smtClean="0"/>
                  <a:t>On </a:t>
                </a:r>
                <a:r>
                  <a:rPr lang="fr-FR" dirty="0" err="1" smtClean="0"/>
                  <a:t>another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side</a:t>
                </a:r>
                <a:r>
                  <a:rPr lang="fr-FR" dirty="0" smtClean="0"/>
                  <a:t>, 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B(t) = x(t). sin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= {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}. sin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</a:p>
              <a:p>
                <a:endParaRPr lang="fr-FR" dirty="0"/>
              </a:p>
              <a:p>
                <a:r>
                  <a:rPr lang="fr-FR" dirty="0" smtClean="0"/>
                  <a:t>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 sin 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-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 </a:t>
                </a:r>
              </a:p>
              <a:p>
                <a:endParaRPr lang="fr-FR" dirty="0" smtClean="0"/>
              </a:p>
              <a:p>
                <a:r>
                  <a:rPr lang="fr-FR" dirty="0"/>
                  <a:t>T</a:t>
                </a:r>
                <a:r>
                  <a:rPr lang="fr-FR" dirty="0" smtClean="0"/>
                  <a:t>he </a:t>
                </a:r>
                <a:r>
                  <a:rPr lang="fr-FR" dirty="0" err="1" smtClean="0"/>
                  <a:t>lower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lowpass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filtering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previous</a:t>
                </a:r>
                <a:r>
                  <a:rPr lang="fr-FR" dirty="0" smtClean="0"/>
                  <a:t> sketch </a:t>
                </a:r>
                <a:r>
                  <a:rPr lang="fr-FR" dirty="0" err="1" smtClean="0"/>
                  <a:t>lets</a:t>
                </a:r>
                <a:r>
                  <a:rPr lang="fr-FR" dirty="0" smtClean="0"/>
                  <a:t>: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(t). cos[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]. sin[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  <a:r>
                  <a:rPr lang="fr-FR" dirty="0" smtClean="0">
                    <a:sym typeface="Wingdings" panose="05000000000000000000" pitchFamily="2" charset="2"/>
                  </a:rPr>
                  <a:t> 0,  </a:t>
                </a:r>
                <a:r>
                  <a:rPr lang="fr-FR" dirty="0" smtClean="0"/>
                  <a:t>and  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(t). sin</a:t>
                </a:r>
                <a:r>
                  <a:rPr lang="fr-FR" baseline="30000" dirty="0" smtClean="0"/>
                  <a:t>2</a:t>
                </a:r>
                <a:r>
                  <a:rPr lang="fr-FR" dirty="0" smtClean="0"/>
                  <a:t>[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2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 smtClean="0"/>
                  <a:t> ] </a:t>
                </a:r>
                <a:r>
                  <a:rPr lang="fr-F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 smtClean="0"/>
                          <m:t>u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s</m:t>
                        </m:r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t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:r>
                  <a:rPr lang="fr-FR" dirty="0" smtClean="0">
                    <a:sym typeface="Wingdings" panose="05000000000000000000" pitchFamily="2" charset="2"/>
                  </a:rPr>
                  <a:t>.</a:t>
                </a:r>
                <a:endParaRPr lang="fr-FR" dirty="0" smtClean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4" y="260648"/>
                <a:ext cx="8679331" cy="5825954"/>
              </a:xfrm>
              <a:prstGeom prst="rect">
                <a:avLst/>
              </a:prstGeom>
              <a:blipFill rotWithShape="1">
                <a:blip r:embed="rId2"/>
                <a:stretch>
                  <a:fillRect l="-632" t="-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8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51520" y="260648"/>
                <a:ext cx="8640960" cy="549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fr-FR" dirty="0"/>
              </a:p>
              <a:p>
                <a:r>
                  <a:rPr lang="fr-FR" dirty="0"/>
                  <a:t>Let us </a:t>
                </a:r>
                <a:r>
                  <a:rPr lang="fr-FR" dirty="0" err="1"/>
                  <a:t>consider</a:t>
                </a:r>
                <a:r>
                  <a:rPr lang="fr-FR" dirty="0"/>
                  <a:t> first </a:t>
                </a:r>
                <a:r>
                  <a:rPr lang="fr-FR" dirty="0" err="1"/>
                  <a:t>that</a:t>
                </a:r>
                <a:r>
                  <a:rPr lang="fr-FR" dirty="0"/>
                  <a:t> the </a:t>
                </a:r>
                <a:r>
                  <a:rPr lang="fr-FR" dirty="0" err="1"/>
                  <a:t>upper</a:t>
                </a:r>
                <a:r>
                  <a:rPr lang="fr-FR" dirty="0"/>
                  <a:t> </a:t>
                </a:r>
                <a:r>
                  <a:rPr lang="fr-FR" dirty="0" err="1"/>
                  <a:t>frequency</a:t>
                </a:r>
                <a:r>
                  <a:rPr lang="fr-FR" dirty="0"/>
                  <a:t> of the </a:t>
                </a:r>
                <a:r>
                  <a:rPr lang="fr-FR" dirty="0" err="1"/>
                  <a:t>bandpass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just</a:t>
                </a:r>
                <a:r>
                  <a:rPr lang="fr-FR" dirty="0"/>
                  <a:t> a multiple of the </a:t>
                </a:r>
                <a:r>
                  <a:rPr lang="fr-FR" dirty="0" err="1"/>
                  <a:t>bandwidth</a:t>
                </a:r>
                <a:r>
                  <a:rPr lang="fr-FR" dirty="0"/>
                  <a:t> B,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, f</a:t>
                </a:r>
                <a:r>
                  <a:rPr lang="fr-FR" baseline="-25000" dirty="0"/>
                  <a:t>2</a:t>
                </a:r>
                <a:r>
                  <a:rPr lang="fr-FR" dirty="0"/>
                  <a:t> =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c</a:t>
                </a:r>
                <a:r>
                  <a:rPr lang="fr-FR" dirty="0"/>
                  <a:t> + B/2 = k B, </a:t>
                </a:r>
                <a:r>
                  <a:rPr lang="fr-FR" dirty="0" err="1"/>
                  <a:t>with</a:t>
                </a:r>
                <a:r>
                  <a:rPr lang="fr-FR" dirty="0"/>
                  <a:t> k an </a:t>
                </a:r>
                <a:r>
                  <a:rPr lang="fr-FR" dirty="0" err="1"/>
                  <a:t>integer</a:t>
                </a:r>
                <a:r>
                  <a:rPr lang="fr-FR" dirty="0"/>
                  <a:t>. </a:t>
                </a:r>
              </a:p>
              <a:p>
                <a:endParaRPr lang="fr-FR" dirty="0"/>
              </a:p>
              <a:p>
                <a:r>
                  <a:rPr lang="fr-FR" dirty="0" err="1"/>
                  <a:t>Sampling</a:t>
                </a:r>
                <a:r>
                  <a:rPr lang="fr-FR" dirty="0"/>
                  <a:t> x(t) at the rate 2B = 1/T, </a:t>
                </a:r>
                <a:r>
                  <a:rPr lang="fr-FR" dirty="0" err="1"/>
                  <a:t>with</a:t>
                </a:r>
                <a:r>
                  <a:rPr lang="fr-FR" dirty="0"/>
                  <a:t> T = 1/(2B) </a:t>
                </a:r>
                <a:r>
                  <a:rPr lang="fr-FR" dirty="0" smtClean="0"/>
                  <a:t>= 1 </a:t>
                </a:r>
                <a:r>
                  <a:rPr lang="fr-FR" dirty="0"/>
                  <a:t>/ (2 </a:t>
                </a:r>
                <a:r>
                  <a:rPr lang="fr-FR" dirty="0" err="1"/>
                  <a:t>fc</a:t>
                </a:r>
                <a:r>
                  <a:rPr lang="fr-FR" dirty="0"/>
                  <a:t> / (k – ½)) </a:t>
                </a:r>
                <a:r>
                  <a:rPr lang="fr-F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2 </m:t>
                        </m:r>
                        <m:r>
                          <a:rPr lang="fr-FR" sz="2400" i="1">
                            <a:latin typeface="Cambria Math"/>
                          </a:rPr>
                          <m:t>𝑘</m:t>
                        </m:r>
                        <m:r>
                          <a:rPr lang="fr-FR" sz="2400" i="1">
                            <a:latin typeface="Cambria Math"/>
                          </a:rPr>
                          <m:t> −1</m:t>
                        </m:r>
                      </m:num>
                      <m:den>
                        <m:sSub>
                          <m:sSub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</a:rPr>
                              <m:t>4 </m:t>
                            </m:r>
                            <m:r>
                              <a:rPr lang="fr-FR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400" dirty="0"/>
                  <a:t>  </a:t>
                </a:r>
                <a:r>
                  <a:rPr lang="fr-FR" dirty="0"/>
                  <a:t>gives:</a:t>
                </a:r>
              </a:p>
              <a:p>
                <a:endParaRPr lang="fr-FR" dirty="0"/>
              </a:p>
              <a:p>
                <a:r>
                  <a:rPr lang="fr-FR" dirty="0"/>
                  <a:t>X(</a:t>
                </a:r>
                <a:r>
                  <a:rPr lang="fr-FR" dirty="0" err="1"/>
                  <a:t>nT</a:t>
                </a:r>
                <a:r>
                  <a:rPr lang="fr-FR" dirty="0"/>
                  <a:t>) = </a:t>
                </a:r>
                <a:r>
                  <a:rPr lang="fr-FR" dirty="0" err="1"/>
                  <a:t>u</a:t>
                </a:r>
                <a:r>
                  <a:rPr lang="fr-FR" baseline="-25000" dirty="0" err="1"/>
                  <a:t>c</a:t>
                </a:r>
                <a:r>
                  <a:rPr lang="fr-FR" dirty="0"/>
                  <a:t>(</a:t>
                </a:r>
                <a:r>
                  <a:rPr lang="fr-FR" dirty="0" err="1"/>
                  <a:t>nT</a:t>
                </a:r>
                <a:r>
                  <a:rPr lang="fr-FR" dirty="0"/>
                  <a:t>) cos [ 2</a:t>
                </a:r>
                <a:r>
                  <a:rPr lang="fr-FR" dirty="0">
                    <a:latin typeface="Symbol" panose="05050102010706020507" pitchFamily="18" charset="2"/>
                  </a:rPr>
                  <a:t> p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c</a:t>
                </a:r>
                <a:r>
                  <a:rPr lang="fr-FR" dirty="0"/>
                  <a:t> </a:t>
                </a:r>
                <a:r>
                  <a:rPr lang="fr-FR" dirty="0" err="1"/>
                  <a:t>nT</a:t>
                </a:r>
                <a:r>
                  <a:rPr lang="fr-FR" dirty="0"/>
                  <a:t>] - u</a:t>
                </a:r>
                <a:r>
                  <a:rPr lang="fr-FR" baseline="-25000" dirty="0"/>
                  <a:t>s</a:t>
                </a:r>
                <a:r>
                  <a:rPr lang="fr-FR" dirty="0"/>
                  <a:t>(</a:t>
                </a:r>
                <a:r>
                  <a:rPr lang="fr-FR" dirty="0" err="1"/>
                  <a:t>nT</a:t>
                </a:r>
                <a:r>
                  <a:rPr lang="fr-FR" dirty="0"/>
                  <a:t>) </a:t>
                </a:r>
                <a:r>
                  <a:rPr lang="fr-FR" dirty="0"/>
                  <a:t>sin </a:t>
                </a:r>
                <a:r>
                  <a:rPr lang="fr-FR" dirty="0"/>
                  <a:t>[ 2</a:t>
                </a:r>
                <a:r>
                  <a:rPr lang="fr-FR" dirty="0">
                    <a:latin typeface="Symbol" panose="05050102010706020507" pitchFamily="18" charset="2"/>
                  </a:rPr>
                  <a:t> p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c</a:t>
                </a:r>
                <a:r>
                  <a:rPr lang="fr-FR" dirty="0"/>
                  <a:t> </a:t>
                </a:r>
                <a:r>
                  <a:rPr lang="fr-FR" dirty="0" err="1"/>
                  <a:t>nT</a:t>
                </a:r>
                <a:r>
                  <a:rPr lang="fr-FR" dirty="0"/>
                  <a:t>] 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	= </a:t>
                </a:r>
                <a:r>
                  <a:rPr lang="fr-FR" dirty="0" err="1"/>
                  <a:t>u</a:t>
                </a:r>
                <a:r>
                  <a:rPr lang="fr-FR" baseline="-25000" dirty="0" err="1"/>
                  <a:t>c</a:t>
                </a:r>
                <a:r>
                  <a:rPr lang="fr-FR" baseline="-25000" dirty="0"/>
                  <a:t> </a:t>
                </a:r>
                <a:r>
                  <a:rPr lang="fr-FR" dirty="0"/>
                  <a:t>( </a:t>
                </a:r>
                <a:r>
                  <a:rPr lang="fr-FR" dirty="0" err="1"/>
                  <a:t>nT</a:t>
                </a:r>
                <a:r>
                  <a:rPr lang="fr-FR" dirty="0"/>
                  <a:t> ) </a:t>
                </a:r>
                <a:r>
                  <a:rPr lang="fr-FR" dirty="0"/>
                  <a:t>cos [ </a:t>
                </a:r>
                <a:r>
                  <a:rPr lang="fr-FR" dirty="0">
                    <a:latin typeface="Symbol" panose="05050102010706020507" pitchFamily="18" charset="2"/>
                  </a:rPr>
                  <a:t> </a:t>
                </a:r>
                <a:r>
                  <a:rPr lang="fr-FR" dirty="0">
                    <a:latin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2 </m:t>
                        </m:r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n ] – u</a:t>
                </a:r>
                <a:r>
                  <a:rPr lang="fr-FR" baseline="-25000" dirty="0"/>
                  <a:t>s </a:t>
                </a:r>
                <a:r>
                  <a:rPr lang="fr-FR" dirty="0"/>
                  <a:t>( </a:t>
                </a:r>
                <a:r>
                  <a:rPr lang="fr-FR" dirty="0" err="1"/>
                  <a:t>nT</a:t>
                </a:r>
                <a:r>
                  <a:rPr lang="fr-FR" dirty="0"/>
                  <a:t> ) </a:t>
                </a:r>
                <a:r>
                  <a:rPr lang="fr-FR" dirty="0"/>
                  <a:t>sin </a:t>
                </a:r>
                <a:r>
                  <a:rPr lang="fr-FR" dirty="0"/>
                  <a:t>[</a:t>
                </a:r>
                <a:r>
                  <a:rPr lang="fr-FR" dirty="0">
                    <a:latin typeface="Symbol" panose="05050102010706020507" pitchFamily="18" charset="2"/>
                  </a:rPr>
                  <a:t>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2 </m:t>
                        </m:r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/>
                  <a:t>n ] </a:t>
                </a:r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r>
                  <a:rPr lang="fr-FR" dirty="0" smtClean="0"/>
                  <a:t>For </a:t>
                </a:r>
                <a:r>
                  <a:rPr lang="fr-FR" dirty="0" err="1" smtClean="0"/>
                  <a:t>even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samples</a:t>
                </a:r>
                <a:r>
                  <a:rPr lang="fr-FR" dirty="0" smtClean="0"/>
                  <a:t>, n = 2 m -&gt;  x(2 m T) = x ( m T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 (mT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) ( -1)</a:t>
                </a:r>
                <a:r>
                  <a:rPr lang="fr-FR" baseline="30000" dirty="0" smtClean="0"/>
                  <a:t>m</a:t>
                </a:r>
                <a:r>
                  <a:rPr lang="fr-FR" dirty="0" smtClean="0"/>
                  <a:t> ,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allows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retrieve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samples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baseline="-25000" dirty="0" smtClean="0"/>
                  <a:t> </a:t>
                </a:r>
                <a:r>
                  <a:rPr lang="fr-FR" dirty="0" smtClean="0"/>
                  <a:t>(t)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For </a:t>
                </a:r>
                <a:r>
                  <a:rPr lang="fr-FR" dirty="0" err="1" smtClean="0"/>
                  <a:t>odd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samples</a:t>
                </a:r>
                <a:r>
                  <a:rPr lang="fr-FR" dirty="0" smtClean="0"/>
                  <a:t>, n = 2 m - 1 -&gt; </a:t>
                </a:r>
                <a:r>
                  <a:rPr lang="fr-FR" dirty="0"/>
                  <a:t>x</a:t>
                </a:r>
                <a:r>
                  <a:rPr lang="fr-FR" dirty="0" smtClean="0"/>
                  <a:t>((2 m - 1) </a:t>
                </a:r>
                <a:r>
                  <a:rPr lang="fr-FR" dirty="0"/>
                  <a:t>T) = x ( </a:t>
                </a:r>
                <a:r>
                  <a:rPr lang="fr-FR" dirty="0" smtClean="0"/>
                  <a:t>( m  - ½ ) T</a:t>
                </a:r>
                <a:r>
                  <a:rPr lang="fr-FR" baseline="-25000" dirty="0" smtClean="0"/>
                  <a:t>1</a:t>
                </a:r>
                <a:r>
                  <a:rPr lang="fr-FR" dirty="0"/>
                  <a:t>) = </a:t>
                </a:r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S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mT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 – T</a:t>
                </a:r>
                <a:r>
                  <a:rPr lang="fr-FR" baseline="-25000" dirty="0" smtClean="0"/>
                  <a:t>1</a:t>
                </a:r>
                <a:r>
                  <a:rPr lang="fr-FR" dirty="0" smtClean="0"/>
                  <a:t>/2) </a:t>
                </a:r>
                <a:r>
                  <a:rPr lang="fr-FR" dirty="0"/>
                  <a:t>( -</a:t>
                </a:r>
                <a:r>
                  <a:rPr lang="fr-FR" dirty="0" smtClean="0"/>
                  <a:t>1) </a:t>
                </a:r>
                <a:r>
                  <a:rPr lang="fr-FR" baseline="30000" dirty="0" smtClean="0"/>
                  <a:t>m + k + 1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allows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retrieve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samples</a:t>
                </a:r>
                <a:r>
                  <a:rPr lang="fr-FR" dirty="0" smtClean="0"/>
                  <a:t> of u</a:t>
                </a:r>
                <a:r>
                  <a:rPr lang="fr-FR" baseline="-25000" dirty="0" smtClean="0"/>
                  <a:t>s</a:t>
                </a:r>
                <a:r>
                  <a:rPr lang="fr-FR" dirty="0" smtClean="0"/>
                  <a:t> (t).</a:t>
                </a:r>
              </a:p>
              <a:p>
                <a:endParaRPr lang="fr-FR" dirty="0"/>
              </a:p>
              <a:p>
                <a:r>
                  <a:rPr lang="fr-FR" dirty="0" err="1" smtClean="0"/>
                  <a:t>Then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applying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Whittaker</a:t>
                </a:r>
                <a:r>
                  <a:rPr lang="fr-FR" dirty="0" smtClean="0"/>
                  <a:t> Shannon interpolation formula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640960" cy="5499454"/>
              </a:xfrm>
              <a:prstGeom prst="rect">
                <a:avLst/>
              </a:prstGeom>
              <a:blipFill rotWithShape="1">
                <a:blip r:embed="rId3"/>
                <a:stretch>
                  <a:fillRect l="-564" r="-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5314950"/>
            <a:ext cx="597666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8028384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827584" y="2780928"/>
                <a:ext cx="80283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It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finally</a:t>
                </a:r>
                <a:r>
                  <a:rPr lang="fr-FR" dirty="0" smtClean="0"/>
                  <a:t> possible to </a:t>
                </a:r>
                <a:r>
                  <a:rPr lang="fr-FR" dirty="0" err="1" smtClean="0"/>
                  <a:t>reconstruct</a:t>
                </a:r>
                <a:r>
                  <a:rPr lang="fr-FR" dirty="0" smtClean="0"/>
                  <a:t> the total signal x(t) </a:t>
                </a:r>
              </a:p>
              <a:p>
                <a:endParaRPr lang="fr-FR" dirty="0"/>
              </a:p>
              <a:p>
                <a:r>
                  <a:rPr lang="fr-FR" dirty="0"/>
                  <a:t>x</a:t>
                </a:r>
                <a:r>
                  <a:rPr lang="fr-FR" dirty="0" smtClean="0"/>
                  <a:t>(t) = </a:t>
                </a:r>
                <a:r>
                  <a:rPr lang="fr-FR" dirty="0"/>
                  <a:t>= </a:t>
                </a:r>
                <a:r>
                  <a:rPr lang="fr-FR" dirty="0" err="1"/>
                  <a:t>u</a:t>
                </a:r>
                <a:r>
                  <a:rPr lang="fr-FR" baseline="-25000" dirty="0" err="1"/>
                  <a:t>c</a:t>
                </a:r>
                <a:r>
                  <a:rPr lang="fr-FR" dirty="0"/>
                  <a:t>(t). cos[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2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/>
                  <a:t> ]- u</a:t>
                </a:r>
                <a:r>
                  <a:rPr lang="fr-FR" baseline="-25000" dirty="0"/>
                  <a:t>s</a:t>
                </a:r>
                <a:r>
                  <a:rPr lang="fr-FR" dirty="0"/>
                  <a:t>(t). sin[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2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dirty="0"/>
                  <a:t> ],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If  f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not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f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= k B,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not </a:t>
                </a:r>
                <a:r>
                  <a:rPr lang="fr-FR" dirty="0" err="1" smtClean="0"/>
                  <a:t>so</a:t>
                </a:r>
                <a:r>
                  <a:rPr lang="fr-FR" dirty="0" smtClean="0"/>
                  <a:t> simple and the </a:t>
                </a:r>
                <a:r>
                  <a:rPr lang="fr-FR" dirty="0" err="1" smtClean="0"/>
                  <a:t>sampling</a:t>
                </a:r>
                <a:r>
                  <a:rPr lang="fr-FR" dirty="0" smtClean="0"/>
                  <a:t> rate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increase</a:t>
                </a:r>
                <a:r>
                  <a:rPr lang="fr-FR" dirty="0" smtClean="0"/>
                  <a:t> up to 4 B in the </a:t>
                </a:r>
                <a:r>
                  <a:rPr lang="fr-FR" dirty="0" err="1" smtClean="0"/>
                  <a:t>worst</a:t>
                </a:r>
                <a:r>
                  <a:rPr lang="fr-FR" dirty="0" smtClean="0"/>
                  <a:t> case…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however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much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better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than</a:t>
                </a:r>
                <a:r>
                  <a:rPr lang="fr-FR" dirty="0" smtClean="0"/>
                  <a:t> 2 f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. 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80928"/>
                <a:ext cx="8028384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83" t="-15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39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1207</Words>
  <Application>Microsoft Office PowerPoint</Application>
  <PresentationFormat>Affichage à l'écran (4:3)</PresentationFormat>
  <Paragraphs>113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Sampling of bandpass signal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of bandpass signal</dc:title>
  <dc:creator>JMB</dc:creator>
  <cp:lastModifiedBy>Jean Marie BILBAULT</cp:lastModifiedBy>
  <cp:revision>25</cp:revision>
  <dcterms:created xsi:type="dcterms:W3CDTF">2016-12-05T14:35:07Z</dcterms:created>
  <dcterms:modified xsi:type="dcterms:W3CDTF">2017-11-14T13:51:21Z</dcterms:modified>
</cp:coreProperties>
</file>